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77"/>
  </p:notesMasterIdLst>
  <p:sldIdLst>
    <p:sldId id="257" r:id="rId2"/>
    <p:sldId id="258" r:id="rId3"/>
    <p:sldId id="259" r:id="rId4"/>
    <p:sldId id="260" r:id="rId5"/>
    <p:sldId id="359" r:id="rId6"/>
    <p:sldId id="261" r:id="rId7"/>
    <p:sldId id="369" r:id="rId8"/>
    <p:sldId id="262" r:id="rId9"/>
    <p:sldId id="263" r:id="rId10"/>
    <p:sldId id="360" r:id="rId11"/>
    <p:sldId id="265" r:id="rId12"/>
    <p:sldId id="266" r:id="rId13"/>
    <p:sldId id="361" r:id="rId14"/>
    <p:sldId id="267" r:id="rId15"/>
    <p:sldId id="362" r:id="rId16"/>
    <p:sldId id="268" r:id="rId17"/>
    <p:sldId id="269" r:id="rId18"/>
    <p:sldId id="270" r:id="rId19"/>
    <p:sldId id="363" r:id="rId20"/>
    <p:sldId id="364" r:id="rId21"/>
    <p:sldId id="271" r:id="rId22"/>
    <p:sldId id="365" r:id="rId23"/>
    <p:sldId id="272" r:id="rId24"/>
    <p:sldId id="273" r:id="rId25"/>
    <p:sldId id="366" r:id="rId26"/>
    <p:sldId id="274" r:id="rId27"/>
    <p:sldId id="460" r:id="rId28"/>
    <p:sldId id="275" r:id="rId29"/>
    <p:sldId id="367" r:id="rId30"/>
    <p:sldId id="368" r:id="rId31"/>
    <p:sldId id="276" r:id="rId32"/>
    <p:sldId id="277" r:id="rId33"/>
    <p:sldId id="280" r:id="rId34"/>
    <p:sldId id="281" r:id="rId35"/>
    <p:sldId id="370" r:id="rId36"/>
    <p:sldId id="414" r:id="rId37"/>
    <p:sldId id="415" r:id="rId38"/>
    <p:sldId id="372" r:id="rId39"/>
    <p:sldId id="478" r:id="rId40"/>
    <p:sldId id="469" r:id="rId41"/>
    <p:sldId id="468" r:id="rId42"/>
    <p:sldId id="371" r:id="rId43"/>
    <p:sldId id="373" r:id="rId44"/>
    <p:sldId id="375" r:id="rId45"/>
    <p:sldId id="380" r:id="rId46"/>
    <p:sldId id="474" r:id="rId47"/>
    <p:sldId id="456" r:id="rId48"/>
    <p:sldId id="461" r:id="rId49"/>
    <p:sldId id="462" r:id="rId50"/>
    <p:sldId id="376" r:id="rId51"/>
    <p:sldId id="377" r:id="rId52"/>
    <p:sldId id="463" r:id="rId53"/>
    <p:sldId id="378" r:id="rId54"/>
    <p:sldId id="379" r:id="rId55"/>
    <p:sldId id="381" r:id="rId56"/>
    <p:sldId id="483" r:id="rId57"/>
    <p:sldId id="482" r:id="rId58"/>
    <p:sldId id="465" r:id="rId59"/>
    <p:sldId id="470" r:id="rId60"/>
    <p:sldId id="464" r:id="rId61"/>
    <p:sldId id="476" r:id="rId62"/>
    <p:sldId id="475" r:id="rId63"/>
    <p:sldId id="477" r:id="rId64"/>
    <p:sldId id="423" r:id="rId65"/>
    <p:sldId id="426" r:id="rId66"/>
    <p:sldId id="424" r:id="rId67"/>
    <p:sldId id="427" r:id="rId68"/>
    <p:sldId id="466" r:id="rId69"/>
    <p:sldId id="425" r:id="rId70"/>
    <p:sldId id="467" r:id="rId71"/>
    <p:sldId id="382" r:id="rId72"/>
    <p:sldId id="332" r:id="rId73"/>
    <p:sldId id="333" r:id="rId74"/>
    <p:sldId id="410" r:id="rId75"/>
    <p:sldId id="411" r:id="rId76"/>
    <p:sldId id="412" r:id="rId77"/>
    <p:sldId id="479" r:id="rId78"/>
    <p:sldId id="413" r:id="rId79"/>
    <p:sldId id="416" r:id="rId80"/>
    <p:sldId id="457" r:id="rId81"/>
    <p:sldId id="383" r:id="rId82"/>
    <p:sldId id="384" r:id="rId83"/>
    <p:sldId id="385" r:id="rId84"/>
    <p:sldId id="386" r:id="rId85"/>
    <p:sldId id="387" r:id="rId86"/>
    <p:sldId id="417" r:id="rId87"/>
    <p:sldId id="388" r:id="rId88"/>
    <p:sldId id="418" r:id="rId89"/>
    <p:sldId id="389" r:id="rId90"/>
    <p:sldId id="390" r:id="rId91"/>
    <p:sldId id="391" r:id="rId92"/>
    <p:sldId id="392" r:id="rId93"/>
    <p:sldId id="393" r:id="rId94"/>
    <p:sldId id="394" r:id="rId95"/>
    <p:sldId id="395" r:id="rId96"/>
    <p:sldId id="396" r:id="rId97"/>
    <p:sldId id="397" r:id="rId98"/>
    <p:sldId id="398" r:id="rId99"/>
    <p:sldId id="399" r:id="rId100"/>
    <p:sldId id="400" r:id="rId101"/>
    <p:sldId id="401" r:id="rId102"/>
    <p:sldId id="402" r:id="rId103"/>
    <p:sldId id="403" r:id="rId104"/>
    <p:sldId id="404" r:id="rId105"/>
    <p:sldId id="419" r:id="rId106"/>
    <p:sldId id="420" r:id="rId107"/>
    <p:sldId id="421" r:id="rId108"/>
    <p:sldId id="422" r:id="rId109"/>
    <p:sldId id="481" r:id="rId110"/>
    <p:sldId id="447" r:id="rId111"/>
    <p:sldId id="448" r:id="rId112"/>
    <p:sldId id="449" r:id="rId113"/>
    <p:sldId id="298" r:id="rId114"/>
    <p:sldId id="428" r:id="rId115"/>
    <p:sldId id="429" r:id="rId116"/>
    <p:sldId id="299" r:id="rId117"/>
    <p:sldId id="431" r:id="rId118"/>
    <p:sldId id="459" r:id="rId119"/>
    <p:sldId id="300" r:id="rId120"/>
    <p:sldId id="430" r:id="rId121"/>
    <p:sldId id="432" r:id="rId122"/>
    <p:sldId id="307" r:id="rId123"/>
    <p:sldId id="433" r:id="rId124"/>
    <p:sldId id="309" r:id="rId125"/>
    <p:sldId id="440" r:id="rId126"/>
    <p:sldId id="441" r:id="rId127"/>
    <p:sldId id="442" r:id="rId128"/>
    <p:sldId id="443" r:id="rId129"/>
    <p:sldId id="444" r:id="rId130"/>
    <p:sldId id="445" r:id="rId131"/>
    <p:sldId id="471" r:id="rId132"/>
    <p:sldId id="434" r:id="rId133"/>
    <p:sldId id="436" r:id="rId134"/>
    <p:sldId id="437" r:id="rId135"/>
    <p:sldId id="438" r:id="rId136"/>
    <p:sldId id="439" r:id="rId137"/>
    <p:sldId id="472" r:id="rId138"/>
    <p:sldId id="446" r:id="rId139"/>
    <p:sldId id="313" r:id="rId140"/>
    <p:sldId id="458" r:id="rId141"/>
    <p:sldId id="312" r:id="rId142"/>
    <p:sldId id="452" r:id="rId143"/>
    <p:sldId id="453" r:id="rId144"/>
    <p:sldId id="454" r:id="rId145"/>
    <p:sldId id="455" r:id="rId146"/>
    <p:sldId id="317" r:id="rId147"/>
    <p:sldId id="473" r:id="rId148"/>
    <p:sldId id="322" r:id="rId149"/>
    <p:sldId id="323" r:id="rId150"/>
    <p:sldId id="451" r:id="rId151"/>
    <p:sldId id="450" r:id="rId152"/>
    <p:sldId id="334" r:id="rId153"/>
    <p:sldId id="335" r:id="rId154"/>
    <p:sldId id="336" r:id="rId155"/>
    <p:sldId id="337" r:id="rId156"/>
    <p:sldId id="338" r:id="rId157"/>
    <p:sldId id="339" r:id="rId158"/>
    <p:sldId id="340" r:id="rId159"/>
    <p:sldId id="341" r:id="rId160"/>
    <p:sldId id="342" r:id="rId161"/>
    <p:sldId id="343" r:id="rId162"/>
    <p:sldId id="344" r:id="rId163"/>
    <p:sldId id="345" r:id="rId164"/>
    <p:sldId id="346" r:id="rId165"/>
    <p:sldId id="347" r:id="rId166"/>
    <p:sldId id="349" r:id="rId167"/>
    <p:sldId id="350" r:id="rId168"/>
    <p:sldId id="351" r:id="rId169"/>
    <p:sldId id="352" r:id="rId170"/>
    <p:sldId id="353" r:id="rId171"/>
    <p:sldId id="354" r:id="rId172"/>
    <p:sldId id="355" r:id="rId173"/>
    <p:sldId id="356" r:id="rId174"/>
    <p:sldId id="357" r:id="rId175"/>
    <p:sldId id="358" r:id="rId17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extLst>
    <p:ext uri="{EFAFB233-063F-42B5-8137-9DF3F51BA10A}">
      <p15:sldGuideLst xmlns:p15="http://schemas.microsoft.com/office/powerpoint/2012/main">
        <p15:guide id="1" orient="horz" pos="3412">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n Forsyth"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73000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autoAdjust="0"/>
    <p:restoredTop sz="50000" autoAdjust="0"/>
  </p:normalViewPr>
  <p:slideViewPr>
    <p:cSldViewPr snapToGrid="0" snapToObjects="1">
      <p:cViewPr varScale="1">
        <p:scale>
          <a:sx n="117" d="100"/>
          <a:sy n="117" d="100"/>
        </p:scale>
        <p:origin x="376" y="184"/>
      </p:cViewPr>
      <p:guideLst>
        <p:guide orient="horz" pos="3412"/>
        <p:guide pos="2880"/>
      </p:guideLst>
    </p:cSldViewPr>
  </p:slideViewPr>
  <p:outlineViewPr>
    <p:cViewPr>
      <p:scale>
        <a:sx n="33" d="100"/>
        <a:sy n="33" d="100"/>
      </p:scale>
      <p:origin x="0" y="43592"/>
    </p:cViewPr>
    <p:sldLst>
      <p:sld r:id="rId1" collapse="1"/>
    </p:sldLst>
  </p:outlineViewPr>
  <p:notesTextViewPr>
    <p:cViewPr>
      <p:scale>
        <a:sx n="100" d="100"/>
        <a:sy n="100" d="100"/>
      </p:scale>
      <p:origin x="0" y="0"/>
    </p:cViewPr>
  </p:notesTextViewPr>
  <p:sorterViewPr>
    <p:cViewPr>
      <p:scale>
        <a:sx n="66" d="100"/>
        <a:sy n="66" d="100"/>
      </p:scale>
      <p:origin x="0" y="1962"/>
    </p:cViewPr>
  </p:sorterViewPr>
  <p:gridSpacing cx="114300" cy="1143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_rels/viewProps.xml.rels><?xml version="1.0" encoding="UTF-8" standalone="yes"?>
<Relationships xmlns="http://schemas.openxmlformats.org/package/2006/relationships"><Relationship Id="rId1"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360AA15A-58E6-E846-B032-D5E4476CAE8D}" type="datetimeFigureOut">
              <a:rPr lang="en-US"/>
              <a:pPr/>
              <a:t>11/16/23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7E6F6E6D-52ED-2247-9298-0A8262B2EB34}" type="slidenum">
              <a:rPr lang="en-US"/>
              <a:pPr/>
              <a:t>‹#›</a:t>
            </a:fld>
            <a:endParaRPr lang="en-US"/>
          </a:p>
        </p:txBody>
      </p:sp>
    </p:spTree>
    <p:extLst>
      <p:ext uri="{BB962C8B-B14F-4D97-AF65-F5344CB8AC3E}">
        <p14:creationId xmlns:p14="http://schemas.microsoft.com/office/powerpoint/2010/main" val="1730768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168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7168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DDACC735-3805-3642-B898-47B1A0EEBA18}" type="slidenum">
              <a:rPr lang="en-US" sz="1200"/>
              <a:pPr eaLnBrk="1" hangingPunct="1"/>
              <a:t>1</a:t>
            </a:fld>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1571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54CCAAB-CA56-C248-B8B2-3C539D7FEB67}" type="slidenum">
              <a:rPr lang="en-US"/>
              <a:pPr eaLnBrk="1" hangingPunct="1"/>
              <a:t>11</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a:ln/>
        </p:spPr>
      </p:sp>
      <p:sp>
        <p:nvSpPr>
          <p:cNvPr id="19046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9046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6743B17-5C56-B045-8DAF-7D66EE5E31D8}" type="slidenum">
              <a:rPr lang="en-US"/>
              <a:pPr eaLnBrk="1" hangingPunct="1"/>
              <a:t>156</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a:ln/>
        </p:spPr>
      </p:sp>
      <p:sp>
        <p:nvSpPr>
          <p:cNvPr id="19149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9149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C1983AE-B47F-C248-86AD-E56B711E795B}" type="slidenum">
              <a:rPr lang="en-US"/>
              <a:pPr eaLnBrk="1" hangingPunct="1"/>
              <a:t>157</a:t>
            </a:fld>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a:ln/>
        </p:spPr>
      </p:sp>
      <p:sp>
        <p:nvSpPr>
          <p:cNvPr id="19251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9251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C4ECBD6-5418-324B-9C9B-90CFA92BE325}" type="slidenum">
              <a:rPr lang="en-US"/>
              <a:pPr eaLnBrk="1" hangingPunct="1"/>
              <a:t>158</a:t>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a:ln/>
        </p:spPr>
      </p:sp>
      <p:sp>
        <p:nvSpPr>
          <p:cNvPr id="19353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9354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B60C48F-BC12-BF4B-B5FF-EC011118D853}" type="slidenum">
              <a:rPr lang="en-US"/>
              <a:pPr eaLnBrk="1" hangingPunct="1"/>
              <a:t>159</a:t>
            </a:fld>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a:ln/>
        </p:spPr>
      </p:sp>
      <p:sp>
        <p:nvSpPr>
          <p:cNvPr id="19456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9456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ADE7650-3316-C44E-9DD0-9B2DE1FAD999}" type="slidenum">
              <a:rPr lang="en-US"/>
              <a:pPr eaLnBrk="1" hangingPunct="1"/>
              <a:t>160</a:t>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a:ln/>
        </p:spPr>
      </p:sp>
      <p:sp>
        <p:nvSpPr>
          <p:cNvPr id="19558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9558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B02D2D0D-1BDD-9347-AEAA-FE11F663FB78}" type="slidenum">
              <a:rPr lang="en-US"/>
              <a:pPr eaLnBrk="1" hangingPunct="1"/>
              <a:t>161</a:t>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a:ln/>
        </p:spPr>
      </p:sp>
      <p:sp>
        <p:nvSpPr>
          <p:cNvPr id="19661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9661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8E0E6A7-6B06-CC48-9B58-06A44FDB9FD6}" type="slidenum">
              <a:rPr lang="en-US"/>
              <a:pPr eaLnBrk="1" hangingPunct="1"/>
              <a:t>162</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a:ln/>
        </p:spPr>
      </p:sp>
      <p:sp>
        <p:nvSpPr>
          <p:cNvPr id="19763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9763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2B2480C2-7794-DA4E-B0A0-81B0A75954B5}" type="slidenum">
              <a:rPr lang="en-US"/>
              <a:pPr eaLnBrk="1" hangingPunct="1"/>
              <a:t>163</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a:ln/>
        </p:spPr>
      </p:sp>
      <p:sp>
        <p:nvSpPr>
          <p:cNvPr id="19865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9866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6F27FC4-665B-9947-97B0-FEB320DAD734}" type="slidenum">
              <a:rPr lang="en-US"/>
              <a:pPr eaLnBrk="1" hangingPunct="1"/>
              <a:t>164</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a:ln/>
        </p:spPr>
      </p:sp>
      <p:sp>
        <p:nvSpPr>
          <p:cNvPr id="19968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9968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803F5AF-CFD4-8D4E-BAB9-413C6C6A4018}" type="slidenum">
              <a:rPr lang="en-US"/>
              <a:pPr eaLnBrk="1" hangingPunct="1"/>
              <a:t>165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1674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322F9FF4-C16C-134F-87A4-0F1D78F6FDCB}" type="slidenum">
              <a:rPr lang="en-US"/>
              <a:pPr eaLnBrk="1" hangingPunct="1"/>
              <a:t>12</a:t>
            </a:fld>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a:ln/>
        </p:spPr>
      </p:sp>
      <p:sp>
        <p:nvSpPr>
          <p:cNvPr id="20173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20173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4C798B8-DC32-7B46-87A3-3143F1715F4D}" type="slidenum">
              <a:rPr lang="en-US"/>
              <a:pPr eaLnBrk="1" hangingPunct="1"/>
              <a:t>166</a:t>
            </a:fld>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a:ln/>
        </p:spPr>
      </p:sp>
      <p:sp>
        <p:nvSpPr>
          <p:cNvPr id="20275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20275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929BA17-C38C-8C41-8A3B-E35CC8B2AE77}" type="slidenum">
              <a:rPr lang="en-US"/>
              <a:pPr eaLnBrk="1" hangingPunct="1"/>
              <a:t>167</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2037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B029B44F-0D6D-FE45-8B8C-A411305050BA}" type="slidenum">
              <a:rPr lang="en-US"/>
              <a:pPr eaLnBrk="1" hangingPunct="1"/>
              <a:t>168</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noTextEdit="1"/>
          </p:cNvSpPr>
          <p:nvPr>
            <p:ph type="sldImg"/>
          </p:nvPr>
        </p:nvSpPr>
        <p:spPr>
          <a:ln/>
        </p:spPr>
      </p:sp>
      <p:sp>
        <p:nvSpPr>
          <p:cNvPr id="20480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20480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4354BFB-968D-184E-91A5-9CC49ABF7CF1}" type="slidenum">
              <a:rPr lang="en-US"/>
              <a:pPr eaLnBrk="1" hangingPunct="1"/>
              <a:t>169</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a:ln/>
        </p:spPr>
      </p:sp>
      <p:sp>
        <p:nvSpPr>
          <p:cNvPr id="20582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20582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E45987E-3586-5E48-B61C-72056D301358}" type="slidenum">
              <a:rPr lang="en-US"/>
              <a:pPr eaLnBrk="1" hangingPunct="1"/>
              <a:t>170</a:t>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p:cNvSpPr>
            <a:spLocks noGrp="1" noRot="1" noChangeAspect="1" noTextEdit="1"/>
          </p:cNvSpPr>
          <p:nvPr>
            <p:ph type="sldImg"/>
          </p:nvPr>
        </p:nvSpPr>
        <p:spPr>
          <a:ln/>
        </p:spPr>
      </p:sp>
      <p:sp>
        <p:nvSpPr>
          <p:cNvPr id="20685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20685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760381C-C2AC-A54B-A5A4-2AC8EED1DD03}" type="slidenum">
              <a:rPr lang="en-US"/>
              <a:pPr eaLnBrk="1" hangingPunct="1"/>
              <a:t>171</a:t>
            </a:fld>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a:ln/>
        </p:spPr>
      </p:sp>
      <p:sp>
        <p:nvSpPr>
          <p:cNvPr id="20787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20787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42175C8-8FA7-C840-A5B2-8D98E641A7ED}" type="slidenum">
              <a:rPr lang="en-US"/>
              <a:pPr eaLnBrk="1" hangingPunct="1"/>
              <a:t>172</a:t>
            </a:fld>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p:cNvSpPr>
            <a:spLocks noGrp="1" noRot="1" noChangeAspect="1" noTextEdit="1"/>
          </p:cNvSpPr>
          <p:nvPr>
            <p:ph type="sldImg"/>
          </p:nvPr>
        </p:nvSpPr>
        <p:spPr>
          <a:ln/>
        </p:spPr>
      </p:sp>
      <p:sp>
        <p:nvSpPr>
          <p:cNvPr id="20889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20890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8E0FBB6-EC20-DE42-846D-2A739A546D42}" type="slidenum">
              <a:rPr lang="en-US"/>
              <a:pPr eaLnBrk="1" hangingPunct="1"/>
              <a:t>173</a:t>
            </a:fld>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Image Placeholder 1"/>
          <p:cNvSpPr>
            <a:spLocks noGrp="1" noRot="1" noChangeAspect="1" noTextEdit="1"/>
          </p:cNvSpPr>
          <p:nvPr>
            <p:ph type="sldImg"/>
          </p:nvPr>
        </p:nvSpPr>
        <p:spPr>
          <a:ln/>
        </p:spPr>
      </p:sp>
      <p:sp>
        <p:nvSpPr>
          <p:cNvPr id="20992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20992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B2B484F-0307-1D4B-8B63-E6E7C0B53667}" type="slidenum">
              <a:rPr lang="en-US"/>
              <a:pPr eaLnBrk="1" hangingPunct="1"/>
              <a:t>174</a:t>
            </a:fld>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p:cNvSpPr>
            <a:spLocks noGrp="1" noRot="1" noChangeAspect="1" noTextEdit="1"/>
          </p:cNvSpPr>
          <p:nvPr>
            <p:ph type="sldImg"/>
          </p:nvPr>
        </p:nvSpPr>
        <p:spPr>
          <a:ln/>
        </p:spPr>
      </p:sp>
      <p:sp>
        <p:nvSpPr>
          <p:cNvPr id="21094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21094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3F8887EF-E68C-AA4C-B561-72A1AB1F2438}" type="slidenum">
              <a:rPr lang="en-US"/>
              <a:pPr eaLnBrk="1" hangingPunct="1"/>
              <a:t>175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1776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F18A0B6-8DAF-F54C-B8AC-15B3EAB88F73}" type="slidenum">
              <a:rPr lang="en-US"/>
              <a:pPr eaLnBrk="1" hangingPunct="1"/>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1878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509A31A-0F67-8F47-A08E-01A82AF8C785}" type="slidenum">
              <a:rPr lang="en-US"/>
              <a:pPr eaLnBrk="1" hangingPunct="1"/>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1981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02CB104-B61D-8643-884A-97B122272A6F}" type="slidenum">
              <a:rPr lang="en-US"/>
              <a:pPr eaLnBrk="1" hangingPunct="1"/>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2083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4C1CAF5-46A9-E94D-B87A-62B5A141EF36}" type="slidenum">
              <a:rPr lang="en-US"/>
              <a:pPr eaLnBrk="1" hangingPunct="1"/>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12185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2186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B260B263-9352-D645-9529-D6BEAFBA160B}" type="slidenum">
              <a:rPr lang="en-US"/>
              <a:pPr eaLnBrk="1" hangingPunct="1"/>
              <a:t>21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2288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EF98167-A787-8243-801F-92AE5DE9A746}" type="slidenum">
              <a:rPr lang="en-US"/>
              <a:pPr eaLnBrk="1" hangingPunct="1"/>
              <a:t>23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2390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8D6B92E0-0B8C-7C4E-B527-8A5814248634}" type="slidenum">
              <a:rPr lang="en-US"/>
              <a:pPr eaLnBrk="1" hangingPunct="1"/>
              <a:t>24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2390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8D6B92E0-0B8C-7C4E-B527-8A5814248634}" type="slidenum">
              <a:rPr lang="en-US"/>
              <a:pPr eaLnBrk="1" hangingPunct="1"/>
              <a:t>25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0854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6CAAC02-9B00-E248-A5D1-708DF97BED52}" type="slidenum">
              <a:rPr lang="en-US"/>
              <a:pPr eaLnBrk="1" hangingPunct="1"/>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2493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7E3C892-CC17-7447-AA81-7E63131B47DA}" type="slidenum">
              <a:rPr lang="en-US"/>
              <a:pPr eaLnBrk="1" hangingPunct="1"/>
              <a:t>26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A8694E8-25FF-9A4E-9D50-0AD65E702362}" type="slidenum">
              <a:rPr lang="en-US"/>
              <a:pPr eaLnBrk="1" hangingPunct="1"/>
              <a:t>28</a:t>
            </a:fld>
            <a:endParaRPr lang="en-US"/>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269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96103F1-C23E-2741-9EB5-4AAA02FAC1A9}" type="slidenum">
              <a:rPr lang="en-US"/>
              <a:pPr eaLnBrk="1" hangingPunct="1"/>
              <a:t>31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2800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36AECD54-EEE3-9041-A151-C9CBA48B0DC4}" type="slidenum">
              <a:rPr lang="en-US"/>
              <a:pPr eaLnBrk="1" hangingPunct="1"/>
              <a:t>32</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ln/>
        </p:spPr>
      </p:sp>
      <p:sp>
        <p:nvSpPr>
          <p:cNvPr id="13107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3107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CBEFEF0-4DDA-C042-A880-99B502D87CE8}" type="slidenum">
              <a:rPr lang="en-US"/>
              <a:pPr eaLnBrk="1" hangingPunct="1"/>
              <a:t>33</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ln/>
        </p:spPr>
      </p:sp>
      <p:sp>
        <p:nvSpPr>
          <p:cNvPr id="13209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3210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E56010A-C563-EF43-82C4-123D46038CFB}" type="slidenum">
              <a:rPr lang="en-US"/>
              <a:pPr eaLnBrk="1" hangingPunct="1"/>
              <a:t>34</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64E6EA-CB6A-3B43-A7F3-69BB8E167635}" type="slidenum">
              <a:rPr lang="en-US" smtClean="0"/>
              <a:t>35</a:t>
            </a:fld>
            <a:endParaRPr lang="en-US"/>
          </a:p>
        </p:txBody>
      </p:sp>
    </p:spTree>
    <p:extLst>
      <p:ext uri="{BB962C8B-B14F-4D97-AF65-F5344CB8AC3E}">
        <p14:creationId xmlns:p14="http://schemas.microsoft.com/office/powerpoint/2010/main" val="3628826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64E6EA-CB6A-3B43-A7F3-69BB8E167635}" type="slidenum">
              <a:rPr lang="en-US" smtClean="0"/>
              <a:t>36</a:t>
            </a:fld>
            <a:endParaRPr lang="en-US"/>
          </a:p>
        </p:txBody>
      </p:sp>
    </p:spTree>
    <p:extLst>
      <p:ext uri="{BB962C8B-B14F-4D97-AF65-F5344CB8AC3E}">
        <p14:creationId xmlns:p14="http://schemas.microsoft.com/office/powerpoint/2010/main" val="2139432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64E6EA-CB6A-3B43-A7F3-69BB8E167635}" type="slidenum">
              <a:rPr lang="en-US" smtClean="0"/>
              <a:t>37</a:t>
            </a:fld>
            <a:endParaRPr lang="en-US"/>
          </a:p>
        </p:txBody>
      </p:sp>
    </p:spTree>
    <p:extLst>
      <p:ext uri="{BB962C8B-B14F-4D97-AF65-F5344CB8AC3E}">
        <p14:creationId xmlns:p14="http://schemas.microsoft.com/office/powerpoint/2010/main" val="21394320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64E6EA-CB6A-3B43-A7F3-69BB8E167635}" type="slidenum">
              <a:rPr lang="en-US" smtClean="0"/>
              <a:t>38</a:t>
            </a:fld>
            <a:endParaRPr lang="en-US"/>
          </a:p>
        </p:txBody>
      </p:sp>
    </p:spTree>
    <p:extLst>
      <p:ext uri="{BB962C8B-B14F-4D97-AF65-F5344CB8AC3E}">
        <p14:creationId xmlns:p14="http://schemas.microsoft.com/office/powerpoint/2010/main" val="330279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0957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D5E465C-9327-7C44-BB71-78C4D5E0570F}" type="slidenum">
              <a:rPr lang="en-US"/>
              <a:pPr eaLnBrk="1" hangingPunct="1"/>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64E6EA-CB6A-3B43-A7F3-69BB8E167635}" type="slidenum">
              <a:rPr lang="en-US" smtClean="0"/>
              <a:t>39</a:t>
            </a:fld>
            <a:endParaRPr lang="en-US"/>
          </a:p>
        </p:txBody>
      </p:sp>
    </p:spTree>
    <p:extLst>
      <p:ext uri="{BB962C8B-B14F-4D97-AF65-F5344CB8AC3E}">
        <p14:creationId xmlns:p14="http://schemas.microsoft.com/office/powerpoint/2010/main" val="1577593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64E6EA-CB6A-3B43-A7F3-69BB8E167635}" type="slidenum">
              <a:rPr lang="en-US" smtClean="0"/>
              <a:t>40</a:t>
            </a:fld>
            <a:endParaRPr lang="en-US"/>
          </a:p>
        </p:txBody>
      </p:sp>
    </p:spTree>
    <p:extLst>
      <p:ext uri="{BB962C8B-B14F-4D97-AF65-F5344CB8AC3E}">
        <p14:creationId xmlns:p14="http://schemas.microsoft.com/office/powerpoint/2010/main" val="17573445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64E6EA-CB6A-3B43-A7F3-69BB8E167635}" type="slidenum">
              <a:rPr lang="en-US" smtClean="0"/>
              <a:t>44</a:t>
            </a:fld>
            <a:endParaRPr lang="en-US"/>
          </a:p>
        </p:txBody>
      </p:sp>
    </p:spTree>
    <p:extLst>
      <p:ext uri="{BB962C8B-B14F-4D97-AF65-F5344CB8AC3E}">
        <p14:creationId xmlns:p14="http://schemas.microsoft.com/office/powerpoint/2010/main" val="1244482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r" eaLnBrk="1" hangingPunct="1">
              <a:buFontTx/>
              <a:buNone/>
            </a:pPr>
            <a:fld id="{C151E20A-E1CC-4E4D-B011-1367969CF925}" type="slidenum">
              <a:rPr lang="en-US" sz="1200" b="0"/>
              <a:pPr algn="r" eaLnBrk="1" hangingPunct="1">
                <a:buFontTx/>
                <a:buNone/>
              </a:pPr>
              <a:t>45</a:t>
            </a:fld>
            <a:endParaRPr lang="en-US" sz="1200" b="0"/>
          </a:p>
        </p:txBody>
      </p:sp>
      <p:sp>
        <p:nvSpPr>
          <p:cNvPr id="79875" name="Rectangle 2"/>
          <p:cNvSpPr>
            <a:spLocks noGrp="1" noRot="1" noChangeAspect="1" noChangeArrowheads="1"/>
          </p:cNvSpPr>
          <p:nvPr>
            <p:ph type="sldImg"/>
          </p:nvPr>
        </p:nvSpPr>
        <p:spPr>
          <a:solidFill>
            <a:srgbClr val="FFFFFF"/>
          </a:solidFill>
          <a:ln/>
        </p:spPr>
      </p:sp>
      <p:sp>
        <p:nvSpPr>
          <p:cNvPr id="7987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27998692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64E6EA-CB6A-3B43-A7F3-69BB8E167635}" type="slidenum">
              <a:rPr lang="en-US" smtClean="0"/>
              <a:t>50</a:t>
            </a:fld>
            <a:endParaRPr lang="en-US"/>
          </a:p>
        </p:txBody>
      </p:sp>
    </p:spTree>
    <p:extLst>
      <p:ext uri="{BB962C8B-B14F-4D97-AF65-F5344CB8AC3E}">
        <p14:creationId xmlns:p14="http://schemas.microsoft.com/office/powerpoint/2010/main" val="1729953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some examples</a:t>
            </a:r>
          </a:p>
        </p:txBody>
      </p:sp>
      <p:sp>
        <p:nvSpPr>
          <p:cNvPr id="4" name="Slide Number Placeholder 3"/>
          <p:cNvSpPr>
            <a:spLocks noGrp="1"/>
          </p:cNvSpPr>
          <p:nvPr>
            <p:ph type="sldNum" sz="quarter" idx="10"/>
          </p:nvPr>
        </p:nvSpPr>
        <p:spPr/>
        <p:txBody>
          <a:bodyPr/>
          <a:lstStyle/>
          <a:p>
            <a:fld id="{0664E6EA-CB6A-3B43-A7F3-69BB8E167635}" type="slidenum">
              <a:rPr lang="en-US" smtClean="0"/>
              <a:t>51</a:t>
            </a:fld>
            <a:endParaRPr lang="en-US"/>
          </a:p>
        </p:txBody>
      </p:sp>
    </p:spTree>
    <p:extLst>
      <p:ext uri="{BB962C8B-B14F-4D97-AF65-F5344CB8AC3E}">
        <p14:creationId xmlns:p14="http://schemas.microsoft.com/office/powerpoint/2010/main" val="12880878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some examples</a:t>
            </a:r>
          </a:p>
        </p:txBody>
      </p:sp>
      <p:sp>
        <p:nvSpPr>
          <p:cNvPr id="4" name="Slide Number Placeholder 3"/>
          <p:cNvSpPr>
            <a:spLocks noGrp="1"/>
          </p:cNvSpPr>
          <p:nvPr>
            <p:ph type="sldNum" sz="quarter" idx="10"/>
          </p:nvPr>
        </p:nvSpPr>
        <p:spPr/>
        <p:txBody>
          <a:bodyPr/>
          <a:lstStyle/>
          <a:p>
            <a:fld id="{0664E6EA-CB6A-3B43-A7F3-69BB8E167635}" type="slidenum">
              <a:rPr lang="en-US" smtClean="0"/>
              <a:t>52</a:t>
            </a:fld>
            <a:endParaRPr lang="en-US"/>
          </a:p>
        </p:txBody>
      </p:sp>
    </p:spTree>
    <p:extLst>
      <p:ext uri="{BB962C8B-B14F-4D97-AF65-F5344CB8AC3E}">
        <p14:creationId xmlns:p14="http://schemas.microsoft.com/office/powerpoint/2010/main" val="3481477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64E6EA-CB6A-3B43-A7F3-69BB8E167635}" type="slidenum">
              <a:rPr lang="en-US" smtClean="0"/>
              <a:t>53</a:t>
            </a:fld>
            <a:endParaRPr lang="en-US"/>
          </a:p>
        </p:txBody>
      </p:sp>
    </p:spTree>
    <p:extLst>
      <p:ext uri="{BB962C8B-B14F-4D97-AF65-F5344CB8AC3E}">
        <p14:creationId xmlns:p14="http://schemas.microsoft.com/office/powerpoint/2010/main" val="7521213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networks need to go later</a:t>
            </a:r>
          </a:p>
        </p:txBody>
      </p:sp>
      <p:sp>
        <p:nvSpPr>
          <p:cNvPr id="4" name="Slide Number Placeholder 3"/>
          <p:cNvSpPr>
            <a:spLocks noGrp="1"/>
          </p:cNvSpPr>
          <p:nvPr>
            <p:ph type="sldNum" sz="quarter" idx="10"/>
          </p:nvPr>
        </p:nvSpPr>
        <p:spPr/>
        <p:txBody>
          <a:bodyPr/>
          <a:lstStyle/>
          <a:p>
            <a:fld id="{0664E6EA-CB6A-3B43-A7F3-69BB8E167635}" type="slidenum">
              <a:rPr lang="en-US" smtClean="0"/>
              <a:t>54</a:t>
            </a:fld>
            <a:endParaRPr lang="en-US"/>
          </a:p>
        </p:txBody>
      </p:sp>
    </p:spTree>
    <p:extLst>
      <p:ext uri="{BB962C8B-B14F-4D97-AF65-F5344CB8AC3E}">
        <p14:creationId xmlns:p14="http://schemas.microsoft.com/office/powerpoint/2010/main" val="35895258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64E6EA-CB6A-3B43-A7F3-69BB8E167635}" type="slidenum">
              <a:rPr lang="en-US" smtClean="0"/>
              <a:t>55</a:t>
            </a:fld>
            <a:endParaRPr lang="en-US"/>
          </a:p>
        </p:txBody>
      </p:sp>
    </p:spTree>
    <p:extLst>
      <p:ext uri="{BB962C8B-B14F-4D97-AF65-F5344CB8AC3E}">
        <p14:creationId xmlns:p14="http://schemas.microsoft.com/office/powerpoint/2010/main" val="3908305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1059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EC911F3-D08F-7441-952E-20135C2A5BBB}" type="slidenum">
              <a:rPr lang="en-US"/>
              <a:pPr eaLnBrk="1" hangingPunct="1"/>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some examples</a:t>
            </a:r>
          </a:p>
        </p:txBody>
      </p:sp>
      <p:sp>
        <p:nvSpPr>
          <p:cNvPr id="4" name="Slide Number Placeholder 3"/>
          <p:cNvSpPr>
            <a:spLocks noGrp="1"/>
          </p:cNvSpPr>
          <p:nvPr>
            <p:ph type="sldNum" sz="quarter" idx="10"/>
          </p:nvPr>
        </p:nvSpPr>
        <p:spPr/>
        <p:txBody>
          <a:bodyPr/>
          <a:lstStyle/>
          <a:p>
            <a:fld id="{0664E6EA-CB6A-3B43-A7F3-69BB8E167635}" type="slidenum">
              <a:rPr lang="en-US" smtClean="0"/>
              <a:t>56</a:t>
            </a:fld>
            <a:endParaRPr lang="en-US"/>
          </a:p>
        </p:txBody>
      </p:sp>
    </p:spTree>
    <p:extLst>
      <p:ext uri="{BB962C8B-B14F-4D97-AF65-F5344CB8AC3E}">
        <p14:creationId xmlns:p14="http://schemas.microsoft.com/office/powerpoint/2010/main" val="3497922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64E6EA-CB6A-3B43-A7F3-69BB8E167635}" type="slidenum">
              <a:rPr lang="en-US" smtClean="0"/>
              <a:t>57</a:t>
            </a:fld>
            <a:endParaRPr lang="en-US"/>
          </a:p>
        </p:txBody>
      </p:sp>
    </p:spTree>
    <p:extLst>
      <p:ext uri="{BB962C8B-B14F-4D97-AF65-F5344CB8AC3E}">
        <p14:creationId xmlns:p14="http://schemas.microsoft.com/office/powerpoint/2010/main" val="22263179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64E6EA-CB6A-3B43-A7F3-69BB8E167635}" type="slidenum">
              <a:rPr lang="en-US" smtClean="0"/>
              <a:t>60</a:t>
            </a:fld>
            <a:endParaRPr lang="en-US"/>
          </a:p>
        </p:txBody>
      </p:sp>
    </p:spTree>
    <p:extLst>
      <p:ext uri="{BB962C8B-B14F-4D97-AF65-F5344CB8AC3E}">
        <p14:creationId xmlns:p14="http://schemas.microsoft.com/office/powerpoint/2010/main" val="7432548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64E6EA-CB6A-3B43-A7F3-69BB8E167635}" type="slidenum">
              <a:rPr lang="en-US" smtClean="0"/>
              <a:t>71</a:t>
            </a:fld>
            <a:endParaRPr lang="en-US"/>
          </a:p>
        </p:txBody>
      </p:sp>
    </p:spTree>
    <p:extLst>
      <p:ext uri="{BB962C8B-B14F-4D97-AF65-F5344CB8AC3E}">
        <p14:creationId xmlns:p14="http://schemas.microsoft.com/office/powerpoint/2010/main" val="9223221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9CCEF8F-31ED-BB4C-B24C-D759A204FF28}" type="slidenum">
              <a:rPr lang="en-US"/>
              <a:pPr eaLnBrk="1" hangingPunct="1"/>
              <a:t>72</a:t>
            </a:fld>
            <a:endParaRPr lang="en-US"/>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9211612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5BFFCEA-74FB-ED43-A55B-EFA6712DF6FC}" type="slidenum">
              <a:rPr lang="en-US"/>
              <a:pPr eaLnBrk="1" hangingPunct="1"/>
              <a:t>73</a:t>
            </a:fld>
            <a:endParaRPr lang="en-US"/>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932644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64E6EA-CB6A-3B43-A7F3-69BB8E167635}" type="slidenum">
              <a:rPr lang="en-US" smtClean="0"/>
              <a:t>74</a:t>
            </a:fld>
            <a:endParaRPr lang="en-US"/>
          </a:p>
        </p:txBody>
      </p:sp>
    </p:spTree>
    <p:extLst>
      <p:ext uri="{BB962C8B-B14F-4D97-AF65-F5344CB8AC3E}">
        <p14:creationId xmlns:p14="http://schemas.microsoft.com/office/powerpoint/2010/main" val="30089036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64E6EA-CB6A-3B43-A7F3-69BB8E167635}" type="slidenum">
              <a:rPr lang="en-US" smtClean="0"/>
              <a:t>79</a:t>
            </a:fld>
            <a:endParaRPr lang="en-US"/>
          </a:p>
        </p:txBody>
      </p:sp>
    </p:spTree>
    <p:extLst>
      <p:ext uri="{BB962C8B-B14F-4D97-AF65-F5344CB8AC3E}">
        <p14:creationId xmlns:p14="http://schemas.microsoft.com/office/powerpoint/2010/main" val="36288263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88546F66-A1B2-3E43-A784-54F0926CB5C1}" type="slidenum">
              <a:rPr lang="en-US" sz="1200" b="0"/>
              <a:pPr eaLnBrk="1" hangingPunct="1"/>
              <a:t>82</a:t>
            </a:fld>
            <a:endParaRPr lang="en-US" sz="1200" b="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3F7305A8-B80B-E64B-86CA-27ACC86DFD2C}" type="slidenum">
              <a:rPr lang="en-US"/>
              <a:pPr eaLnBrk="1" hangingPunct="1"/>
              <a:t>6</a:t>
            </a:fld>
            <a:endParaRPr 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137F6D51-DAF2-444A-BC36-87B8AC93BCA7}" type="slidenum">
              <a:rPr lang="en-US" sz="1200" b="0"/>
              <a:pPr eaLnBrk="1" hangingPunct="1"/>
              <a:t>83</a:t>
            </a:fld>
            <a:endParaRPr lang="en-US" sz="1200" b="0"/>
          </a:p>
        </p:txBody>
      </p:sp>
      <p:sp>
        <p:nvSpPr>
          <p:cNvPr id="36867" name="Rectangle 2"/>
          <p:cNvSpPr>
            <a:spLocks noGrp="1" noRot="1" noChangeAspect="1" noChangeArrowheads="1"/>
          </p:cNvSpPr>
          <p:nvPr>
            <p:ph type="sldImg"/>
          </p:nvPr>
        </p:nvSpPr>
        <p:spPr>
          <a:solidFill>
            <a:srgbClr val="FFFFFF"/>
          </a:solidFill>
          <a:ln/>
        </p:spPr>
      </p:sp>
      <p:sp>
        <p:nvSpPr>
          <p:cNvPr id="3686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51C59487-5991-6A46-8A15-1D9AE304F871}" type="slidenum">
              <a:rPr lang="en-US" sz="1200" b="0"/>
              <a:pPr eaLnBrk="1" hangingPunct="1"/>
              <a:t>84</a:t>
            </a:fld>
            <a:endParaRPr lang="en-US" sz="1200" b="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D9C6661C-2DAC-2048-91B5-53F782F43F73}" type="slidenum">
              <a:rPr lang="en-US" sz="1200" b="0"/>
              <a:pPr eaLnBrk="1" hangingPunct="1"/>
              <a:t>85</a:t>
            </a:fld>
            <a:endParaRPr lang="en-US" sz="1200" b="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D9C6661C-2DAC-2048-91B5-53F782F43F73}" type="slidenum">
              <a:rPr lang="en-US" sz="1200" b="0"/>
              <a:pPr eaLnBrk="1" hangingPunct="1"/>
              <a:t>86</a:t>
            </a:fld>
            <a:endParaRPr lang="en-US" sz="1200" b="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71BB0F1C-8FE9-C04F-BB54-CD431B781494}" type="slidenum">
              <a:rPr lang="en-US" sz="1200" b="0"/>
              <a:pPr eaLnBrk="1" hangingPunct="1"/>
              <a:t>87</a:t>
            </a:fld>
            <a:endParaRPr lang="en-US" sz="1200" b="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71BB0F1C-8FE9-C04F-BB54-CD431B781494}" type="slidenum">
              <a:rPr lang="en-US" sz="1200" b="0"/>
              <a:pPr eaLnBrk="1" hangingPunct="1"/>
              <a:t>88</a:t>
            </a:fld>
            <a:endParaRPr lang="en-US" sz="1200" b="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E1F2E163-7C72-AF48-82B4-721F7B23C5A1}" type="slidenum">
              <a:rPr lang="en-US" sz="1200" b="0"/>
              <a:pPr eaLnBrk="1" hangingPunct="1"/>
              <a:t>89</a:t>
            </a:fld>
            <a:endParaRPr lang="en-US" sz="1200" b="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F90BD990-4D7E-DB44-B611-F77948254674}" type="slidenum">
              <a:rPr lang="en-US" sz="1200" b="0"/>
              <a:pPr eaLnBrk="1" hangingPunct="1"/>
              <a:t>90</a:t>
            </a:fld>
            <a:endParaRPr lang="en-US" sz="1200" b="0"/>
          </a:p>
        </p:txBody>
      </p:sp>
      <p:sp>
        <p:nvSpPr>
          <p:cNvPr id="71683" name="Rectangle 2"/>
          <p:cNvSpPr>
            <a:spLocks noGrp="1" noRot="1" noChangeAspect="1" noChangeArrowheads="1"/>
          </p:cNvSpPr>
          <p:nvPr>
            <p:ph type="sldImg"/>
          </p:nvPr>
        </p:nvSpPr>
        <p:spPr>
          <a:solidFill>
            <a:srgbClr val="FFFFFF"/>
          </a:solidFill>
          <a:ln/>
        </p:spPr>
      </p:sp>
      <p:sp>
        <p:nvSpPr>
          <p:cNvPr id="7168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64E6EA-CB6A-3B43-A7F3-69BB8E167635}" type="slidenum">
              <a:rPr lang="en-US" smtClean="0"/>
              <a:t>7</a:t>
            </a:fld>
            <a:endParaRPr lang="en-US"/>
          </a:p>
        </p:txBody>
      </p:sp>
    </p:spTree>
    <p:extLst>
      <p:ext uri="{BB962C8B-B14F-4D97-AF65-F5344CB8AC3E}">
        <p14:creationId xmlns:p14="http://schemas.microsoft.com/office/powerpoint/2010/main" val="21152316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6919A6E6-F48C-AE44-AF69-A1D11CD7CD98}" type="slidenum">
              <a:rPr lang="en-US" sz="1200" b="0"/>
              <a:pPr eaLnBrk="1" hangingPunct="1"/>
              <a:t>94</a:t>
            </a:fld>
            <a:endParaRPr lang="en-US" sz="1200" b="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0A3BEB62-DF3A-264F-92EB-1F438B9585F7}" type="slidenum">
              <a:rPr lang="en-US" sz="1200" b="0"/>
              <a:pPr eaLnBrk="1" hangingPunct="1"/>
              <a:t>95</a:t>
            </a:fld>
            <a:endParaRPr lang="en-US" sz="1200" b="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D0466C20-EAA4-654D-91D1-1DBF213871B4}" type="slidenum">
              <a:rPr lang="en-US" sz="1200" b="0"/>
              <a:pPr eaLnBrk="1" hangingPunct="1"/>
              <a:t>96</a:t>
            </a:fld>
            <a:endParaRPr lang="en-US" sz="1200" b="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
        <p:nvSpPr>
          <p:cNvPr id="11264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0E7BB15-5A99-3E4D-82AB-20F41F0DF0FD}" type="slidenum">
              <a:rPr lang="en-US"/>
              <a:pPr eaLnBrk="1" hangingPunct="1"/>
              <a:t>8</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64E6EA-CB6A-3B43-A7F3-69BB8E167635}" type="slidenum">
              <a:rPr lang="en-US" smtClean="0"/>
              <a:t>105</a:t>
            </a:fld>
            <a:endParaRPr lang="en-US"/>
          </a:p>
        </p:txBody>
      </p:sp>
    </p:spTree>
    <p:extLst>
      <p:ext uri="{BB962C8B-B14F-4D97-AF65-F5344CB8AC3E}">
        <p14:creationId xmlns:p14="http://schemas.microsoft.com/office/powerpoint/2010/main" val="36288263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ln/>
        </p:spPr>
      </p:sp>
      <p:sp>
        <p:nvSpPr>
          <p:cNvPr id="13619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3619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1E76910-370B-FF45-B726-D8E247E2BFEF}" type="slidenum">
              <a:rPr lang="en-US"/>
              <a:pPr eaLnBrk="1" hangingPunct="1"/>
              <a:t>107</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64E6EA-CB6A-3B43-A7F3-69BB8E167635}" type="slidenum">
              <a:rPr lang="en-US" smtClean="0"/>
              <a:t>108</a:t>
            </a:fld>
            <a:endParaRPr lang="en-US"/>
          </a:p>
        </p:txBody>
      </p:sp>
    </p:spTree>
    <p:extLst>
      <p:ext uri="{BB962C8B-B14F-4D97-AF65-F5344CB8AC3E}">
        <p14:creationId xmlns:p14="http://schemas.microsoft.com/office/powerpoint/2010/main" val="34858651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64E6EA-CB6A-3B43-A7F3-69BB8E167635}" type="slidenum">
              <a:rPr lang="en-US" smtClean="0"/>
              <a:t>109</a:t>
            </a:fld>
            <a:endParaRPr lang="en-US"/>
          </a:p>
        </p:txBody>
      </p:sp>
    </p:spTree>
    <p:extLst>
      <p:ext uri="{BB962C8B-B14F-4D97-AF65-F5344CB8AC3E}">
        <p14:creationId xmlns:p14="http://schemas.microsoft.com/office/powerpoint/2010/main" val="27113303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21BCE79-4EDC-994B-AA81-EF26350E3198}" type="slidenum">
              <a:rPr lang="en-US"/>
              <a:pPr eaLnBrk="1" hangingPunct="1"/>
              <a:t>113</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21BCE79-4EDC-994B-AA81-EF26350E3198}" type="slidenum">
              <a:rPr lang="en-US"/>
              <a:pPr eaLnBrk="1" hangingPunct="1"/>
              <a:t>114</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21BCE79-4EDC-994B-AA81-EF26350E3198}" type="slidenum">
              <a:rPr lang="en-US"/>
              <a:pPr eaLnBrk="1" hangingPunct="1"/>
              <a:t>115</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a:ln/>
        </p:spPr>
      </p:sp>
      <p:sp>
        <p:nvSpPr>
          <p:cNvPr id="15053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5053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4011938-6E4F-E742-BFC5-27F950C915C1}" type="slidenum">
              <a:rPr lang="en-US"/>
              <a:pPr eaLnBrk="1" hangingPunct="1"/>
              <a:t>116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1366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8D5296DA-1B6F-4E48-8EC8-D064D241A58A}" type="slidenum">
              <a:rPr lang="en-US"/>
              <a:pPr eaLnBrk="1" hangingPunct="1"/>
              <a:t>9</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a:ln/>
        </p:spPr>
      </p:sp>
      <p:sp>
        <p:nvSpPr>
          <p:cNvPr id="15053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5053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4011938-6E4F-E742-BFC5-27F950C915C1}" type="slidenum">
              <a:rPr lang="en-US"/>
              <a:pPr eaLnBrk="1" hangingPunct="1"/>
              <a:t>117</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15155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
        <p:nvSpPr>
          <p:cNvPr id="15155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E78F1BD-6D41-B440-BE4C-0F29CC74CB8E}" type="slidenum">
              <a:rPr lang="en-US"/>
              <a:pPr eaLnBrk="1" hangingPunct="1"/>
              <a:t>119</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64E6EA-CB6A-3B43-A7F3-69BB8E167635}" type="slidenum">
              <a:rPr lang="en-US" smtClean="0"/>
              <a:t>121</a:t>
            </a:fld>
            <a:endParaRPr lang="en-US"/>
          </a:p>
        </p:txBody>
      </p:sp>
    </p:spTree>
    <p:extLst>
      <p:ext uri="{BB962C8B-B14F-4D97-AF65-F5344CB8AC3E}">
        <p14:creationId xmlns:p14="http://schemas.microsoft.com/office/powerpoint/2010/main" val="36288263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a:ln/>
        </p:spPr>
      </p:sp>
      <p:sp>
        <p:nvSpPr>
          <p:cNvPr id="15872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5872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B7DBA2F0-D003-C947-97AE-84802328BEC0}" type="slidenum">
              <a:rPr lang="en-US"/>
              <a:pPr eaLnBrk="1" hangingPunct="1"/>
              <a:t>122</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a:ln/>
        </p:spPr>
      </p:sp>
      <p:sp>
        <p:nvSpPr>
          <p:cNvPr id="16077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6077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3FA6D6C-8602-7C41-A940-5BF0BD7AE555}" type="slidenum">
              <a:rPr lang="en-US"/>
              <a:pPr eaLnBrk="1" hangingPunct="1"/>
              <a:t>124</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6179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11553C6-4404-0148-8677-18773FF22FED}" type="slidenum">
              <a:rPr lang="en-US"/>
              <a:pPr eaLnBrk="1" hangingPunct="1"/>
              <a:t>132</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6179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11553C6-4404-0148-8677-18773FF22FED}" type="slidenum">
              <a:rPr lang="en-US"/>
              <a:pPr eaLnBrk="1" hangingPunct="1"/>
              <a:t>133</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6179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11553C6-4404-0148-8677-18773FF22FED}" type="slidenum">
              <a:rPr lang="en-US"/>
              <a:pPr eaLnBrk="1" hangingPunct="1"/>
              <a:t>134</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6179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11553C6-4404-0148-8677-18773FF22FED}" type="slidenum">
              <a:rPr lang="en-US"/>
              <a:pPr eaLnBrk="1" hangingPunct="1"/>
              <a:t>135</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6179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11553C6-4404-0148-8677-18773FF22FED}" type="slidenum">
              <a:rPr lang="en-US"/>
              <a:pPr eaLnBrk="1" hangingPunct="1"/>
              <a:t>136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64E6EA-CB6A-3B43-A7F3-69BB8E167635}" type="slidenum">
              <a:rPr lang="en-US" smtClean="0"/>
              <a:t>10</a:t>
            </a:fld>
            <a:endParaRPr lang="en-US"/>
          </a:p>
        </p:txBody>
      </p:sp>
    </p:spTree>
    <p:extLst>
      <p:ext uri="{BB962C8B-B14F-4D97-AF65-F5344CB8AC3E}">
        <p14:creationId xmlns:p14="http://schemas.microsoft.com/office/powerpoint/2010/main" val="36288263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a:ln/>
        </p:spPr>
      </p:sp>
      <p:sp>
        <p:nvSpPr>
          <p:cNvPr id="16486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6486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7B378D2-A338-6840-8F10-7D5FB73B7455}" type="slidenum">
              <a:rPr lang="en-US"/>
              <a:pPr eaLnBrk="1" hangingPunct="1"/>
              <a:t>139</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6384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6904ADC-7916-C941-B4D9-86773ECB258D}" type="slidenum">
              <a:rPr lang="en-US"/>
              <a:pPr eaLnBrk="1" hangingPunct="1"/>
              <a:t>141</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1059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EC911F3-D08F-7441-952E-20135C2A5BBB}" type="slidenum">
              <a:rPr lang="en-US"/>
              <a:pPr eaLnBrk="1" hangingPunct="1"/>
              <a:t>142</a:t>
            </a:fld>
            <a:endParaRPr lang="en-US"/>
          </a:p>
        </p:txBody>
      </p:sp>
    </p:spTree>
    <p:extLst>
      <p:ext uri="{BB962C8B-B14F-4D97-AF65-F5344CB8AC3E}">
        <p14:creationId xmlns:p14="http://schemas.microsoft.com/office/powerpoint/2010/main" val="15592624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a:ln/>
        </p:spPr>
      </p:sp>
      <p:sp>
        <p:nvSpPr>
          <p:cNvPr id="16896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6896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BC23DA53-D7CB-6243-95B0-43C6F7404ACA}" type="slidenum">
              <a:rPr lang="en-US"/>
              <a:pPr eaLnBrk="1" hangingPunct="1"/>
              <a:t>146</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7408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0F25A33-6678-E843-8DAD-7ACF9ED24962}" type="slidenum">
              <a:rPr lang="en-US"/>
              <a:pPr eaLnBrk="1" hangingPunct="1"/>
              <a:t>148</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7510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37417330-F93B-AF4A-B65D-404695F8C5E4}" type="slidenum">
              <a:rPr lang="en-US"/>
              <a:pPr eaLnBrk="1" hangingPunct="1"/>
              <a:t>149</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a:ln/>
        </p:spPr>
      </p:sp>
      <p:sp>
        <p:nvSpPr>
          <p:cNvPr id="18637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8637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EF2B0A1-FC9C-D846-AF68-BED3E3F125D9}" type="slidenum">
              <a:rPr lang="en-US"/>
              <a:pPr eaLnBrk="1" hangingPunct="1"/>
              <a:t>152</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a:ln/>
        </p:spPr>
      </p:sp>
      <p:sp>
        <p:nvSpPr>
          <p:cNvPr id="18739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8739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EA59CCE-022B-FC43-A1FD-228ED645D71B}" type="slidenum">
              <a:rPr lang="en-US"/>
              <a:pPr eaLnBrk="1" hangingPunct="1"/>
              <a:t>153</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a:ln/>
        </p:spPr>
      </p:sp>
      <p:sp>
        <p:nvSpPr>
          <p:cNvPr id="18841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8842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30D760E-D78F-7F44-BB9B-2C50A42F393C}" type="slidenum">
              <a:rPr lang="en-US"/>
              <a:pPr eaLnBrk="1" hangingPunct="1"/>
              <a:t>154</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a:ln/>
        </p:spPr>
      </p:sp>
      <p:sp>
        <p:nvSpPr>
          <p:cNvPr id="18944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18944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83A271B-83D2-274C-8E22-2F88CE00983E}" type="slidenum">
              <a:rPr lang="en-US"/>
              <a:pPr eaLnBrk="1" hangingPunct="1"/>
              <a:t>155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7F531B64-E441-6347-90A5-D6B30FCDD8B5}" type="slidenum">
              <a:rPr lang="en-US" smtClean="0"/>
              <a:pPr/>
              <a:t>‹#›</a:t>
            </a:fld>
            <a:endParaRPr lang="en-US"/>
          </a:p>
        </p:txBody>
      </p:sp>
      <p:sp>
        <p:nvSpPr>
          <p:cNvPr id="7" name="Rectangle 6"/>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16"/>
          <p:cNvGrpSpPr/>
          <p:nvPr/>
        </p:nvGrpSpPr>
        <p:grpSpPr>
          <a:xfrm>
            <a:off x="284163" y="1906542"/>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444728"/>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421341" y="449005"/>
            <a:ext cx="7808976" cy="1088136"/>
          </a:xfrm>
          <a:noFill/>
        </p:spPr>
        <p:txBody>
          <a:bodyPr vert="horz" lIns="91440" tIns="45720" rIns="91440" bIns="45720" rtlCol="0" anchor="b" anchorCtr="0">
            <a:normAutofit/>
          </a:bodyPr>
          <a:lstStyle>
            <a:lvl1pPr marL="0" algn="l" defTabSz="914400" rtl="0" eaLnBrk="1" latinLnBrk="0" hangingPunct="1">
              <a:lnSpc>
                <a:spcPts val="4600"/>
              </a:lnSpc>
              <a:spcBef>
                <a:spcPct val="0"/>
              </a:spcBef>
              <a:buNone/>
              <a:defRPr sz="4200" kern="1200">
                <a:solidFill>
                  <a:schemeClr val="bg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476205" y="1532427"/>
            <a:ext cx="7754112" cy="484632"/>
          </a:xfr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Rectangle 12"/>
          <p:cNvSpPr/>
          <p:nvPr/>
        </p:nvSpPr>
        <p:spPr>
          <a:xfrm>
            <a:off x="284163" y="6227064"/>
            <a:ext cx="8574087" cy="173736"/>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B3AACEF0-ED26-C04F-A20F-7222FABB2DBE}" type="slidenum">
              <a:rPr lang="en-US" smtClean="0"/>
              <a:pPr/>
              <a:t>‹#›</a:t>
            </a:fld>
            <a:endParaRPr lang="en-US"/>
          </a:p>
        </p:txBody>
      </p:sp>
      <p:grpSp>
        <p:nvGrpSpPr>
          <p:cNvPr id="5" name="Group 4"/>
          <p:cNvGrpSpPr/>
          <p:nvPr/>
        </p:nvGrpSpPr>
        <p:grpSpPr>
          <a:xfrm>
            <a:off x="284163" y="452718"/>
            <a:ext cx="8576373" cy="137411"/>
            <a:chOff x="284163" y="1577847"/>
            <a:chExt cx="8576373" cy="137411"/>
          </a:xfrm>
        </p:grpSpPr>
        <p:sp>
          <p:nvSpPr>
            <p:cNvPr id="6" name="Rectangle 5"/>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941" y="1298762"/>
            <a:ext cx="4069080" cy="1162050"/>
          </a:xfrm>
          <a:noFill/>
        </p:spPr>
        <p:txBody>
          <a:bodyPr anchor="b">
            <a:noAutofit/>
          </a:bodyPr>
          <a:lstStyle>
            <a:lvl1pPr algn="ctr">
              <a:defRPr sz="3200" b="1">
                <a:solidFill>
                  <a:schemeClr val="accent2"/>
                </a:solidFill>
              </a:defRPr>
            </a:lvl1pPr>
          </a:lstStyle>
          <a:p>
            <a:r>
              <a:rPr lang="en-US"/>
              <a:t>Click to edit Master title style</a:t>
            </a:r>
            <a:endParaRPr/>
          </a:p>
        </p:txBody>
      </p:sp>
      <p:sp>
        <p:nvSpPr>
          <p:cNvPr id="3" name="Content Placeholder 2"/>
          <p:cNvSpPr>
            <a:spLocks noGrp="1"/>
          </p:cNvSpPr>
          <p:nvPr>
            <p:ph idx="1"/>
          </p:nvPr>
        </p:nvSpPr>
        <p:spPr>
          <a:xfrm>
            <a:off x="4783567" y="914400"/>
            <a:ext cx="4069080"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268941" y="2456329"/>
            <a:ext cx="4069080" cy="318247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E229EB19-D124-6B48-9C0E-F83CF10860DF}" type="slidenum">
              <a:rPr lang="en-US" smtClean="0"/>
              <a:pPr/>
              <a:t>‹#›</a:t>
            </a:fld>
            <a:endParaRPr lang="en-US"/>
          </a:p>
        </p:txBody>
      </p:sp>
      <p:grpSp>
        <p:nvGrpSpPr>
          <p:cNvPr id="8" name="Group 7"/>
          <p:cNvGrpSpPr/>
          <p:nvPr/>
        </p:nvGrpSpPr>
        <p:grpSpPr>
          <a:xfrm>
            <a:off x="284163" y="452718"/>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800600"/>
            <a:ext cx="8360242"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284163" y="457199"/>
            <a:ext cx="8577072" cy="43525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419099" y="5367338"/>
            <a:ext cx="8304213"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E5A78605-0656-1D4A-8F1C-8729236DE1BE}"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8" name="Group 8"/>
          <p:cNvGrpSpPr/>
          <p:nvPr/>
        </p:nvGrpSpPr>
        <p:grpSpPr>
          <a:xfrm>
            <a:off x="284163" y="4280647"/>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778189"/>
            <a:ext cx="8360242" cy="566738"/>
          </a:xfrm>
          <a:noFill/>
        </p:spPr>
        <p:txBody>
          <a:bodyPr anchor="b">
            <a:normAutofit/>
          </a:bodyPr>
          <a:lstStyle>
            <a:lvl1pPr algn="l">
              <a:defRPr sz="2800" b="0">
                <a:solidFill>
                  <a:schemeClr val="accent2"/>
                </a:solidFill>
              </a:defRPr>
            </a:lvl1pPr>
          </a:lstStyle>
          <a:p>
            <a:r>
              <a:rPr lang="en-US"/>
              <a:t>Click to edit Master title style</a:t>
            </a:r>
            <a:endParaRPr/>
          </a:p>
        </p:txBody>
      </p:sp>
      <p:sp>
        <p:nvSpPr>
          <p:cNvPr id="3" name="Picture Placeholder 2"/>
          <p:cNvSpPr>
            <a:spLocks noGrp="1"/>
          </p:cNvSpPr>
          <p:nvPr>
            <p:ph type="pic" idx="1"/>
          </p:nvPr>
        </p:nvSpPr>
        <p:spPr>
          <a:xfrm>
            <a:off x="284163" y="457200"/>
            <a:ext cx="8577072" cy="38221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419099" y="5344927"/>
            <a:ext cx="8304213" cy="804862"/>
          </a:xfrm>
          <a:noFill/>
        </p:spPr>
        <p:txBody>
          <a:bodyPr/>
          <a:lstStyle>
            <a:lvl1pPr marL="0" indent="0">
              <a:spcBef>
                <a:spcPts val="0"/>
              </a:spcBef>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C72DE300-B3F9-AE45-9EF8-F0F579E4D86D}"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914400"/>
            <a:ext cx="5195047"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C72DE300-B3F9-AE45-9EF8-F0F579E4D86D}" type="slidenum">
              <a:rPr lang="en-US" smtClean="0"/>
              <a:pPr/>
              <a:t>‹#›</a:t>
            </a:fld>
            <a:endParaRPr lang="en-US"/>
          </a:p>
        </p:txBody>
      </p:sp>
      <p:sp>
        <p:nvSpPr>
          <p:cNvPr id="12" name="Rectangle 11"/>
          <p:cNvSpPr/>
          <p:nvPr/>
        </p:nvSpPr>
        <p:spPr>
          <a:xfrm>
            <a:off x="284163" y="4267200"/>
            <a:ext cx="2743200" cy="2120153"/>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Text Placeholder 3"/>
          <p:cNvSpPr>
            <a:spLocks noGrp="1"/>
          </p:cNvSpPr>
          <p:nvPr>
            <p:ph type="body" sz="half" idx="2"/>
          </p:nvPr>
        </p:nvSpPr>
        <p:spPr>
          <a:xfrm>
            <a:off x="419101" y="4953001"/>
            <a:ext cx="2472017" cy="1246094"/>
          </a:xfrm>
        </p:spPr>
        <p:txBody>
          <a:bodyPr>
            <a:normAutofit/>
          </a:bodyPr>
          <a:lstStyle>
            <a:lvl1pPr marL="0" indent="0" algn="l">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410764" y="4419600"/>
            <a:ext cx="2475395" cy="510988"/>
          </a:xfrm>
          <a:noFill/>
        </p:spPr>
        <p:txBody>
          <a:bodyPr anchor="b">
            <a:normAutofit/>
          </a:bodyPr>
          <a:lstStyle>
            <a:lvl1pPr algn="l">
              <a:defRPr sz="2000" b="1">
                <a:solidFill>
                  <a:schemeClr val="bg1"/>
                </a:solidFill>
              </a:defRPr>
            </a:lvl1pPr>
          </a:lstStyle>
          <a:p>
            <a:r>
              <a:rPr lang="en-US"/>
              <a:t>Click to edit Master title style</a:t>
            </a:r>
            <a:endParaRPr/>
          </a:p>
        </p:txBody>
      </p:sp>
      <p:sp>
        <p:nvSpPr>
          <p:cNvPr id="14" name="Picture Placeholder 13"/>
          <p:cNvSpPr>
            <a:spLocks noGrp="1"/>
          </p:cNvSpPr>
          <p:nvPr>
            <p:ph type="pic" sz="quarter" idx="13"/>
          </p:nvPr>
        </p:nvSpPr>
        <p:spPr>
          <a:xfrm>
            <a:off x="284164" y="594360"/>
            <a:ext cx="2743200" cy="3675888"/>
          </a:xfrm>
        </p:spPr>
        <p:txBody>
          <a:bodyPr/>
          <a:lstStyle>
            <a:lvl1pPr>
              <a:buNone/>
              <a:defRPr/>
            </a:lvl1pPr>
          </a:lstStyle>
          <a:p>
            <a:r>
              <a:rPr lang="en-US"/>
              <a:t>Drag picture to placeholder or click icon to add</a:t>
            </a:r>
            <a:endParaRPr/>
          </a:p>
        </p:txBody>
      </p:sp>
      <p:grpSp>
        <p:nvGrpSpPr>
          <p:cNvPr id="8" name="Group 14"/>
          <p:cNvGrpSpPr/>
          <p:nvPr/>
        </p:nvGrpSpPr>
        <p:grpSpPr>
          <a:xfrm>
            <a:off x="284163" y="461682"/>
            <a:ext cx="8576373" cy="137411"/>
            <a:chOff x="284163" y="1759424"/>
            <a:chExt cx="8576373" cy="137411"/>
          </a:xfrm>
        </p:grpSpPr>
        <p:sp>
          <p:nvSpPr>
            <p:cNvPr id="16" name="Rectangle 15"/>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3 Pictures with Caption">
    <p:spTree>
      <p:nvGrpSpPr>
        <p:cNvPr id="1" name=""/>
        <p:cNvGrpSpPr/>
        <p:nvPr/>
      </p:nvGrpSpPr>
      <p:grpSpPr>
        <a:xfrm>
          <a:off x="0" y="0"/>
          <a:ext cx="0" cy="0"/>
          <a:chOff x="0" y="0"/>
          <a:chExt cx="0" cy="0"/>
        </a:xfrm>
      </p:grpSpPr>
      <p:sp>
        <p:nvSpPr>
          <p:cNvPr id="8" name="Rectangle 7"/>
          <p:cNvSpPr/>
          <p:nvPr/>
        </p:nvSpPr>
        <p:spPr>
          <a:xfrm>
            <a:off x="3021013" y="4801575"/>
            <a:ext cx="583723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031661" y="4800600"/>
            <a:ext cx="5691651"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3021014" y="457199"/>
            <a:ext cx="5833872" cy="4352544"/>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3069805" y="5367338"/>
            <a:ext cx="5653507"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C72DE300-B3F9-AE45-9EF8-F0F579E4D86D}" type="slidenum">
              <a:rPr lang="en-US" smtClean="0"/>
              <a:pPr/>
              <a:t>‹#›</a:t>
            </a:fld>
            <a:endParaRPr lang="en-US"/>
          </a:p>
        </p:txBody>
      </p:sp>
      <p:sp>
        <p:nvSpPr>
          <p:cNvPr id="13" name="Picture Placeholder 2"/>
          <p:cNvSpPr>
            <a:spLocks noGrp="1"/>
          </p:cNvSpPr>
          <p:nvPr>
            <p:ph type="pic" idx="13"/>
          </p:nvPr>
        </p:nvSpPr>
        <p:spPr>
          <a:xfrm>
            <a:off x="284164" y="457200"/>
            <a:ext cx="2736850" cy="290779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14" name="Picture Placeholder 2"/>
          <p:cNvSpPr>
            <a:spLocks noGrp="1"/>
          </p:cNvSpPr>
          <p:nvPr>
            <p:ph type="pic" idx="14"/>
          </p:nvPr>
        </p:nvSpPr>
        <p:spPr>
          <a:xfrm>
            <a:off x="284164" y="3364992"/>
            <a:ext cx="2736850" cy="2898648"/>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CED78B6F-9337-C74F-A8F1-171ACB2F4CFC}"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5313882" y="2857535"/>
            <a:ext cx="5934615"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695124" y="473075"/>
            <a:ext cx="969264" cy="5921375"/>
          </a:xfrm>
        </p:spPr>
        <p:txBody>
          <a:bodyPr vert="eaVert"/>
          <a:lstStyle>
            <a:lvl1pPr algn="l">
              <a:defRPr sz="3400"/>
            </a:lvl1pPr>
          </a:lstStyle>
          <a:p>
            <a:r>
              <a:rPr lang="en-US"/>
              <a:t>Click to edit Master title style</a:t>
            </a:r>
            <a:endParaRP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7A571FD2-C04A-F14B-910E-30B8412EBCAA}" type="slidenum">
              <a:rPr lang="en-US" smtClean="0"/>
              <a:pPr/>
              <a:t>‹#›</a:t>
            </a:fld>
            <a:endParaRPr lang="en-US"/>
          </a:p>
        </p:txBody>
      </p:sp>
      <p:grpSp>
        <p:nvGrpSpPr>
          <p:cNvPr id="8" name="Group 7"/>
          <p:cNvGrpSpPr/>
          <p:nvPr/>
        </p:nvGrpSpPr>
        <p:grpSpPr>
          <a:xfrm rot="5400000">
            <a:off x="4658724" y="3355723"/>
            <a:ext cx="5934456"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C72DE300-B3F9-AE45-9EF8-F0F579E4D86D}" type="slidenum">
              <a:rPr lang="en-US" smtClean="0"/>
              <a:pPr/>
              <a:t>‹#›</a:t>
            </a:fld>
            <a:endParaRPr lang="en-US"/>
          </a:p>
        </p:txBody>
      </p:sp>
    </p:spTree>
    <p:extLst>
      <p:ext uri="{BB962C8B-B14F-4D97-AF65-F5344CB8AC3E}">
        <p14:creationId xmlns:p14="http://schemas.microsoft.com/office/powerpoint/2010/main" val="3710391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62FB273E-2E6B-B54E-BB31-21CFAC5814D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1pPr marL="457200" indent="-457200">
              <a:spcBef>
                <a:spcPts val="500"/>
              </a:spcBef>
              <a:buFont typeface="+mj-lt"/>
              <a:buAutoNum type="alphaUcPeriod"/>
              <a:defRPr/>
            </a:lvl1pPr>
            <a:lvl2pPr>
              <a:buFont typeface="+mj-lt"/>
              <a:buAutoNum type="alphaUcPeriod"/>
              <a:defRPr/>
            </a:lvl2pPr>
            <a:lvl3pPr marL="1371600" indent="-457200">
              <a:buFont typeface="+mj-lt"/>
              <a:buAutoNum type="alphaUcPeriod"/>
              <a:defRPr/>
            </a:lvl3pPr>
            <a:lvl4pPr marL="1603375" indent="-342900">
              <a:buFont typeface="+mj-lt"/>
              <a:buAutoNum type="alphaUcPeriod"/>
              <a:defRPr/>
            </a:lvl4pPr>
            <a:lvl5pPr marL="1951037" indent="-342900">
              <a:buFont typeface="+mj-lt"/>
              <a:buAutoNum type="alphaU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62FB273E-2E6B-B54E-BB31-21CFAC5814DF}" type="slidenum">
              <a:rPr lang="en-US" smtClean="0"/>
              <a:pPr/>
              <a:t>‹#›</a:t>
            </a:fld>
            <a:endParaRPr lang="en-US"/>
          </a:p>
        </p:txBody>
      </p:sp>
      <p:sp>
        <p:nvSpPr>
          <p:cNvPr id="14" name="Text Placeholder 1">
            <a:extLst>
              <a:ext uri="{FF2B5EF4-FFF2-40B4-BE49-F238E27FC236}">
                <a16:creationId xmlns:a16="http://schemas.microsoft.com/office/drawing/2014/main" id="{3026FEE7-7513-964E-87FB-6052A4CC6EED}"/>
              </a:ext>
            </a:extLst>
          </p:cNvPr>
          <p:cNvSpPr>
            <a:spLocks noGrp="1"/>
          </p:cNvSpPr>
          <p:nvPr>
            <p:ph type="body" sz="quarter" idx="13"/>
          </p:nvPr>
        </p:nvSpPr>
        <p:spPr>
          <a:xfrm>
            <a:off x="8566615" y="6464019"/>
            <a:ext cx="377687" cy="311150"/>
          </a:xfrm>
        </p:spPr>
        <p:txBody>
          <a:bodyPr>
            <a:normAutofit/>
          </a:bodyPr>
          <a:lstStyle>
            <a:lvl1pPr marL="0" indent="0">
              <a:buFontTx/>
              <a:buNone/>
              <a:defRPr sz="1200"/>
            </a:lvl1pPr>
          </a:lstStyle>
          <a:p>
            <a:endParaRPr lang="en-US" dirty="0"/>
          </a:p>
        </p:txBody>
      </p:sp>
    </p:spTree>
    <p:extLst>
      <p:ext uri="{BB962C8B-B14F-4D97-AF65-F5344CB8AC3E}">
        <p14:creationId xmlns:p14="http://schemas.microsoft.com/office/powerpoint/2010/main" val="3990178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18" name="Rectangle 17"/>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C72DE300-B3F9-AE45-9EF8-F0F579E4D86D}" type="slidenum">
              <a:rPr lang="en-US" smtClean="0"/>
              <a:pPr/>
              <a:t>‹#›</a:t>
            </a:fld>
            <a:endParaRPr lang="en-US"/>
          </a:p>
        </p:txBody>
      </p:sp>
      <p:sp>
        <p:nvSpPr>
          <p:cNvPr id="8" name="Picture Placeholder 7"/>
          <p:cNvSpPr>
            <a:spLocks noGrp="1"/>
          </p:cNvSpPr>
          <p:nvPr>
            <p:ph type="pic" sz="quarter" idx="13"/>
          </p:nvPr>
        </p:nvSpPr>
        <p:spPr>
          <a:xfrm>
            <a:off x="284162" y="2017058"/>
            <a:ext cx="8574087" cy="4377391"/>
          </a:xfrm>
        </p:spPr>
        <p:txBody>
          <a:bodyPr/>
          <a:lstStyle>
            <a:lvl1pPr>
              <a:buNone/>
              <a:defRPr/>
            </a:lvl1pPr>
          </a:lstStyle>
          <a:p>
            <a:r>
              <a:rPr lang="en-US"/>
              <a:t>Drag picture to placeholder or click icon to add</a:t>
            </a:r>
            <a:endParaRPr/>
          </a:p>
        </p:txBody>
      </p:sp>
      <p:sp>
        <p:nvSpPr>
          <p:cNvPr id="3" name="Subtitle 2"/>
          <p:cNvSpPr>
            <a:spLocks noGrp="1"/>
          </p:cNvSpPr>
          <p:nvPr>
            <p:ph type="subTitle" idx="1"/>
          </p:nvPr>
        </p:nvSpPr>
        <p:spPr>
          <a:xfrm>
            <a:off x="472420" y="1532965"/>
            <a:ext cx="7754284" cy="484094"/>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grpSp>
        <p:nvGrpSpPr>
          <p:cNvPr id="7" name="Group 16"/>
          <p:cNvGrpSpPr/>
          <p:nvPr/>
        </p:nvGrpSpPr>
        <p:grpSpPr>
          <a:xfrm>
            <a:off x="284163" y="1906542"/>
            <a:ext cx="8576373" cy="137411"/>
            <a:chOff x="284163" y="1759424"/>
            <a:chExt cx="8576373" cy="137411"/>
          </a:xfrm>
        </p:grpSpPr>
        <p:sp>
          <p:nvSpPr>
            <p:cNvPr id="11" name="Rectangle 10"/>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9" name="TextBox 18"/>
          <p:cNvSpPr txBox="1"/>
          <p:nvPr/>
        </p:nvSpPr>
        <p:spPr>
          <a:xfrm>
            <a:off x="8230889" y="444728"/>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418633" y="444728"/>
            <a:ext cx="7810967" cy="1088237"/>
          </a:xfrm>
          <a:noFill/>
        </p:spPr>
        <p:txBody>
          <a:bodyPr bIns="45720" anchor="b" anchorCtr="0">
            <a:normAutofit/>
          </a:bodyPr>
          <a:lstStyle>
            <a:lvl1pPr algn="l">
              <a:lnSpc>
                <a:spcPts val="4600"/>
              </a:lnSpc>
              <a:defRPr/>
            </a:lvl1pPr>
          </a:lstStyle>
          <a:p>
            <a:r>
              <a:rPr lang="en-US"/>
              <a:t>Click to edit Master title style</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TextBox 12"/>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29768" y="4814125"/>
            <a:ext cx="7772400" cy="1051560"/>
          </a:xfrm>
          <a:noFill/>
        </p:spPr>
        <p:txBody>
          <a:bodyPr vert="horz" lIns="91440" tIns="45720" rIns="91440" bIns="45720" rtlCol="0" anchor="b" anchorCtr="0">
            <a:normAutofit/>
          </a:bodyPr>
          <a:lstStyle>
            <a:lvl1pPr algn="l" defTabSz="914400" rtl="0" eaLnBrk="1" latinLnBrk="0" hangingPunct="1">
              <a:spcBef>
                <a:spcPct val="0"/>
              </a:spcBef>
              <a:buNone/>
              <a:defRPr sz="4200" b="0" i="0" kern="1200" cap="none" baseline="0">
                <a:solidFill>
                  <a:schemeClr val="bg1"/>
                </a:solidFill>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475488" y="5861304"/>
            <a:ext cx="7735824" cy="402336"/>
          </a:xfrm>
        </p:spPr>
        <p:txBody>
          <a:bodyPr vert="horz" lIns="91440" tIns="45720" rIns="91440" bIns="45720" rtlCol="0" anchor="t" anchorCtr="0">
            <a:normAutofit/>
          </a:bodyPr>
          <a:lstStyle>
            <a:lvl1pPr marL="0" indent="0">
              <a:spcBef>
                <a:spcPts val="0"/>
              </a:spcBef>
              <a:buNone/>
              <a:defRPr sz="1800" kern="1200">
                <a:solidFill>
                  <a:schemeClr val="bg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Clr>
                <a:schemeClr val="bg1">
                  <a:lumMod val="65000"/>
                </a:schemeClr>
              </a:buClr>
              <a:buSzPct val="90000"/>
              <a:buFont typeface="Wingdings" pitchFamily="2" charset="2"/>
              <a:buNone/>
            </a:pPr>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0F7672AB-C4DE-6F4B-B210-66A5C58B6B9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13" name="Picture Placeholder 7"/>
          <p:cNvSpPr>
            <a:spLocks noGrp="1"/>
          </p:cNvSpPr>
          <p:nvPr>
            <p:ph type="pic" sz="quarter" idx="13"/>
          </p:nvPr>
        </p:nvSpPr>
        <p:spPr>
          <a:xfrm>
            <a:off x="284162" y="443754"/>
            <a:ext cx="8574087" cy="4370293"/>
          </a:xfrm>
        </p:spPr>
        <p:txBody>
          <a:bodyPr/>
          <a:lstStyle>
            <a:lvl1pPr>
              <a:buNone/>
              <a:defRPr/>
            </a:lvl1pPr>
          </a:lstStyle>
          <a:p>
            <a:r>
              <a:rPr lang="en-US"/>
              <a:t>Drag picture to placeholder or click icon to add</a:t>
            </a:r>
            <a:endParaRP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C72DE300-B3F9-AE45-9EF8-F0F579E4D86D}" type="slidenum">
              <a:rPr lang="en-US" smtClean="0"/>
              <a:pPr/>
              <a:t>‹#›</a:t>
            </a:fld>
            <a:endParaRPr lang="en-US"/>
          </a:p>
        </p:txBody>
      </p:sp>
      <p:sp>
        <p:nvSpPr>
          <p:cNvPr id="7" name="Rectangle 6"/>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7"/>
          <p:cNvGrpSpPr/>
          <p:nvPr/>
        </p:nvGrpSpPr>
        <p:grpSpPr>
          <a:xfrm>
            <a:off x="284163" y="6263389"/>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30306" y="4814047"/>
            <a:ext cx="7772400" cy="1048871"/>
          </a:xfrm>
          <a:noFill/>
        </p:spPr>
        <p:txBody>
          <a:bodyPr anchor="b" anchorCtr="0">
            <a:normAutofit/>
          </a:bodyPr>
          <a:lstStyle>
            <a:lvl1pPr algn="l">
              <a:defRPr sz="4200" b="0" i="0" cap="none" baseline="0"/>
            </a:lvl1pPr>
          </a:lstStyle>
          <a:p>
            <a:r>
              <a:rPr lang="en-US"/>
              <a:t>Click to edit Master title style</a:t>
            </a:r>
            <a:endParaRPr/>
          </a:p>
        </p:txBody>
      </p:sp>
      <p:sp>
        <p:nvSpPr>
          <p:cNvPr id="3" name="Text Placeholder 2"/>
          <p:cNvSpPr>
            <a:spLocks noGrp="1"/>
          </p:cNvSpPr>
          <p:nvPr>
            <p:ph type="body" idx="1"/>
          </p:nvPr>
        </p:nvSpPr>
        <p:spPr>
          <a:xfrm>
            <a:off x="470647" y="5862918"/>
            <a:ext cx="7732059" cy="403412"/>
          </a:xfrm>
        </p:spPr>
        <p:txBody>
          <a:bodyPr anchor="t" anchorCtr="0">
            <a:normAutofit/>
          </a:bodyPr>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9" name="Group 8"/>
          <p:cNvGrpSpPr/>
          <p:nvPr/>
        </p:nvGrpSpPr>
        <p:grpSpPr>
          <a:xfrm>
            <a:off x="284163" y="1577847"/>
            <a:ext cx="8576373" cy="137411"/>
            <a:chOff x="284163" y="1577847"/>
            <a:chExt cx="8576373" cy="137411"/>
          </a:xfrm>
        </p:grpSpPr>
        <p:sp>
          <p:nvSpPr>
            <p:cNvPr id="10" name="Rectangle 9"/>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0DA3E5BC-7422-4A4F-BF95-2A8578D35CE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a:off x="284163" y="1577847"/>
            <a:ext cx="8576373" cy="137411"/>
            <a:chOff x="284163" y="1577847"/>
            <a:chExt cx="8576373" cy="137411"/>
          </a:xfrm>
        </p:grpSpPr>
        <p:sp>
          <p:nvSpPr>
            <p:cNvPr id="12" name="Rectangle 11"/>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A18A6925-0172-6D4E-B9B6-4FAEAEDE012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a:xfrm>
            <a:off x="284163" y="1577847"/>
            <a:ext cx="8576373" cy="137411"/>
            <a:chOff x="284163" y="1577847"/>
            <a:chExt cx="8576373" cy="137411"/>
          </a:xfrm>
        </p:grpSpPr>
        <p:sp>
          <p:nvSpPr>
            <p:cNvPr id="8" name="Rectangle 7"/>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14177E4B-B0F4-AC45-9217-40C43077D7E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503" y="2133600"/>
            <a:ext cx="7076747" cy="3992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6794936" y="6437032"/>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pPr>
              <a:defRPr/>
            </a:pPr>
            <a:endParaRPr lang="en-US"/>
          </a:p>
        </p:txBody>
      </p:sp>
      <p:sp>
        <p:nvSpPr>
          <p:cNvPr id="5" name="Footer Placeholder 4"/>
          <p:cNvSpPr>
            <a:spLocks noGrp="1"/>
          </p:cNvSpPr>
          <p:nvPr>
            <p:ph type="ftr" sz="quarter" idx="3"/>
          </p:nvPr>
        </p:nvSpPr>
        <p:spPr>
          <a:xfrm>
            <a:off x="199698" y="6437032"/>
            <a:ext cx="6124902"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pPr>
              <a:defRPr/>
            </a:pPr>
            <a:endParaRPr lang="en-US"/>
          </a:p>
        </p:txBody>
      </p:sp>
      <p:sp>
        <p:nvSpPr>
          <p:cNvPr id="6" name="Slide Number Placeholder 5"/>
          <p:cNvSpPr>
            <a:spLocks noGrp="1"/>
          </p:cNvSpPr>
          <p:nvPr>
            <p:ph type="sldNum" sz="quarter" idx="4"/>
          </p:nvPr>
        </p:nvSpPr>
        <p:spPr>
          <a:xfrm>
            <a:off x="8306459" y="167347"/>
            <a:ext cx="630621" cy="359760"/>
          </a:xfrm>
          <a:prstGeom prst="rect">
            <a:avLst/>
          </a:prstGeom>
        </p:spPr>
        <p:txBody>
          <a:bodyPr vert="horz" lIns="91440" tIns="45720" rIns="91440" bIns="45720" rtlCol="0" anchor="ctr"/>
          <a:lstStyle>
            <a:lvl1pPr algn="r">
              <a:defRPr sz="1400" b="1">
                <a:solidFill>
                  <a:schemeClr val="tx1">
                    <a:lumMod val="85000"/>
                    <a:lumOff val="15000"/>
                  </a:schemeClr>
                </a:solidFill>
              </a:defRPr>
            </a:lvl1pPr>
          </a:lstStyle>
          <a:p>
            <a:fld id="{C72DE300-B3F9-AE45-9EF8-F0F579E4D86D}" type="slidenum">
              <a:rPr lang="en-US" smtClean="0"/>
              <a:pPr/>
              <a:t>‹#›</a:t>
            </a:fld>
            <a:endParaRPr lang="en-US"/>
          </a:p>
        </p:txBody>
      </p:sp>
      <p:sp>
        <p:nvSpPr>
          <p:cNvPr id="2" name="Title Placeholder 1"/>
          <p:cNvSpPr>
            <a:spLocks noGrp="1"/>
          </p:cNvSpPr>
          <p:nvPr>
            <p:ph type="title"/>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p>
            <a:r>
              <a:rPr lang="en-US"/>
              <a:t>Click to edit Master title style</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80"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9" r:id="rId18"/>
  </p:sldLayoutIdLst>
  <p:txStyles>
    <p:titleStyle>
      <a:lvl1pPr algn="r" defTabSz="914400" rtl="0" eaLnBrk="1" latinLnBrk="0" hangingPunct="1">
        <a:spcBef>
          <a:spcPct val="0"/>
        </a:spcBef>
        <a:buNone/>
        <a:defRPr sz="4200" kern="1200">
          <a:solidFill>
            <a:schemeClr val="bg1"/>
          </a:solidFill>
          <a:latin typeface="+mj-lt"/>
          <a:ea typeface="+mj-ea"/>
          <a:cs typeface="+mj-cs"/>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www.subnet-calculator.com/cidr.php"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www.wireshark.org/tools/oui-lookup.html"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r>
              <a:rPr lang="en-US" dirty="0">
                <a:latin typeface="Arial" charset="0"/>
                <a:cs typeface="Arial" charset="0"/>
              </a:rPr>
              <a:t>Networking</a:t>
            </a:r>
          </a:p>
        </p:txBody>
      </p:sp>
      <p:sp>
        <p:nvSpPr>
          <p:cNvPr id="2051" name="Rectangle 3"/>
          <p:cNvSpPr>
            <a:spLocks noGrp="1" noChangeArrowheads="1"/>
          </p:cNvSpPr>
          <p:nvPr>
            <p:ph type="subTitle" idx="1"/>
          </p:nvPr>
        </p:nvSpPr>
        <p:spPr/>
        <p:txBody>
          <a:bodyPr/>
          <a:lstStyle/>
          <a:p>
            <a:pPr eaLnBrk="1" hangingPunct="1"/>
            <a:r>
              <a:rPr lang="en-US" dirty="0">
                <a:latin typeface="Arial" charset="0"/>
                <a:cs typeface="Arial" charset="0"/>
              </a:rPr>
              <a:t>Ramachandran &amp; Leahy Chapter 13</a:t>
            </a:r>
          </a:p>
        </p:txBody>
      </p:sp>
    </p:spTree>
    <p:extLst>
      <p:ext uri="{BB962C8B-B14F-4D97-AF65-F5344CB8AC3E}">
        <p14:creationId xmlns:p14="http://schemas.microsoft.com/office/powerpoint/2010/main" val="856607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5200" kern="1200" dirty="0">
                <a:effectLst/>
              </a:rPr>
              <a:t>The OSI Model</a:t>
            </a:r>
            <a:endParaRPr lang="en-US" dirty="0"/>
          </a:p>
        </p:txBody>
      </p:sp>
      <p:sp>
        <p:nvSpPr>
          <p:cNvPr id="3" name="Content Placeholder 2"/>
          <p:cNvSpPr>
            <a:spLocks noGrp="1"/>
          </p:cNvSpPr>
          <p:nvPr>
            <p:ph idx="1"/>
          </p:nvPr>
        </p:nvSpPr>
        <p:spPr>
          <a:xfrm>
            <a:off x="457200" y="1792820"/>
            <a:ext cx="2622019" cy="4996011"/>
          </a:xfrm>
        </p:spPr>
        <p:txBody>
          <a:bodyPr>
            <a:normAutofit/>
          </a:bodyPr>
          <a:lstStyle/>
          <a:p>
            <a:pPr lvl="0"/>
            <a:r>
              <a:rPr lang="en-US" dirty="0">
                <a:solidFill>
                  <a:schemeClr val="tx1"/>
                </a:solidFill>
                <a:ea typeface="+mj-ea"/>
                <a:cs typeface="+mj-cs"/>
              </a:rPr>
              <a:t>The OSI model is like the relational database model:  It's great for studying networks, but has had very poor performance in real life </a:t>
            </a:r>
            <a:endParaRPr lang="en-US" kern="1200" baseline="0" dirty="0">
              <a:solidFill>
                <a:schemeClr val="tx1"/>
              </a:solidFill>
              <a:effectLst/>
              <a:ea typeface="+mj-ea"/>
              <a:cs typeface="+mj-cs"/>
            </a:endParaRPr>
          </a:p>
        </p:txBody>
      </p:sp>
      <p:grpSp>
        <p:nvGrpSpPr>
          <p:cNvPr id="4" name="Group 34"/>
          <p:cNvGrpSpPr>
            <a:grpSpLocks/>
          </p:cNvGrpSpPr>
          <p:nvPr/>
        </p:nvGrpSpPr>
        <p:grpSpPr bwMode="auto">
          <a:xfrm>
            <a:off x="3884613" y="2008082"/>
            <a:ext cx="3397250" cy="4556125"/>
            <a:chOff x="1703" y="1152"/>
            <a:chExt cx="2140" cy="2591"/>
          </a:xfrm>
        </p:grpSpPr>
        <p:sp>
          <p:nvSpPr>
            <p:cNvPr id="5" name="AutoShape 6"/>
            <p:cNvSpPr>
              <a:spLocks noChangeArrowheads="1"/>
            </p:cNvSpPr>
            <p:nvPr/>
          </p:nvSpPr>
          <p:spPr bwMode="auto">
            <a:xfrm>
              <a:off x="1932" y="1406"/>
              <a:ext cx="645" cy="257"/>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Data</a:t>
              </a:r>
            </a:p>
          </p:txBody>
        </p:sp>
        <p:sp>
          <p:nvSpPr>
            <p:cNvPr id="6" name="AutoShape 7"/>
            <p:cNvSpPr>
              <a:spLocks noChangeArrowheads="1"/>
            </p:cNvSpPr>
            <p:nvPr/>
          </p:nvSpPr>
          <p:spPr bwMode="auto">
            <a:xfrm>
              <a:off x="1921" y="1748"/>
              <a:ext cx="645" cy="257"/>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dirty="0"/>
                <a:t>Data</a:t>
              </a:r>
            </a:p>
          </p:txBody>
        </p:sp>
        <p:sp>
          <p:nvSpPr>
            <p:cNvPr id="7" name="AutoShape 9"/>
            <p:cNvSpPr>
              <a:spLocks noChangeArrowheads="1"/>
            </p:cNvSpPr>
            <p:nvPr/>
          </p:nvSpPr>
          <p:spPr bwMode="auto">
            <a:xfrm>
              <a:off x="1921" y="2090"/>
              <a:ext cx="645" cy="257"/>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Data</a:t>
              </a:r>
            </a:p>
          </p:txBody>
        </p:sp>
        <p:sp>
          <p:nvSpPr>
            <p:cNvPr id="8" name="AutoShape 10"/>
            <p:cNvSpPr>
              <a:spLocks noChangeArrowheads="1"/>
            </p:cNvSpPr>
            <p:nvPr/>
          </p:nvSpPr>
          <p:spPr bwMode="auto">
            <a:xfrm>
              <a:off x="1921" y="2432"/>
              <a:ext cx="645" cy="257"/>
            </a:xfrm>
            <a:prstGeom prst="roundRect">
              <a:avLst>
                <a:gd name="adj" fmla="val 16667"/>
              </a:avLst>
            </a:prstGeom>
            <a:solidFill>
              <a:srgbClr val="C4F926"/>
            </a:solidFill>
            <a:ln w="9525">
              <a:solidFill>
                <a:schemeClr val="tx1"/>
              </a:solidFill>
              <a:round/>
              <a:headEnd/>
              <a:tailEnd/>
            </a:ln>
          </p:spPr>
          <p:txBody>
            <a:bodyPr wrap="none" anchor="ctr"/>
            <a:lstStyle/>
            <a:p>
              <a:pPr algn="ctr">
                <a:buFontTx/>
                <a:buNone/>
              </a:pPr>
              <a:r>
                <a:rPr lang="en-US" sz="1400" b="0"/>
                <a:t>Segments</a:t>
              </a:r>
            </a:p>
          </p:txBody>
        </p:sp>
        <p:sp>
          <p:nvSpPr>
            <p:cNvPr id="9" name="AutoShape 11"/>
            <p:cNvSpPr>
              <a:spLocks noChangeArrowheads="1"/>
            </p:cNvSpPr>
            <p:nvPr/>
          </p:nvSpPr>
          <p:spPr bwMode="auto">
            <a:xfrm>
              <a:off x="1921" y="2774"/>
              <a:ext cx="645" cy="257"/>
            </a:xfrm>
            <a:prstGeom prst="roundRect">
              <a:avLst>
                <a:gd name="adj" fmla="val 16667"/>
              </a:avLst>
            </a:prstGeom>
            <a:solidFill>
              <a:srgbClr val="FBF82A"/>
            </a:solidFill>
            <a:ln w="9525">
              <a:solidFill>
                <a:schemeClr val="tx1"/>
              </a:solidFill>
              <a:round/>
              <a:headEnd/>
              <a:tailEnd/>
            </a:ln>
          </p:spPr>
          <p:txBody>
            <a:bodyPr wrap="none" anchor="ctr"/>
            <a:lstStyle/>
            <a:p>
              <a:pPr algn="ctr">
                <a:buFontTx/>
                <a:buNone/>
              </a:pPr>
              <a:r>
                <a:rPr lang="en-US" sz="1400" b="0"/>
                <a:t>Packets</a:t>
              </a:r>
            </a:p>
          </p:txBody>
        </p:sp>
        <p:sp>
          <p:nvSpPr>
            <p:cNvPr id="10" name="AutoShape 12"/>
            <p:cNvSpPr>
              <a:spLocks noChangeArrowheads="1"/>
            </p:cNvSpPr>
            <p:nvPr/>
          </p:nvSpPr>
          <p:spPr bwMode="auto">
            <a:xfrm>
              <a:off x="1921" y="3116"/>
              <a:ext cx="645" cy="257"/>
            </a:xfrm>
            <a:prstGeom prst="roundRect">
              <a:avLst>
                <a:gd name="adj" fmla="val 16667"/>
              </a:avLst>
            </a:prstGeom>
            <a:solidFill>
              <a:srgbClr val="FE9500"/>
            </a:solidFill>
            <a:ln w="9525">
              <a:solidFill>
                <a:schemeClr val="tx1"/>
              </a:solidFill>
              <a:round/>
              <a:headEnd/>
              <a:tailEnd/>
            </a:ln>
          </p:spPr>
          <p:txBody>
            <a:bodyPr wrap="none" anchor="ctr"/>
            <a:lstStyle/>
            <a:p>
              <a:pPr algn="ctr">
                <a:buFontTx/>
                <a:buNone/>
              </a:pPr>
              <a:r>
                <a:rPr lang="en-US" sz="1400" b="0"/>
                <a:t>Frames</a:t>
              </a:r>
            </a:p>
          </p:txBody>
        </p:sp>
        <p:sp>
          <p:nvSpPr>
            <p:cNvPr id="11" name="AutoShape 13"/>
            <p:cNvSpPr>
              <a:spLocks noChangeArrowheads="1"/>
            </p:cNvSpPr>
            <p:nvPr/>
          </p:nvSpPr>
          <p:spPr bwMode="auto">
            <a:xfrm>
              <a:off x="1921" y="3458"/>
              <a:ext cx="645" cy="257"/>
            </a:xfrm>
            <a:prstGeom prst="roundRect">
              <a:avLst>
                <a:gd name="adj" fmla="val 16667"/>
              </a:avLst>
            </a:prstGeom>
            <a:solidFill>
              <a:srgbClr val="FC2600"/>
            </a:solidFill>
            <a:ln w="9525">
              <a:solidFill>
                <a:schemeClr val="tx1"/>
              </a:solidFill>
              <a:round/>
              <a:headEnd/>
              <a:tailEnd/>
            </a:ln>
          </p:spPr>
          <p:txBody>
            <a:bodyPr wrap="none" anchor="ctr"/>
            <a:lstStyle/>
            <a:p>
              <a:pPr algn="ctr">
                <a:buFontTx/>
                <a:buNone/>
              </a:pPr>
              <a:r>
                <a:rPr lang="en-US" sz="1400" b="0"/>
                <a:t>Bits</a:t>
              </a:r>
            </a:p>
          </p:txBody>
        </p:sp>
        <p:sp>
          <p:nvSpPr>
            <p:cNvPr id="12" name="AutoShape 14"/>
            <p:cNvSpPr>
              <a:spLocks noChangeArrowheads="1"/>
            </p:cNvSpPr>
            <p:nvPr/>
          </p:nvSpPr>
          <p:spPr bwMode="auto">
            <a:xfrm>
              <a:off x="2614" y="1377"/>
              <a:ext cx="1229" cy="314"/>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Application</a:t>
              </a:r>
            </a:p>
            <a:p>
              <a:pPr algn="ctr">
                <a:buFontTx/>
                <a:buNone/>
              </a:pPr>
              <a:r>
                <a:rPr lang="en-US" sz="1000" b="0"/>
                <a:t>Network Process to Application</a:t>
              </a:r>
            </a:p>
          </p:txBody>
        </p:sp>
        <p:sp>
          <p:nvSpPr>
            <p:cNvPr id="13" name="AutoShape 16"/>
            <p:cNvSpPr>
              <a:spLocks noChangeArrowheads="1"/>
            </p:cNvSpPr>
            <p:nvPr/>
          </p:nvSpPr>
          <p:spPr bwMode="auto">
            <a:xfrm>
              <a:off x="2614" y="1719"/>
              <a:ext cx="1229" cy="314"/>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Presentation</a:t>
              </a:r>
            </a:p>
            <a:p>
              <a:pPr algn="ctr">
                <a:buFontTx/>
                <a:buNone/>
              </a:pPr>
              <a:r>
                <a:rPr lang="en-US" sz="1000" b="0"/>
                <a:t>Data Representation</a:t>
              </a:r>
            </a:p>
            <a:p>
              <a:pPr algn="ctr">
                <a:buFontTx/>
                <a:buNone/>
              </a:pPr>
              <a:r>
                <a:rPr lang="en-US" sz="1000" b="0"/>
                <a:t>and Encryption</a:t>
              </a:r>
            </a:p>
          </p:txBody>
        </p:sp>
        <p:sp>
          <p:nvSpPr>
            <p:cNvPr id="14" name="AutoShape 17"/>
            <p:cNvSpPr>
              <a:spLocks noChangeArrowheads="1"/>
            </p:cNvSpPr>
            <p:nvPr/>
          </p:nvSpPr>
          <p:spPr bwMode="auto">
            <a:xfrm>
              <a:off x="2614" y="2061"/>
              <a:ext cx="1229" cy="314"/>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Session</a:t>
              </a:r>
            </a:p>
            <a:p>
              <a:pPr algn="ctr">
                <a:buFontTx/>
                <a:buNone/>
              </a:pPr>
              <a:r>
                <a:rPr lang="en-US" sz="1000" b="0"/>
                <a:t>Interhost Communication</a:t>
              </a:r>
            </a:p>
          </p:txBody>
        </p:sp>
        <p:sp>
          <p:nvSpPr>
            <p:cNvPr id="15" name="AutoShape 18"/>
            <p:cNvSpPr>
              <a:spLocks noChangeArrowheads="1"/>
            </p:cNvSpPr>
            <p:nvPr/>
          </p:nvSpPr>
          <p:spPr bwMode="auto">
            <a:xfrm>
              <a:off x="2614" y="2403"/>
              <a:ext cx="1229" cy="314"/>
            </a:xfrm>
            <a:prstGeom prst="roundRect">
              <a:avLst>
                <a:gd name="adj" fmla="val 16667"/>
              </a:avLst>
            </a:prstGeom>
            <a:solidFill>
              <a:srgbClr val="C4F926"/>
            </a:solidFill>
            <a:ln w="9525">
              <a:solidFill>
                <a:schemeClr val="tx1"/>
              </a:solidFill>
              <a:round/>
              <a:headEnd/>
              <a:tailEnd/>
            </a:ln>
          </p:spPr>
          <p:txBody>
            <a:bodyPr wrap="none" anchor="ctr"/>
            <a:lstStyle/>
            <a:p>
              <a:pPr algn="ctr">
                <a:buFontTx/>
                <a:buNone/>
              </a:pPr>
              <a:r>
                <a:rPr lang="en-US" sz="1400" b="0"/>
                <a:t>Transport</a:t>
              </a:r>
            </a:p>
            <a:p>
              <a:pPr algn="ctr">
                <a:buFontTx/>
                <a:buNone/>
              </a:pPr>
              <a:r>
                <a:rPr lang="en-US" sz="1000" b="0"/>
                <a:t>End-to-End Connections</a:t>
              </a:r>
            </a:p>
            <a:p>
              <a:pPr algn="ctr">
                <a:buFontTx/>
                <a:buNone/>
              </a:pPr>
              <a:r>
                <a:rPr lang="en-US" sz="1000" b="0"/>
                <a:t>and Reliability</a:t>
              </a:r>
            </a:p>
          </p:txBody>
        </p:sp>
        <p:sp>
          <p:nvSpPr>
            <p:cNvPr id="16" name="AutoShape 19"/>
            <p:cNvSpPr>
              <a:spLocks noChangeArrowheads="1"/>
            </p:cNvSpPr>
            <p:nvPr/>
          </p:nvSpPr>
          <p:spPr bwMode="auto">
            <a:xfrm>
              <a:off x="2614" y="2745"/>
              <a:ext cx="1229" cy="314"/>
            </a:xfrm>
            <a:prstGeom prst="roundRect">
              <a:avLst>
                <a:gd name="adj" fmla="val 16667"/>
              </a:avLst>
            </a:prstGeom>
            <a:solidFill>
              <a:srgbClr val="FBF82A"/>
            </a:solidFill>
            <a:ln w="9525">
              <a:solidFill>
                <a:schemeClr val="tx1"/>
              </a:solidFill>
              <a:round/>
              <a:headEnd/>
              <a:tailEnd/>
            </a:ln>
          </p:spPr>
          <p:txBody>
            <a:bodyPr wrap="none" anchor="ctr"/>
            <a:lstStyle/>
            <a:p>
              <a:pPr algn="ctr">
                <a:buFontTx/>
                <a:buNone/>
              </a:pPr>
              <a:r>
                <a:rPr lang="en-US" sz="1400" b="0"/>
                <a:t>Network</a:t>
              </a:r>
            </a:p>
            <a:p>
              <a:pPr algn="ctr">
                <a:buFontTx/>
                <a:buNone/>
              </a:pPr>
              <a:r>
                <a:rPr lang="en-US" sz="1000" b="0"/>
                <a:t>Path Determination</a:t>
              </a:r>
            </a:p>
            <a:p>
              <a:pPr algn="ctr">
                <a:buFontTx/>
                <a:buNone/>
              </a:pPr>
              <a:r>
                <a:rPr lang="en-US" sz="1000" b="0"/>
                <a:t>and IP (Logical Addressing)</a:t>
              </a:r>
            </a:p>
          </p:txBody>
        </p:sp>
        <p:sp>
          <p:nvSpPr>
            <p:cNvPr id="17" name="AutoShape 20"/>
            <p:cNvSpPr>
              <a:spLocks noChangeArrowheads="1"/>
            </p:cNvSpPr>
            <p:nvPr/>
          </p:nvSpPr>
          <p:spPr bwMode="auto">
            <a:xfrm>
              <a:off x="2614" y="3087"/>
              <a:ext cx="1229" cy="314"/>
            </a:xfrm>
            <a:prstGeom prst="roundRect">
              <a:avLst>
                <a:gd name="adj" fmla="val 16667"/>
              </a:avLst>
            </a:prstGeom>
            <a:solidFill>
              <a:srgbClr val="FE9500"/>
            </a:solidFill>
            <a:ln w="9525">
              <a:solidFill>
                <a:schemeClr val="tx1"/>
              </a:solidFill>
              <a:round/>
              <a:headEnd/>
              <a:tailEnd/>
            </a:ln>
          </p:spPr>
          <p:txBody>
            <a:bodyPr wrap="none" anchor="ctr"/>
            <a:lstStyle/>
            <a:p>
              <a:pPr algn="ctr">
                <a:buFontTx/>
                <a:buNone/>
              </a:pPr>
              <a:r>
                <a:rPr lang="en-US" sz="1400" b="0"/>
                <a:t>Data Link</a:t>
              </a:r>
            </a:p>
            <a:p>
              <a:pPr algn="ctr">
                <a:buFontTx/>
                <a:buNone/>
              </a:pPr>
              <a:r>
                <a:rPr lang="en-US" sz="1000" b="0"/>
                <a:t>MAC and LLC</a:t>
              </a:r>
            </a:p>
            <a:p>
              <a:pPr algn="ctr">
                <a:buFontTx/>
                <a:buNone/>
              </a:pPr>
              <a:r>
                <a:rPr lang="en-US" sz="1000" b="0"/>
                <a:t>(Physical addressing)</a:t>
              </a:r>
            </a:p>
          </p:txBody>
        </p:sp>
        <p:sp>
          <p:nvSpPr>
            <p:cNvPr id="18" name="AutoShape 21"/>
            <p:cNvSpPr>
              <a:spLocks noChangeArrowheads="1"/>
            </p:cNvSpPr>
            <p:nvPr/>
          </p:nvSpPr>
          <p:spPr bwMode="auto">
            <a:xfrm>
              <a:off x="2614" y="3429"/>
              <a:ext cx="1229" cy="314"/>
            </a:xfrm>
            <a:prstGeom prst="roundRect">
              <a:avLst>
                <a:gd name="adj" fmla="val 16667"/>
              </a:avLst>
            </a:prstGeom>
            <a:solidFill>
              <a:srgbClr val="FC2600"/>
            </a:solidFill>
            <a:ln w="9525">
              <a:solidFill>
                <a:schemeClr val="tx1"/>
              </a:solidFill>
              <a:round/>
              <a:headEnd/>
              <a:tailEnd/>
            </a:ln>
          </p:spPr>
          <p:txBody>
            <a:bodyPr wrap="none" anchor="ctr"/>
            <a:lstStyle/>
            <a:p>
              <a:pPr algn="ctr">
                <a:buFontTx/>
                <a:buNone/>
              </a:pPr>
              <a:r>
                <a:rPr lang="en-US" sz="1400" b="0" dirty="0"/>
                <a:t>Physical</a:t>
              </a:r>
            </a:p>
            <a:p>
              <a:pPr algn="ctr">
                <a:buFontTx/>
                <a:buNone/>
              </a:pPr>
              <a:r>
                <a:rPr lang="en-US" sz="1000" b="0" dirty="0"/>
                <a:t>Media, Signal, and</a:t>
              </a:r>
            </a:p>
            <a:p>
              <a:pPr algn="ctr">
                <a:buFontTx/>
                <a:buNone/>
              </a:pPr>
              <a:r>
                <a:rPr lang="en-US" sz="1000" b="0" dirty="0"/>
                <a:t>Binary Transmission</a:t>
              </a:r>
            </a:p>
          </p:txBody>
        </p:sp>
        <p:sp>
          <p:nvSpPr>
            <p:cNvPr id="19" name="Text Box 22"/>
            <p:cNvSpPr txBox="1">
              <a:spLocks noChangeArrowheads="1"/>
            </p:cNvSpPr>
            <p:nvPr/>
          </p:nvSpPr>
          <p:spPr bwMode="auto">
            <a:xfrm>
              <a:off x="1715" y="1435"/>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7</a:t>
              </a:r>
            </a:p>
          </p:txBody>
        </p:sp>
        <p:sp>
          <p:nvSpPr>
            <p:cNvPr id="20" name="Text Box 23"/>
            <p:cNvSpPr txBox="1">
              <a:spLocks noChangeArrowheads="1"/>
            </p:cNvSpPr>
            <p:nvPr/>
          </p:nvSpPr>
          <p:spPr bwMode="auto">
            <a:xfrm>
              <a:off x="1713" y="1778"/>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6</a:t>
              </a:r>
            </a:p>
          </p:txBody>
        </p:sp>
        <p:sp>
          <p:nvSpPr>
            <p:cNvPr id="21" name="Text Box 24"/>
            <p:cNvSpPr txBox="1">
              <a:spLocks noChangeArrowheads="1"/>
            </p:cNvSpPr>
            <p:nvPr/>
          </p:nvSpPr>
          <p:spPr bwMode="auto">
            <a:xfrm>
              <a:off x="1711" y="2121"/>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5</a:t>
              </a:r>
            </a:p>
          </p:txBody>
        </p:sp>
        <p:sp>
          <p:nvSpPr>
            <p:cNvPr id="22" name="Text Box 25"/>
            <p:cNvSpPr txBox="1">
              <a:spLocks noChangeArrowheads="1"/>
            </p:cNvSpPr>
            <p:nvPr/>
          </p:nvSpPr>
          <p:spPr bwMode="auto">
            <a:xfrm>
              <a:off x="1709" y="2464"/>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4</a:t>
              </a:r>
            </a:p>
          </p:txBody>
        </p:sp>
        <p:sp>
          <p:nvSpPr>
            <p:cNvPr id="23" name="Text Box 26"/>
            <p:cNvSpPr txBox="1">
              <a:spLocks noChangeArrowheads="1"/>
            </p:cNvSpPr>
            <p:nvPr/>
          </p:nvSpPr>
          <p:spPr bwMode="auto">
            <a:xfrm>
              <a:off x="1707" y="2807"/>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3</a:t>
              </a:r>
            </a:p>
          </p:txBody>
        </p:sp>
        <p:sp>
          <p:nvSpPr>
            <p:cNvPr id="24" name="Text Box 27"/>
            <p:cNvSpPr txBox="1">
              <a:spLocks noChangeArrowheads="1"/>
            </p:cNvSpPr>
            <p:nvPr/>
          </p:nvSpPr>
          <p:spPr bwMode="auto">
            <a:xfrm>
              <a:off x="1705" y="3150"/>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2</a:t>
              </a:r>
            </a:p>
          </p:txBody>
        </p:sp>
        <p:sp>
          <p:nvSpPr>
            <p:cNvPr id="25" name="Text Box 28"/>
            <p:cNvSpPr txBox="1">
              <a:spLocks noChangeArrowheads="1"/>
            </p:cNvSpPr>
            <p:nvPr/>
          </p:nvSpPr>
          <p:spPr bwMode="auto">
            <a:xfrm>
              <a:off x="1703" y="3493"/>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1</a:t>
              </a:r>
            </a:p>
          </p:txBody>
        </p:sp>
        <p:sp>
          <p:nvSpPr>
            <p:cNvPr id="26" name="Text Box 29"/>
            <p:cNvSpPr txBox="1">
              <a:spLocks noChangeArrowheads="1"/>
            </p:cNvSpPr>
            <p:nvPr/>
          </p:nvSpPr>
          <p:spPr bwMode="auto">
            <a:xfrm>
              <a:off x="1932" y="1153"/>
              <a:ext cx="627" cy="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400" dirty="0"/>
                <a:t>Data</a:t>
              </a:r>
              <a:endParaRPr lang="en-US" sz="1400" b="0" dirty="0"/>
            </a:p>
          </p:txBody>
        </p:sp>
        <p:sp>
          <p:nvSpPr>
            <p:cNvPr id="27" name="Text Box 30"/>
            <p:cNvSpPr txBox="1">
              <a:spLocks noChangeArrowheads="1"/>
            </p:cNvSpPr>
            <p:nvPr/>
          </p:nvSpPr>
          <p:spPr bwMode="auto">
            <a:xfrm>
              <a:off x="2676" y="1152"/>
              <a:ext cx="1156" cy="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400"/>
                <a:t>Layer</a:t>
              </a:r>
            </a:p>
          </p:txBody>
        </p:sp>
      </p:grpSp>
      <p:sp>
        <p:nvSpPr>
          <p:cNvPr id="28" name="Text Box 35"/>
          <p:cNvSpPr txBox="1">
            <a:spLocks noChangeArrowheads="1"/>
          </p:cNvSpPr>
          <p:nvPr/>
        </p:nvSpPr>
        <p:spPr bwMode="auto">
          <a:xfrm>
            <a:off x="7578725" y="4846532"/>
            <a:ext cx="3524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IP</a:t>
            </a:r>
          </a:p>
        </p:txBody>
      </p:sp>
      <p:sp>
        <p:nvSpPr>
          <p:cNvPr id="29" name="Text Box 36"/>
          <p:cNvSpPr txBox="1">
            <a:spLocks noChangeArrowheads="1"/>
          </p:cNvSpPr>
          <p:nvPr/>
        </p:nvSpPr>
        <p:spPr bwMode="auto">
          <a:xfrm>
            <a:off x="7578725" y="5564082"/>
            <a:ext cx="85566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Ethernet</a:t>
            </a:r>
          </a:p>
        </p:txBody>
      </p:sp>
      <p:sp>
        <p:nvSpPr>
          <p:cNvPr id="30" name="Text Box 37"/>
          <p:cNvSpPr txBox="1">
            <a:spLocks noChangeArrowheads="1"/>
          </p:cNvSpPr>
          <p:nvPr/>
        </p:nvSpPr>
        <p:spPr bwMode="auto">
          <a:xfrm>
            <a:off x="7578725" y="4021032"/>
            <a:ext cx="96943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dirty="0"/>
              <a:t>TCP/UDP</a:t>
            </a:r>
          </a:p>
        </p:txBody>
      </p:sp>
      <p:sp>
        <p:nvSpPr>
          <p:cNvPr id="31" name="Text Box 38"/>
          <p:cNvSpPr txBox="1">
            <a:spLocks noChangeArrowheads="1"/>
          </p:cNvSpPr>
          <p:nvPr/>
        </p:nvSpPr>
        <p:spPr bwMode="auto">
          <a:xfrm>
            <a:off x="7470775" y="5192607"/>
            <a:ext cx="5492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ARP</a:t>
            </a:r>
          </a:p>
        </p:txBody>
      </p:sp>
      <p:sp>
        <p:nvSpPr>
          <p:cNvPr id="32" name="AutoShape 39"/>
          <p:cNvSpPr>
            <a:spLocks/>
          </p:cNvSpPr>
          <p:nvPr/>
        </p:nvSpPr>
        <p:spPr bwMode="auto">
          <a:xfrm>
            <a:off x="7410450" y="3690832"/>
            <a:ext cx="119063" cy="1014413"/>
          </a:xfrm>
          <a:prstGeom prst="rightBrace">
            <a:avLst>
              <a:gd name="adj1" fmla="val 71000"/>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 name="Text Box 40"/>
          <p:cNvSpPr txBox="1">
            <a:spLocks noChangeArrowheads="1"/>
          </p:cNvSpPr>
          <p:nvPr/>
        </p:nvSpPr>
        <p:spPr bwMode="auto">
          <a:xfrm>
            <a:off x="7594600" y="6126057"/>
            <a:ext cx="120173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1000baseSX</a:t>
            </a:r>
          </a:p>
        </p:txBody>
      </p:sp>
      <p:sp>
        <p:nvSpPr>
          <p:cNvPr id="34" name="Line 1057"/>
          <p:cNvSpPr>
            <a:spLocks noChangeShapeType="1"/>
          </p:cNvSpPr>
          <p:nvPr/>
        </p:nvSpPr>
        <p:spPr bwMode="auto">
          <a:xfrm>
            <a:off x="7427913" y="5005282"/>
            <a:ext cx="180975" cy="0"/>
          </a:xfrm>
          <a:prstGeom prst="line">
            <a:avLst/>
          </a:prstGeom>
          <a:noFill/>
          <a:ln w="12700">
            <a:solidFill>
              <a:schemeClr val="tx1"/>
            </a:solidFill>
            <a:round/>
            <a:headEnd type="triangle" w="sm" len="me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35" name="Line 1058"/>
          <p:cNvSpPr>
            <a:spLocks noChangeShapeType="1"/>
          </p:cNvSpPr>
          <p:nvPr/>
        </p:nvSpPr>
        <p:spPr bwMode="auto">
          <a:xfrm>
            <a:off x="7427913" y="5719657"/>
            <a:ext cx="180975" cy="0"/>
          </a:xfrm>
          <a:prstGeom prst="line">
            <a:avLst/>
          </a:prstGeom>
          <a:noFill/>
          <a:ln w="12700">
            <a:solidFill>
              <a:schemeClr val="tx1"/>
            </a:solidFill>
            <a:round/>
            <a:headEnd type="triangle" w="sm" len="me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36" name="Line 1059"/>
          <p:cNvSpPr>
            <a:spLocks noChangeShapeType="1"/>
          </p:cNvSpPr>
          <p:nvPr/>
        </p:nvSpPr>
        <p:spPr bwMode="auto">
          <a:xfrm>
            <a:off x="7427913" y="6262582"/>
            <a:ext cx="180975" cy="0"/>
          </a:xfrm>
          <a:prstGeom prst="line">
            <a:avLst/>
          </a:prstGeom>
          <a:noFill/>
          <a:ln w="12700">
            <a:solidFill>
              <a:schemeClr val="tx1"/>
            </a:solidFill>
            <a:round/>
            <a:headEnd type="triangle" w="sm" len="me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37" name="AutoShape 39"/>
          <p:cNvSpPr>
            <a:spLocks/>
          </p:cNvSpPr>
          <p:nvPr/>
        </p:nvSpPr>
        <p:spPr bwMode="auto">
          <a:xfrm>
            <a:off x="7410450" y="5160857"/>
            <a:ext cx="107950" cy="349250"/>
          </a:xfrm>
          <a:prstGeom prst="rightBrace">
            <a:avLst>
              <a:gd name="adj1" fmla="val 2696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 name="TextBox 37"/>
          <p:cNvSpPr txBox="1"/>
          <p:nvPr/>
        </p:nvSpPr>
        <p:spPr>
          <a:xfrm>
            <a:off x="4021564" y="1700800"/>
            <a:ext cx="3460024" cy="369332"/>
          </a:xfrm>
          <a:prstGeom prst="rect">
            <a:avLst/>
          </a:prstGeom>
          <a:noFill/>
        </p:spPr>
        <p:txBody>
          <a:bodyPr wrap="square" rtlCol="0">
            <a:spAutoFit/>
          </a:bodyPr>
          <a:lstStyle/>
          <a:p>
            <a:pPr algn="ctr"/>
            <a:r>
              <a:rPr lang="en-US" b="1" dirty="0"/>
              <a:t>OSI Model</a:t>
            </a:r>
          </a:p>
        </p:txBody>
      </p:sp>
      <p:sp>
        <p:nvSpPr>
          <p:cNvPr id="40" name="Slide Number Placeholder 39"/>
          <p:cNvSpPr>
            <a:spLocks noGrp="1"/>
          </p:cNvSpPr>
          <p:nvPr>
            <p:ph type="sldNum" sz="quarter" idx="12"/>
          </p:nvPr>
        </p:nvSpPr>
        <p:spPr/>
        <p:txBody>
          <a:bodyPr/>
          <a:lstStyle/>
          <a:p>
            <a:fld id="{AEC0E232-ABED-C84F-A8CC-8D5509292277}" type="slidenum">
              <a:rPr lang="en-US" smtClean="0"/>
              <a:t>10</a:t>
            </a:fld>
            <a:endParaRPr lang="en-US"/>
          </a:p>
        </p:txBody>
      </p:sp>
      <p:sp>
        <p:nvSpPr>
          <p:cNvPr id="41" name="Left Brace 40"/>
          <p:cNvSpPr/>
          <p:nvPr/>
        </p:nvSpPr>
        <p:spPr>
          <a:xfrm>
            <a:off x="3810186" y="2403732"/>
            <a:ext cx="201017" cy="115353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Left Brace 41"/>
          <p:cNvSpPr/>
          <p:nvPr/>
        </p:nvSpPr>
        <p:spPr>
          <a:xfrm>
            <a:off x="3791912" y="3581887"/>
            <a:ext cx="219291" cy="115353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TextBox 42"/>
          <p:cNvSpPr txBox="1"/>
          <p:nvPr/>
        </p:nvSpPr>
        <p:spPr>
          <a:xfrm>
            <a:off x="3375929" y="2396949"/>
            <a:ext cx="461665" cy="1160321"/>
          </a:xfrm>
          <a:prstGeom prst="rect">
            <a:avLst/>
          </a:prstGeom>
          <a:noFill/>
        </p:spPr>
        <p:txBody>
          <a:bodyPr vert="vert270" wrap="square" rtlCol="0">
            <a:spAutoFit/>
          </a:bodyPr>
          <a:lstStyle/>
          <a:p>
            <a:r>
              <a:rPr lang="en-US" dirty="0">
                <a:latin typeface="+mn-lt"/>
              </a:rPr>
              <a:t>Application</a:t>
            </a:r>
          </a:p>
        </p:txBody>
      </p:sp>
      <p:sp>
        <p:nvSpPr>
          <p:cNvPr id="44" name="TextBox 43"/>
          <p:cNvSpPr txBox="1"/>
          <p:nvPr/>
        </p:nvSpPr>
        <p:spPr>
          <a:xfrm>
            <a:off x="3381833" y="3657501"/>
            <a:ext cx="461665" cy="1160321"/>
          </a:xfrm>
          <a:prstGeom prst="rect">
            <a:avLst/>
          </a:prstGeom>
          <a:noFill/>
        </p:spPr>
        <p:txBody>
          <a:bodyPr vert="vert270" wrap="square" rtlCol="0">
            <a:spAutoFit/>
          </a:bodyPr>
          <a:lstStyle/>
          <a:p>
            <a:pPr algn="ctr"/>
            <a:r>
              <a:rPr lang="en-US" dirty="0">
                <a:latin typeface="+mn-lt"/>
              </a:rPr>
              <a:t>Transport</a:t>
            </a:r>
          </a:p>
        </p:txBody>
      </p:sp>
      <p:sp>
        <p:nvSpPr>
          <p:cNvPr id="45" name="Oval 44"/>
          <p:cNvSpPr/>
          <p:nvPr/>
        </p:nvSpPr>
        <p:spPr>
          <a:xfrm>
            <a:off x="3079219" y="3508034"/>
            <a:ext cx="5355169" cy="1352242"/>
          </a:xfrm>
          <a:prstGeom prst="ellipse">
            <a:avLst/>
          </a:prstGeom>
          <a:noFill/>
          <a:ln w="5715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ular Callout 45"/>
          <p:cNvSpPr/>
          <p:nvPr/>
        </p:nvSpPr>
        <p:spPr>
          <a:xfrm>
            <a:off x="7578725" y="2396949"/>
            <a:ext cx="1279525" cy="948532"/>
          </a:xfrm>
          <a:prstGeom prst="wedgeRoundRectCallout">
            <a:avLst>
              <a:gd name="adj1" fmla="val -47500"/>
              <a:gd name="adj2" fmla="val 81484"/>
              <a:gd name="adj3" fmla="val 16667"/>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We'll start here</a:t>
            </a:r>
          </a:p>
        </p:txBody>
      </p:sp>
    </p:spTree>
    <p:extLst>
      <p:ext uri="{BB962C8B-B14F-4D97-AF65-F5344CB8AC3E}">
        <p14:creationId xmlns:p14="http://schemas.microsoft.com/office/powerpoint/2010/main" val="221689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dissolve">
                                      <p:cBhvr>
                                        <p:cTn id="10" dur="500"/>
                                        <p:tgtEl>
                                          <p:spTgt spid="4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dissolve">
                                      <p:cBhvr>
                                        <p:cTn id="13" dur="500"/>
                                        <p:tgtEl>
                                          <p:spTgt spid="4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dissolv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dissolve">
                                      <p:cBhvr>
                                        <p:cTn id="21" dur="500"/>
                                        <p:tgtEl>
                                          <p:spTgt spid="4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dissolve">
                                      <p:cBhvr>
                                        <p:cTn id="2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p:bldP spid="44" grpId="0"/>
      <p:bldP spid="45" grpId="0" animBg="1"/>
      <p:bldP spid="46" grpId="0" animBg="1"/>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8" name="Rectangle 4"/>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Other VLAN Trivia</a:t>
            </a:r>
          </a:p>
        </p:txBody>
      </p:sp>
      <p:sp>
        <p:nvSpPr>
          <p:cNvPr id="60419" name="Rectangle 5"/>
          <p:cNvSpPr>
            <a:spLocks noGrp="1" noChangeArrowheads="1"/>
          </p:cNvSpPr>
          <p:nvPr>
            <p:ph type="body" idx="1"/>
          </p:nvPr>
        </p:nvSpPr>
        <p:spPr>
          <a:xfrm>
            <a:off x="428625" y="1707261"/>
            <a:ext cx="8229600" cy="5162121"/>
          </a:xfrm>
        </p:spPr>
        <p:txBody>
          <a:bodyPr/>
          <a:lstStyle/>
          <a:p>
            <a:pPr eaLnBrk="1" hangingPunct="1"/>
            <a:r>
              <a:rPr lang="en-US" sz="2400" dirty="0">
                <a:latin typeface="Arial" charset="0"/>
                <a:ea typeface="ＭＳ Ｐゴシック" charset="0"/>
                <a:cs typeface="ＭＳ Ｐゴシック" charset="0"/>
              </a:rPr>
              <a:t>For computers to communicate on a VLAN</a:t>
            </a:r>
          </a:p>
          <a:p>
            <a:pPr lvl="1" eaLnBrk="1" hangingPunct="1"/>
            <a:r>
              <a:rPr lang="en-US" sz="2000" dirty="0">
                <a:latin typeface="Arial" charset="0"/>
                <a:ea typeface="ＭＳ Ｐゴシック" charset="0"/>
              </a:rPr>
              <a:t>The switch has to be configured with the VLAN and the VLAN needs to be trunked between the switches that are to carry it.</a:t>
            </a:r>
          </a:p>
          <a:p>
            <a:pPr lvl="1" eaLnBrk="1" hangingPunct="1"/>
            <a:r>
              <a:rPr lang="en-US" sz="2000" dirty="0">
                <a:latin typeface="Arial" charset="0"/>
                <a:ea typeface="ＭＳ Ｐゴシック" charset="0"/>
              </a:rPr>
              <a:t>Each edge port in the VLAN must be assigned to the VLAN</a:t>
            </a:r>
            <a:r>
              <a:rPr lang="en-US" sz="2400" dirty="0">
                <a:latin typeface="Arial" charset="0"/>
                <a:ea typeface="ＭＳ Ｐゴシック" charset="0"/>
              </a:rPr>
              <a:t>. </a:t>
            </a:r>
          </a:p>
          <a:p>
            <a:pPr lvl="1" eaLnBrk="1" hangingPunct="1"/>
            <a:r>
              <a:rPr lang="en-US" sz="2000" dirty="0">
                <a:latin typeface="Arial" charset="0"/>
                <a:ea typeface="ＭＳ Ｐゴシック" charset="0"/>
              </a:rPr>
              <a:t>Each must have an IP address and a subnet mask that is consistent for that VLAN. This is the same requirement as for a physically connected network.</a:t>
            </a:r>
          </a:p>
          <a:p>
            <a:pPr eaLnBrk="1" hangingPunct="1"/>
            <a:r>
              <a:rPr lang="en-US" sz="2400" dirty="0">
                <a:latin typeface="Arial" charset="0"/>
                <a:ea typeface="ＭＳ Ｐゴシック" charset="0"/>
                <a:cs typeface="ＭＳ Ｐゴシック" charset="0"/>
              </a:rPr>
              <a:t>Remember, just because two computers are physically connected to the same switch does not mean that they can communicate. </a:t>
            </a:r>
          </a:p>
          <a:p>
            <a:pPr eaLnBrk="1" hangingPunct="1"/>
            <a:r>
              <a:rPr lang="en-US" sz="2400" dirty="0">
                <a:latin typeface="Arial" charset="0"/>
                <a:ea typeface="ＭＳ Ｐゴシック" charset="0"/>
                <a:cs typeface="ＭＳ Ｐゴシック" charset="0"/>
              </a:rPr>
              <a:t>Devices on two separate networks must communicate via a router (Layer 3), whether or not VLANs are used. </a:t>
            </a:r>
          </a:p>
        </p:txBody>
      </p:sp>
    </p:spTree>
    <p:extLst>
      <p:ext uri="{BB962C8B-B14F-4D97-AF65-F5344CB8AC3E}">
        <p14:creationId xmlns:p14="http://schemas.microsoft.com/office/powerpoint/2010/main" val="9310722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Broadcast Mischief</a:t>
            </a:r>
          </a:p>
        </p:txBody>
      </p:sp>
      <p:sp>
        <p:nvSpPr>
          <p:cNvPr id="62467" name="Rectangle 3"/>
          <p:cNvSpPr>
            <a:spLocks noGrp="1" noChangeArrowheads="1"/>
          </p:cNvSpPr>
          <p:nvPr>
            <p:ph type="body" idx="1"/>
          </p:nvPr>
        </p:nvSpPr>
        <p:spPr>
          <a:xfrm>
            <a:off x="457200" y="5175513"/>
            <a:ext cx="8229600" cy="1244600"/>
          </a:xfrm>
        </p:spPr>
        <p:txBody>
          <a:bodyPr/>
          <a:lstStyle/>
          <a:p>
            <a:pPr eaLnBrk="1" hangingPunct="1"/>
            <a:r>
              <a:rPr lang="en-US" dirty="0">
                <a:latin typeface="Arial" charset="0"/>
                <a:ea typeface="ＭＳ Ｐゴシック" charset="0"/>
                <a:cs typeface="ＭＳ Ｐゴシック" charset="0"/>
              </a:rPr>
              <a:t>So what happens when someone sends a </a:t>
            </a:r>
            <a:r>
              <a:rPr lang="ja-JP" altLang="en-US" dirty="0">
                <a:latin typeface="Arial" charset="0"/>
                <a:ea typeface="ＭＳ Ｐゴシック" charset="0"/>
                <a:cs typeface="ＭＳ Ｐゴシック" charset="0"/>
              </a:rPr>
              <a:t>“</a:t>
            </a:r>
            <a:r>
              <a:rPr lang="en-US" altLang="ja-JP" dirty="0">
                <a:latin typeface="Arial" charset="0"/>
                <a:ea typeface="ＭＳ Ｐゴシック" charset="0"/>
                <a:cs typeface="ＭＳ Ｐゴシック" charset="0"/>
              </a:rPr>
              <a:t>broadcast</a:t>
            </a:r>
            <a:r>
              <a:rPr lang="ja-JP" altLang="en-US" dirty="0">
                <a:latin typeface="Arial" charset="0"/>
                <a:ea typeface="ＭＳ Ｐゴシック" charset="0"/>
                <a:cs typeface="ＭＳ Ｐゴシック" charset="0"/>
              </a:rPr>
              <a:t>”</a:t>
            </a:r>
            <a:r>
              <a:rPr lang="en-US" altLang="ja-JP" dirty="0">
                <a:latin typeface="Arial" charset="0"/>
                <a:ea typeface="ＭＳ Ｐゴシック" charset="0"/>
                <a:cs typeface="ＭＳ Ｐゴシック" charset="0"/>
              </a:rPr>
              <a:t> frame to one of our ports?</a:t>
            </a:r>
            <a:endParaRPr lang="en-US" dirty="0">
              <a:latin typeface="Arial" charset="0"/>
              <a:ea typeface="ＭＳ Ｐゴシック" charset="0"/>
              <a:cs typeface="ＭＳ Ｐゴシック" charset="0"/>
            </a:endParaRPr>
          </a:p>
        </p:txBody>
      </p:sp>
      <p:grpSp>
        <p:nvGrpSpPr>
          <p:cNvPr id="62468" name="Group 4"/>
          <p:cNvGrpSpPr>
            <a:grpSpLocks/>
          </p:cNvGrpSpPr>
          <p:nvPr/>
        </p:nvGrpSpPr>
        <p:grpSpPr bwMode="auto">
          <a:xfrm>
            <a:off x="2276475" y="2131886"/>
            <a:ext cx="1652828" cy="2060964"/>
            <a:chOff x="172" y="-259"/>
            <a:chExt cx="1480" cy="1847"/>
          </a:xfrm>
        </p:grpSpPr>
        <p:sp>
          <p:nvSpPr>
            <p:cNvPr id="62541" name="Rectangle 5"/>
            <p:cNvSpPr>
              <a:spLocks/>
            </p:cNvSpPr>
            <p:nvPr/>
          </p:nvSpPr>
          <p:spPr bwMode="auto">
            <a:xfrm>
              <a:off x="257" y="-259"/>
              <a:ext cx="1341" cy="7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endParaRPr lang="en-US" sz="1400" dirty="0">
                <a:latin typeface="Helvetica" charset="0"/>
                <a:cs typeface="Helvetica" charset="0"/>
                <a:sym typeface="Helvetica" charset="0"/>
              </a:endParaRPr>
            </a:p>
            <a:p>
              <a:pPr marL="28575" algn="ctr" defTabSz="642938">
                <a:buFontTx/>
                <a:buNone/>
              </a:pPr>
              <a:endParaRPr lang="en-US" sz="1400" dirty="0">
                <a:latin typeface="Helvetica" charset="0"/>
                <a:cs typeface="Helvetica" charset="0"/>
                <a:sym typeface="Helvetica" charset="0"/>
              </a:endParaRPr>
            </a:p>
            <a:p>
              <a:pPr marL="28575" algn="ctr" defTabSz="642938">
                <a:buFontTx/>
                <a:buNone/>
              </a:pPr>
              <a:endParaRPr lang="en-US" sz="1400" dirty="0">
                <a:latin typeface="Helvetica" charset="0"/>
                <a:cs typeface="Helvetica" charset="0"/>
                <a:sym typeface="Helvetica" charset="0"/>
              </a:endParaRPr>
            </a:p>
            <a:p>
              <a:pPr marL="28575" algn="ctr" defTabSz="642938">
                <a:buFontTx/>
                <a:buNone/>
              </a:pPr>
              <a:r>
                <a:rPr lang="en-US" sz="1400" dirty="0">
                  <a:latin typeface="Helvetica" charset="0"/>
                  <a:cs typeface="Helvetica" charset="0"/>
                  <a:sym typeface="Helvetica" charset="0"/>
                </a:rPr>
                <a:t>Switch A - 1st floor</a:t>
              </a:r>
            </a:p>
          </p:txBody>
        </p:sp>
        <p:grpSp>
          <p:nvGrpSpPr>
            <p:cNvPr id="62542" name="Group 8"/>
            <p:cNvGrpSpPr>
              <a:grpSpLocks/>
            </p:cNvGrpSpPr>
            <p:nvPr/>
          </p:nvGrpSpPr>
          <p:grpSpPr bwMode="auto">
            <a:xfrm>
              <a:off x="209" y="989"/>
              <a:ext cx="296" cy="191"/>
              <a:chOff x="0" y="0"/>
              <a:chExt cx="296" cy="191"/>
            </a:xfrm>
          </p:grpSpPr>
          <p:sp>
            <p:nvSpPr>
              <p:cNvPr id="62559" name="Line 9"/>
              <p:cNvSpPr>
                <a:spLocks noChangeShapeType="1"/>
              </p:cNvSpPr>
              <p:nvPr/>
            </p:nvSpPr>
            <p:spPr bwMode="auto">
              <a:xfrm>
                <a:off x="0"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560" name="Line 10"/>
              <p:cNvSpPr>
                <a:spLocks noChangeShapeType="1"/>
              </p:cNvSpPr>
              <p:nvPr/>
            </p:nvSpPr>
            <p:spPr bwMode="auto">
              <a:xfrm>
                <a:off x="98"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561" name="Line 11"/>
              <p:cNvSpPr>
                <a:spLocks noChangeShapeType="1"/>
              </p:cNvSpPr>
              <p:nvPr/>
            </p:nvSpPr>
            <p:spPr bwMode="auto">
              <a:xfrm>
                <a:off x="196"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562" name="Line 12"/>
              <p:cNvSpPr>
                <a:spLocks noChangeShapeType="1"/>
              </p:cNvSpPr>
              <p:nvPr/>
            </p:nvSpPr>
            <p:spPr bwMode="auto">
              <a:xfrm>
                <a:off x="295"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62543" name="Group 14"/>
            <p:cNvGrpSpPr>
              <a:grpSpLocks/>
            </p:cNvGrpSpPr>
            <p:nvPr/>
          </p:nvGrpSpPr>
          <p:grpSpPr bwMode="auto">
            <a:xfrm>
              <a:off x="755" y="989"/>
              <a:ext cx="297" cy="191"/>
              <a:chOff x="0" y="0"/>
              <a:chExt cx="296" cy="191"/>
            </a:xfrm>
          </p:grpSpPr>
          <p:sp>
            <p:nvSpPr>
              <p:cNvPr id="62555" name="Line 15"/>
              <p:cNvSpPr>
                <a:spLocks noChangeShapeType="1"/>
              </p:cNvSpPr>
              <p:nvPr/>
            </p:nvSpPr>
            <p:spPr bwMode="auto">
              <a:xfrm>
                <a:off x="0"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556" name="Line 16"/>
              <p:cNvSpPr>
                <a:spLocks noChangeShapeType="1"/>
              </p:cNvSpPr>
              <p:nvPr/>
            </p:nvSpPr>
            <p:spPr bwMode="auto">
              <a:xfrm>
                <a:off x="98"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557" name="Line 17"/>
              <p:cNvSpPr>
                <a:spLocks noChangeShapeType="1"/>
              </p:cNvSpPr>
              <p:nvPr/>
            </p:nvSpPr>
            <p:spPr bwMode="auto">
              <a:xfrm>
                <a:off x="196"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558" name="Line 18"/>
              <p:cNvSpPr>
                <a:spLocks noChangeShapeType="1"/>
              </p:cNvSpPr>
              <p:nvPr/>
            </p:nvSpPr>
            <p:spPr bwMode="auto">
              <a:xfrm>
                <a:off x="295"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62544" name="Group 20"/>
            <p:cNvGrpSpPr>
              <a:grpSpLocks/>
            </p:cNvGrpSpPr>
            <p:nvPr/>
          </p:nvGrpSpPr>
          <p:grpSpPr bwMode="auto">
            <a:xfrm>
              <a:off x="1293" y="989"/>
              <a:ext cx="296" cy="191"/>
              <a:chOff x="0" y="0"/>
              <a:chExt cx="296" cy="191"/>
            </a:xfrm>
          </p:grpSpPr>
          <p:sp>
            <p:nvSpPr>
              <p:cNvPr id="62551" name="Line 21"/>
              <p:cNvSpPr>
                <a:spLocks noChangeShapeType="1"/>
              </p:cNvSpPr>
              <p:nvPr/>
            </p:nvSpPr>
            <p:spPr bwMode="auto">
              <a:xfrm>
                <a:off x="0"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552" name="Line 22"/>
              <p:cNvSpPr>
                <a:spLocks noChangeShapeType="1"/>
              </p:cNvSpPr>
              <p:nvPr/>
            </p:nvSpPr>
            <p:spPr bwMode="auto">
              <a:xfrm>
                <a:off x="98"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553" name="Line 23"/>
              <p:cNvSpPr>
                <a:spLocks noChangeShapeType="1"/>
              </p:cNvSpPr>
              <p:nvPr/>
            </p:nvSpPr>
            <p:spPr bwMode="auto">
              <a:xfrm>
                <a:off x="196"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554" name="Line 24"/>
              <p:cNvSpPr>
                <a:spLocks noChangeShapeType="1"/>
              </p:cNvSpPr>
              <p:nvPr/>
            </p:nvSpPr>
            <p:spPr bwMode="auto">
              <a:xfrm>
                <a:off x="295"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sp>
          <p:nvSpPr>
            <p:cNvPr id="62545" name="Freeform 27"/>
            <p:cNvSpPr>
              <a:spLocks/>
            </p:cNvSpPr>
            <p:nvPr/>
          </p:nvSpPr>
          <p:spPr bwMode="auto">
            <a:xfrm rot="5400000">
              <a:off x="1371" y="1088"/>
              <a:ext cx="138" cy="36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62546" name="Rectangle 28"/>
            <p:cNvSpPr>
              <a:spLocks/>
            </p:cNvSpPr>
            <p:nvPr/>
          </p:nvSpPr>
          <p:spPr bwMode="auto">
            <a:xfrm>
              <a:off x="1289" y="1315"/>
              <a:ext cx="363"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Green</a:t>
              </a:r>
            </a:p>
            <a:p>
              <a:pPr marL="28575" algn="ctr" defTabSz="642938">
                <a:buFontTx/>
                <a:buNone/>
              </a:pPr>
              <a:r>
                <a:rPr lang="en-US" sz="1000">
                  <a:latin typeface="Helvetica" charset="0"/>
                  <a:cs typeface="Helvetica" charset="0"/>
                  <a:sym typeface="Helvetica" charset="0"/>
                </a:rPr>
                <a:t>VLAN</a:t>
              </a:r>
            </a:p>
          </p:txBody>
        </p:sp>
        <p:sp>
          <p:nvSpPr>
            <p:cNvPr id="62547" name="Freeform 29"/>
            <p:cNvSpPr>
              <a:spLocks/>
            </p:cNvSpPr>
            <p:nvPr/>
          </p:nvSpPr>
          <p:spPr bwMode="auto">
            <a:xfrm rot="5400000">
              <a:off x="838" y="1088"/>
              <a:ext cx="138" cy="36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62548" name="Rectangle 30"/>
            <p:cNvSpPr>
              <a:spLocks/>
            </p:cNvSpPr>
            <p:nvPr/>
          </p:nvSpPr>
          <p:spPr bwMode="auto">
            <a:xfrm>
              <a:off x="718" y="1315"/>
              <a:ext cx="375"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Black</a:t>
              </a:r>
            </a:p>
            <a:p>
              <a:pPr marL="28575" algn="ctr" defTabSz="642938">
                <a:buFontTx/>
                <a:buNone/>
              </a:pPr>
              <a:r>
                <a:rPr lang="en-US" sz="1000">
                  <a:latin typeface="Helvetica" charset="0"/>
                  <a:cs typeface="Helvetica" charset="0"/>
                  <a:sym typeface="Helvetica" charset="0"/>
                </a:rPr>
                <a:t>VLAN </a:t>
              </a:r>
            </a:p>
          </p:txBody>
        </p:sp>
        <p:sp>
          <p:nvSpPr>
            <p:cNvPr id="62549" name="Freeform 31"/>
            <p:cNvSpPr>
              <a:spLocks/>
            </p:cNvSpPr>
            <p:nvPr/>
          </p:nvSpPr>
          <p:spPr bwMode="auto">
            <a:xfrm rot="5400000">
              <a:off x="284" y="1088"/>
              <a:ext cx="138" cy="36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62550" name="Rectangle 32"/>
            <p:cNvSpPr>
              <a:spLocks/>
            </p:cNvSpPr>
            <p:nvPr/>
          </p:nvSpPr>
          <p:spPr bwMode="auto">
            <a:xfrm>
              <a:off x="178" y="1315"/>
              <a:ext cx="344"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Red</a:t>
              </a:r>
            </a:p>
            <a:p>
              <a:pPr marL="28575" algn="ctr" defTabSz="642938">
                <a:buFontTx/>
                <a:buNone/>
              </a:pPr>
              <a:r>
                <a:rPr lang="en-US" sz="1000">
                  <a:latin typeface="Helvetica" charset="0"/>
                  <a:cs typeface="Helvetica" charset="0"/>
                  <a:sym typeface="Helvetica" charset="0"/>
                </a:rPr>
                <a:t>VLAN</a:t>
              </a:r>
            </a:p>
          </p:txBody>
        </p:sp>
      </p:grpSp>
      <p:grpSp>
        <p:nvGrpSpPr>
          <p:cNvPr id="62469" name="Group 92"/>
          <p:cNvGrpSpPr>
            <a:grpSpLocks/>
          </p:cNvGrpSpPr>
          <p:nvPr/>
        </p:nvGrpSpPr>
        <p:grpSpPr bwMode="auto">
          <a:xfrm>
            <a:off x="4865688" y="3049850"/>
            <a:ext cx="1652587" cy="2060574"/>
            <a:chOff x="3089" y="1736"/>
            <a:chExt cx="1041" cy="1298"/>
          </a:xfrm>
        </p:grpSpPr>
        <p:sp>
          <p:nvSpPr>
            <p:cNvPr id="62519" name="Rectangle 34"/>
            <p:cNvSpPr>
              <a:spLocks/>
            </p:cNvSpPr>
            <p:nvPr/>
          </p:nvSpPr>
          <p:spPr bwMode="auto">
            <a:xfrm>
              <a:off x="3139" y="1736"/>
              <a:ext cx="968" cy="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endParaRPr lang="en-US" sz="1400" dirty="0">
                <a:latin typeface="Helvetica" charset="0"/>
                <a:cs typeface="Helvetica" charset="0"/>
                <a:sym typeface="Helvetica" charset="0"/>
              </a:endParaRPr>
            </a:p>
            <a:p>
              <a:pPr marL="28575" algn="ctr" defTabSz="642938">
                <a:buFontTx/>
                <a:buNone/>
              </a:pPr>
              <a:endParaRPr lang="en-US" sz="1400" dirty="0">
                <a:latin typeface="Helvetica" charset="0"/>
                <a:cs typeface="Helvetica" charset="0"/>
                <a:sym typeface="Helvetica" charset="0"/>
              </a:endParaRPr>
            </a:p>
            <a:p>
              <a:pPr marL="28575" algn="ctr" defTabSz="642938">
                <a:buFontTx/>
                <a:buNone/>
              </a:pPr>
              <a:endParaRPr lang="en-US" sz="1400" dirty="0">
                <a:latin typeface="Helvetica" charset="0"/>
                <a:cs typeface="Helvetica" charset="0"/>
                <a:sym typeface="Helvetica" charset="0"/>
              </a:endParaRPr>
            </a:p>
            <a:p>
              <a:pPr marL="28575" algn="ctr" defTabSz="642938">
                <a:buFontTx/>
                <a:buNone/>
              </a:pPr>
              <a:r>
                <a:rPr lang="en-US" sz="1400" dirty="0">
                  <a:latin typeface="Helvetica" charset="0"/>
                  <a:cs typeface="Helvetica" charset="0"/>
                  <a:sym typeface="Helvetica" charset="0"/>
                </a:rPr>
                <a:t>Switch C - 3rd floor</a:t>
              </a:r>
            </a:p>
          </p:txBody>
        </p:sp>
        <p:grpSp>
          <p:nvGrpSpPr>
            <p:cNvPr id="62520" name="Group 37"/>
            <p:cNvGrpSpPr>
              <a:grpSpLocks/>
            </p:cNvGrpSpPr>
            <p:nvPr/>
          </p:nvGrpSpPr>
          <p:grpSpPr bwMode="auto">
            <a:xfrm>
              <a:off x="3115" y="2613"/>
              <a:ext cx="208" cy="134"/>
              <a:chOff x="0" y="0"/>
              <a:chExt cx="296" cy="191"/>
            </a:xfrm>
          </p:grpSpPr>
          <p:sp>
            <p:nvSpPr>
              <p:cNvPr id="62537" name="Line 38"/>
              <p:cNvSpPr>
                <a:spLocks noChangeShapeType="1"/>
              </p:cNvSpPr>
              <p:nvPr/>
            </p:nvSpPr>
            <p:spPr bwMode="auto">
              <a:xfrm>
                <a:off x="0"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538" name="Line 39"/>
              <p:cNvSpPr>
                <a:spLocks noChangeShapeType="1"/>
              </p:cNvSpPr>
              <p:nvPr/>
            </p:nvSpPr>
            <p:spPr bwMode="auto">
              <a:xfrm>
                <a:off x="98"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539" name="Line 40"/>
              <p:cNvSpPr>
                <a:spLocks noChangeShapeType="1"/>
              </p:cNvSpPr>
              <p:nvPr/>
            </p:nvSpPr>
            <p:spPr bwMode="auto">
              <a:xfrm>
                <a:off x="196"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540" name="Line 41"/>
              <p:cNvSpPr>
                <a:spLocks noChangeShapeType="1"/>
              </p:cNvSpPr>
              <p:nvPr/>
            </p:nvSpPr>
            <p:spPr bwMode="auto">
              <a:xfrm>
                <a:off x="295"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62521" name="Group 43"/>
            <p:cNvGrpSpPr>
              <a:grpSpLocks/>
            </p:cNvGrpSpPr>
            <p:nvPr/>
          </p:nvGrpSpPr>
          <p:grpSpPr bwMode="auto">
            <a:xfrm>
              <a:off x="3499" y="2613"/>
              <a:ext cx="209" cy="134"/>
              <a:chOff x="0" y="0"/>
              <a:chExt cx="296" cy="191"/>
            </a:xfrm>
          </p:grpSpPr>
          <p:sp>
            <p:nvSpPr>
              <p:cNvPr id="62533" name="Line 44"/>
              <p:cNvSpPr>
                <a:spLocks noChangeShapeType="1"/>
              </p:cNvSpPr>
              <p:nvPr/>
            </p:nvSpPr>
            <p:spPr bwMode="auto">
              <a:xfrm>
                <a:off x="0"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534" name="Line 45"/>
              <p:cNvSpPr>
                <a:spLocks noChangeShapeType="1"/>
              </p:cNvSpPr>
              <p:nvPr/>
            </p:nvSpPr>
            <p:spPr bwMode="auto">
              <a:xfrm>
                <a:off x="98"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535" name="Line 46"/>
              <p:cNvSpPr>
                <a:spLocks noChangeShapeType="1"/>
              </p:cNvSpPr>
              <p:nvPr/>
            </p:nvSpPr>
            <p:spPr bwMode="auto">
              <a:xfrm>
                <a:off x="196"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536" name="Line 47"/>
              <p:cNvSpPr>
                <a:spLocks noChangeShapeType="1"/>
              </p:cNvSpPr>
              <p:nvPr/>
            </p:nvSpPr>
            <p:spPr bwMode="auto">
              <a:xfrm>
                <a:off x="295"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62522" name="Group 49"/>
            <p:cNvGrpSpPr>
              <a:grpSpLocks/>
            </p:cNvGrpSpPr>
            <p:nvPr/>
          </p:nvGrpSpPr>
          <p:grpSpPr bwMode="auto">
            <a:xfrm>
              <a:off x="3878" y="2613"/>
              <a:ext cx="208" cy="134"/>
              <a:chOff x="0" y="0"/>
              <a:chExt cx="296" cy="191"/>
            </a:xfrm>
          </p:grpSpPr>
          <p:sp>
            <p:nvSpPr>
              <p:cNvPr id="62529" name="Line 50"/>
              <p:cNvSpPr>
                <a:spLocks noChangeShapeType="1"/>
              </p:cNvSpPr>
              <p:nvPr/>
            </p:nvSpPr>
            <p:spPr bwMode="auto">
              <a:xfrm>
                <a:off x="0"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530" name="Line 51"/>
              <p:cNvSpPr>
                <a:spLocks noChangeShapeType="1"/>
              </p:cNvSpPr>
              <p:nvPr/>
            </p:nvSpPr>
            <p:spPr bwMode="auto">
              <a:xfrm>
                <a:off x="98"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531" name="Line 52"/>
              <p:cNvSpPr>
                <a:spLocks noChangeShapeType="1"/>
              </p:cNvSpPr>
              <p:nvPr/>
            </p:nvSpPr>
            <p:spPr bwMode="auto">
              <a:xfrm>
                <a:off x="196"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532" name="Line 53"/>
              <p:cNvSpPr>
                <a:spLocks noChangeShapeType="1"/>
              </p:cNvSpPr>
              <p:nvPr/>
            </p:nvSpPr>
            <p:spPr bwMode="auto">
              <a:xfrm>
                <a:off x="295"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sp>
          <p:nvSpPr>
            <p:cNvPr id="62523" name="Freeform 56"/>
            <p:cNvSpPr>
              <a:spLocks/>
            </p:cNvSpPr>
            <p:nvPr/>
          </p:nvSpPr>
          <p:spPr bwMode="auto">
            <a:xfrm rot="5400000">
              <a:off x="3932" y="2683"/>
              <a:ext cx="97" cy="25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62524" name="Rectangle 57"/>
            <p:cNvSpPr>
              <a:spLocks/>
            </p:cNvSpPr>
            <p:nvPr/>
          </p:nvSpPr>
          <p:spPr bwMode="auto">
            <a:xfrm>
              <a:off x="3875" y="2842"/>
              <a:ext cx="25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Green</a:t>
              </a:r>
            </a:p>
            <a:p>
              <a:pPr marL="28575" algn="ctr" defTabSz="642938">
                <a:buFontTx/>
                <a:buNone/>
              </a:pPr>
              <a:r>
                <a:rPr lang="en-US" sz="1000">
                  <a:latin typeface="Helvetica" charset="0"/>
                  <a:cs typeface="Helvetica" charset="0"/>
                  <a:sym typeface="Helvetica" charset="0"/>
                </a:rPr>
                <a:t>VLAN</a:t>
              </a:r>
            </a:p>
          </p:txBody>
        </p:sp>
        <p:sp>
          <p:nvSpPr>
            <p:cNvPr id="62525" name="Freeform 58"/>
            <p:cNvSpPr>
              <a:spLocks/>
            </p:cNvSpPr>
            <p:nvPr/>
          </p:nvSpPr>
          <p:spPr bwMode="auto">
            <a:xfrm rot="5400000">
              <a:off x="3557" y="2683"/>
              <a:ext cx="97" cy="25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62526" name="Rectangle 59"/>
            <p:cNvSpPr>
              <a:spLocks/>
            </p:cNvSpPr>
            <p:nvPr/>
          </p:nvSpPr>
          <p:spPr bwMode="auto">
            <a:xfrm>
              <a:off x="3508" y="2842"/>
              <a:ext cx="264"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Black</a:t>
              </a:r>
            </a:p>
            <a:p>
              <a:pPr marL="28575" algn="ctr" defTabSz="642938">
                <a:buFontTx/>
                <a:buNone/>
              </a:pPr>
              <a:r>
                <a:rPr lang="en-US" sz="1000">
                  <a:latin typeface="Helvetica" charset="0"/>
                  <a:cs typeface="Helvetica" charset="0"/>
                  <a:sym typeface="Helvetica" charset="0"/>
                </a:rPr>
                <a:t>VLAN </a:t>
              </a:r>
            </a:p>
          </p:txBody>
        </p:sp>
        <p:sp>
          <p:nvSpPr>
            <p:cNvPr id="62527" name="Freeform 60"/>
            <p:cNvSpPr>
              <a:spLocks/>
            </p:cNvSpPr>
            <p:nvPr/>
          </p:nvSpPr>
          <p:spPr bwMode="auto">
            <a:xfrm rot="5400000">
              <a:off x="3167" y="2683"/>
              <a:ext cx="97" cy="25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62528" name="Rectangle 61"/>
            <p:cNvSpPr>
              <a:spLocks/>
            </p:cNvSpPr>
            <p:nvPr/>
          </p:nvSpPr>
          <p:spPr bwMode="auto">
            <a:xfrm>
              <a:off x="3119" y="2842"/>
              <a:ext cx="242"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Red</a:t>
              </a:r>
            </a:p>
            <a:p>
              <a:pPr marL="28575" algn="ctr" defTabSz="642938">
                <a:buFontTx/>
                <a:buNone/>
              </a:pPr>
              <a:r>
                <a:rPr lang="en-US" sz="1000">
                  <a:latin typeface="Helvetica" charset="0"/>
                  <a:cs typeface="Helvetica" charset="0"/>
                  <a:sym typeface="Helvetica" charset="0"/>
                </a:rPr>
                <a:t>VLAN</a:t>
              </a:r>
            </a:p>
          </p:txBody>
        </p:sp>
      </p:grpSp>
      <p:grpSp>
        <p:nvGrpSpPr>
          <p:cNvPr id="62470" name="Group 91"/>
          <p:cNvGrpSpPr>
            <a:grpSpLocks/>
          </p:cNvGrpSpPr>
          <p:nvPr/>
        </p:nvGrpSpPr>
        <p:grpSpPr bwMode="auto">
          <a:xfrm>
            <a:off x="4873627" y="1248361"/>
            <a:ext cx="1652588" cy="2060576"/>
            <a:chOff x="3070" y="607"/>
            <a:chExt cx="1041" cy="1298"/>
          </a:xfrm>
        </p:grpSpPr>
        <p:sp>
          <p:nvSpPr>
            <p:cNvPr id="62497" name="Rectangle 63"/>
            <p:cNvSpPr>
              <a:spLocks/>
            </p:cNvSpPr>
            <p:nvPr/>
          </p:nvSpPr>
          <p:spPr bwMode="auto">
            <a:xfrm>
              <a:off x="3107" y="607"/>
              <a:ext cx="992" cy="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endParaRPr lang="en-US" sz="1400" dirty="0">
                <a:latin typeface="Helvetica" charset="0"/>
                <a:cs typeface="Helvetica" charset="0"/>
                <a:sym typeface="Helvetica" charset="0"/>
              </a:endParaRPr>
            </a:p>
            <a:p>
              <a:pPr marL="28575" algn="ctr" defTabSz="642938">
                <a:buFontTx/>
                <a:buNone/>
              </a:pPr>
              <a:endParaRPr lang="en-US" sz="1400" dirty="0">
                <a:latin typeface="Helvetica" charset="0"/>
                <a:cs typeface="Helvetica" charset="0"/>
                <a:sym typeface="Helvetica" charset="0"/>
              </a:endParaRPr>
            </a:p>
            <a:p>
              <a:pPr marL="28575" algn="ctr" defTabSz="642938">
                <a:buFontTx/>
                <a:buNone/>
              </a:pPr>
              <a:endParaRPr lang="en-US" sz="1400" dirty="0">
                <a:latin typeface="Helvetica" charset="0"/>
                <a:cs typeface="Helvetica" charset="0"/>
                <a:sym typeface="Helvetica" charset="0"/>
              </a:endParaRPr>
            </a:p>
            <a:p>
              <a:pPr marL="28575" algn="ctr" defTabSz="642938">
                <a:buFontTx/>
                <a:buNone/>
              </a:pPr>
              <a:r>
                <a:rPr lang="en-US" sz="1400" dirty="0">
                  <a:latin typeface="Helvetica" charset="0"/>
                  <a:cs typeface="Helvetica" charset="0"/>
                  <a:sym typeface="Helvetica" charset="0"/>
                </a:rPr>
                <a:t>Switch B - 2nd floor</a:t>
              </a:r>
            </a:p>
          </p:txBody>
        </p:sp>
        <p:grpSp>
          <p:nvGrpSpPr>
            <p:cNvPr id="62498" name="Group 66"/>
            <p:cNvGrpSpPr>
              <a:grpSpLocks/>
            </p:cNvGrpSpPr>
            <p:nvPr/>
          </p:nvGrpSpPr>
          <p:grpSpPr bwMode="auto">
            <a:xfrm>
              <a:off x="3096" y="1484"/>
              <a:ext cx="208" cy="134"/>
              <a:chOff x="0" y="0"/>
              <a:chExt cx="296" cy="191"/>
            </a:xfrm>
          </p:grpSpPr>
          <p:sp>
            <p:nvSpPr>
              <p:cNvPr id="62515" name="Line 67"/>
              <p:cNvSpPr>
                <a:spLocks noChangeShapeType="1"/>
              </p:cNvSpPr>
              <p:nvPr/>
            </p:nvSpPr>
            <p:spPr bwMode="auto">
              <a:xfrm>
                <a:off x="0"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516" name="Line 68"/>
              <p:cNvSpPr>
                <a:spLocks noChangeShapeType="1"/>
              </p:cNvSpPr>
              <p:nvPr/>
            </p:nvSpPr>
            <p:spPr bwMode="auto">
              <a:xfrm>
                <a:off x="98"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517" name="Line 69"/>
              <p:cNvSpPr>
                <a:spLocks noChangeShapeType="1"/>
              </p:cNvSpPr>
              <p:nvPr/>
            </p:nvSpPr>
            <p:spPr bwMode="auto">
              <a:xfrm>
                <a:off x="196"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518" name="Line 70"/>
              <p:cNvSpPr>
                <a:spLocks noChangeShapeType="1"/>
              </p:cNvSpPr>
              <p:nvPr/>
            </p:nvSpPr>
            <p:spPr bwMode="auto">
              <a:xfrm>
                <a:off x="295"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62499" name="Group 72"/>
            <p:cNvGrpSpPr>
              <a:grpSpLocks/>
            </p:cNvGrpSpPr>
            <p:nvPr/>
          </p:nvGrpSpPr>
          <p:grpSpPr bwMode="auto">
            <a:xfrm>
              <a:off x="3480" y="1484"/>
              <a:ext cx="209" cy="134"/>
              <a:chOff x="0" y="0"/>
              <a:chExt cx="296" cy="191"/>
            </a:xfrm>
          </p:grpSpPr>
          <p:sp>
            <p:nvSpPr>
              <p:cNvPr id="62511" name="Line 73"/>
              <p:cNvSpPr>
                <a:spLocks noChangeShapeType="1"/>
              </p:cNvSpPr>
              <p:nvPr/>
            </p:nvSpPr>
            <p:spPr bwMode="auto">
              <a:xfrm>
                <a:off x="0"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512" name="Line 74"/>
              <p:cNvSpPr>
                <a:spLocks noChangeShapeType="1"/>
              </p:cNvSpPr>
              <p:nvPr/>
            </p:nvSpPr>
            <p:spPr bwMode="auto">
              <a:xfrm>
                <a:off x="98"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513" name="Line 75"/>
              <p:cNvSpPr>
                <a:spLocks noChangeShapeType="1"/>
              </p:cNvSpPr>
              <p:nvPr/>
            </p:nvSpPr>
            <p:spPr bwMode="auto">
              <a:xfrm>
                <a:off x="196"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514" name="Line 76"/>
              <p:cNvSpPr>
                <a:spLocks noChangeShapeType="1"/>
              </p:cNvSpPr>
              <p:nvPr/>
            </p:nvSpPr>
            <p:spPr bwMode="auto">
              <a:xfrm>
                <a:off x="295"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62500" name="Group 78"/>
            <p:cNvGrpSpPr>
              <a:grpSpLocks/>
            </p:cNvGrpSpPr>
            <p:nvPr/>
          </p:nvGrpSpPr>
          <p:grpSpPr bwMode="auto">
            <a:xfrm>
              <a:off x="3859" y="1484"/>
              <a:ext cx="208" cy="134"/>
              <a:chOff x="0" y="0"/>
              <a:chExt cx="296" cy="191"/>
            </a:xfrm>
          </p:grpSpPr>
          <p:sp>
            <p:nvSpPr>
              <p:cNvPr id="62507" name="Line 79"/>
              <p:cNvSpPr>
                <a:spLocks noChangeShapeType="1"/>
              </p:cNvSpPr>
              <p:nvPr/>
            </p:nvSpPr>
            <p:spPr bwMode="auto">
              <a:xfrm>
                <a:off x="0"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508" name="Line 80"/>
              <p:cNvSpPr>
                <a:spLocks noChangeShapeType="1"/>
              </p:cNvSpPr>
              <p:nvPr/>
            </p:nvSpPr>
            <p:spPr bwMode="auto">
              <a:xfrm>
                <a:off x="98"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509" name="Line 81"/>
              <p:cNvSpPr>
                <a:spLocks noChangeShapeType="1"/>
              </p:cNvSpPr>
              <p:nvPr/>
            </p:nvSpPr>
            <p:spPr bwMode="auto">
              <a:xfrm>
                <a:off x="196"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510" name="Line 82"/>
              <p:cNvSpPr>
                <a:spLocks noChangeShapeType="1"/>
              </p:cNvSpPr>
              <p:nvPr/>
            </p:nvSpPr>
            <p:spPr bwMode="auto">
              <a:xfrm>
                <a:off x="295"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sp>
          <p:nvSpPr>
            <p:cNvPr id="62501" name="Freeform 85"/>
            <p:cNvSpPr>
              <a:spLocks/>
            </p:cNvSpPr>
            <p:nvPr/>
          </p:nvSpPr>
          <p:spPr bwMode="auto">
            <a:xfrm rot="5400000">
              <a:off x="3913" y="1554"/>
              <a:ext cx="97" cy="25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62502" name="Rectangle 86"/>
            <p:cNvSpPr>
              <a:spLocks/>
            </p:cNvSpPr>
            <p:nvPr/>
          </p:nvSpPr>
          <p:spPr bwMode="auto">
            <a:xfrm>
              <a:off x="3856" y="1713"/>
              <a:ext cx="25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Green</a:t>
              </a:r>
            </a:p>
            <a:p>
              <a:pPr marL="28575" algn="ctr" defTabSz="642938">
                <a:buFontTx/>
                <a:buNone/>
              </a:pPr>
              <a:r>
                <a:rPr lang="en-US" sz="1000">
                  <a:latin typeface="Helvetica" charset="0"/>
                  <a:cs typeface="Helvetica" charset="0"/>
                  <a:sym typeface="Helvetica" charset="0"/>
                </a:rPr>
                <a:t>VLAN</a:t>
              </a:r>
            </a:p>
          </p:txBody>
        </p:sp>
        <p:sp>
          <p:nvSpPr>
            <p:cNvPr id="62503" name="Freeform 87"/>
            <p:cNvSpPr>
              <a:spLocks/>
            </p:cNvSpPr>
            <p:nvPr/>
          </p:nvSpPr>
          <p:spPr bwMode="auto">
            <a:xfrm rot="5400000">
              <a:off x="3538" y="1554"/>
              <a:ext cx="97" cy="25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62504" name="Rectangle 88"/>
            <p:cNvSpPr>
              <a:spLocks/>
            </p:cNvSpPr>
            <p:nvPr/>
          </p:nvSpPr>
          <p:spPr bwMode="auto">
            <a:xfrm>
              <a:off x="3480" y="1713"/>
              <a:ext cx="264"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Black</a:t>
              </a:r>
            </a:p>
            <a:p>
              <a:pPr marL="28575" algn="ctr" defTabSz="642938">
                <a:buFontTx/>
                <a:buNone/>
              </a:pPr>
              <a:r>
                <a:rPr lang="en-US" sz="1000">
                  <a:latin typeface="Helvetica" charset="0"/>
                  <a:cs typeface="Helvetica" charset="0"/>
                  <a:sym typeface="Helvetica" charset="0"/>
                </a:rPr>
                <a:t>VLAN </a:t>
              </a:r>
            </a:p>
          </p:txBody>
        </p:sp>
        <p:sp>
          <p:nvSpPr>
            <p:cNvPr id="62505" name="Freeform 89"/>
            <p:cNvSpPr>
              <a:spLocks/>
            </p:cNvSpPr>
            <p:nvPr/>
          </p:nvSpPr>
          <p:spPr bwMode="auto">
            <a:xfrm rot="5400000">
              <a:off x="3148" y="1554"/>
              <a:ext cx="97" cy="25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62506" name="Rectangle 90"/>
            <p:cNvSpPr>
              <a:spLocks/>
            </p:cNvSpPr>
            <p:nvPr/>
          </p:nvSpPr>
          <p:spPr bwMode="auto">
            <a:xfrm>
              <a:off x="3109" y="1713"/>
              <a:ext cx="242"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Red</a:t>
              </a:r>
            </a:p>
            <a:p>
              <a:pPr marL="28575" algn="ctr" defTabSz="642938">
                <a:buFontTx/>
                <a:buNone/>
              </a:pPr>
              <a:r>
                <a:rPr lang="en-US" sz="1000">
                  <a:latin typeface="Helvetica" charset="0"/>
                  <a:cs typeface="Helvetica" charset="0"/>
                  <a:sym typeface="Helvetica" charset="0"/>
                </a:rPr>
                <a:t>VLAN</a:t>
              </a:r>
            </a:p>
          </p:txBody>
        </p:sp>
      </p:grpSp>
      <p:grpSp>
        <p:nvGrpSpPr>
          <p:cNvPr id="62471" name="Group 98"/>
          <p:cNvGrpSpPr>
            <a:grpSpLocks/>
          </p:cNvGrpSpPr>
          <p:nvPr/>
        </p:nvGrpSpPr>
        <p:grpSpPr bwMode="auto">
          <a:xfrm>
            <a:off x="4164013" y="2432313"/>
            <a:ext cx="446087" cy="541337"/>
            <a:chOff x="2269" y="944"/>
            <a:chExt cx="281" cy="341"/>
          </a:xfrm>
        </p:grpSpPr>
        <p:sp>
          <p:nvSpPr>
            <p:cNvPr id="62493" name="Line 93"/>
            <p:cNvSpPr>
              <a:spLocks noChangeShapeType="1"/>
            </p:cNvSpPr>
            <p:nvPr/>
          </p:nvSpPr>
          <p:spPr bwMode="auto">
            <a:xfrm rot="10800000" flipH="1">
              <a:off x="2269" y="944"/>
              <a:ext cx="281" cy="341"/>
            </a:xfrm>
            <a:prstGeom prst="line">
              <a:avLst/>
            </a:prstGeom>
            <a:noFill/>
            <a:ln w="28575">
              <a:solidFill>
                <a:schemeClr val="tx1"/>
              </a:solidFill>
              <a:round/>
              <a:headEnd type="stealth" w="med" len="med"/>
              <a:tailEnd type="stealth" w="med" len="med"/>
            </a:ln>
            <a:extLst>
              <a:ext uri="{909E8E84-426E-40dd-AFC4-6F175D3DCCD1}">
                <a14:hiddenFill xmlns="" xmlns:a14="http://schemas.microsoft.com/office/drawing/2010/main">
                  <a:noFill/>
                </a14:hiddenFill>
              </a:ext>
            </a:extLst>
          </p:spPr>
          <p:txBody>
            <a:bodyPr lIns="0" tIns="0" rIns="0" bIns="0"/>
            <a:lstStyle/>
            <a:p>
              <a:endParaRPr lang="en-US"/>
            </a:p>
          </p:txBody>
        </p:sp>
        <p:sp>
          <p:nvSpPr>
            <p:cNvPr id="62494" name="Line 94"/>
            <p:cNvSpPr>
              <a:spLocks noChangeShapeType="1"/>
            </p:cNvSpPr>
            <p:nvPr/>
          </p:nvSpPr>
          <p:spPr bwMode="auto">
            <a:xfrm flipH="1" flipV="1">
              <a:off x="2410" y="1047"/>
              <a:ext cx="73" cy="5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2495" name="Line 95"/>
            <p:cNvSpPr>
              <a:spLocks noChangeShapeType="1"/>
            </p:cNvSpPr>
            <p:nvPr/>
          </p:nvSpPr>
          <p:spPr bwMode="auto">
            <a:xfrm flipH="1" flipV="1">
              <a:off x="2375" y="1081"/>
              <a:ext cx="73" cy="57"/>
            </a:xfrm>
            <a:prstGeom prst="line">
              <a:avLst/>
            </a:prstGeom>
            <a:noFill/>
            <a:ln w="19050">
              <a:solidFill>
                <a:srgbClr val="07D71B"/>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2496" name="Line 96"/>
            <p:cNvSpPr>
              <a:spLocks noChangeShapeType="1"/>
            </p:cNvSpPr>
            <p:nvPr/>
          </p:nvSpPr>
          <p:spPr bwMode="auto">
            <a:xfrm flipH="1" flipV="1">
              <a:off x="2341" y="1114"/>
              <a:ext cx="73" cy="57"/>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grpSp>
      <p:grpSp>
        <p:nvGrpSpPr>
          <p:cNvPr id="62472" name="Group 99"/>
          <p:cNvGrpSpPr>
            <a:grpSpLocks/>
          </p:cNvGrpSpPr>
          <p:nvPr/>
        </p:nvGrpSpPr>
        <p:grpSpPr bwMode="auto">
          <a:xfrm flipH="1">
            <a:off x="4183063" y="3545150"/>
            <a:ext cx="446087" cy="541338"/>
            <a:chOff x="2269" y="944"/>
            <a:chExt cx="281" cy="341"/>
          </a:xfrm>
        </p:grpSpPr>
        <p:sp>
          <p:nvSpPr>
            <p:cNvPr id="62489" name="Line 100"/>
            <p:cNvSpPr>
              <a:spLocks noChangeShapeType="1"/>
            </p:cNvSpPr>
            <p:nvPr/>
          </p:nvSpPr>
          <p:spPr bwMode="auto">
            <a:xfrm rot="10800000" flipH="1">
              <a:off x="2269" y="944"/>
              <a:ext cx="281" cy="341"/>
            </a:xfrm>
            <a:prstGeom prst="line">
              <a:avLst/>
            </a:prstGeom>
            <a:noFill/>
            <a:ln w="28575">
              <a:solidFill>
                <a:schemeClr val="tx1"/>
              </a:solidFill>
              <a:round/>
              <a:headEnd type="stealth" w="med" len="med"/>
              <a:tailEnd type="stealth" w="med" len="med"/>
            </a:ln>
            <a:extLst>
              <a:ext uri="{909E8E84-426E-40dd-AFC4-6F175D3DCCD1}">
                <a14:hiddenFill xmlns="" xmlns:a14="http://schemas.microsoft.com/office/drawing/2010/main">
                  <a:noFill/>
                </a14:hiddenFill>
              </a:ext>
            </a:extLst>
          </p:spPr>
          <p:txBody>
            <a:bodyPr lIns="0" tIns="0" rIns="0" bIns="0"/>
            <a:lstStyle/>
            <a:p>
              <a:endParaRPr lang="en-US"/>
            </a:p>
          </p:txBody>
        </p:sp>
        <p:sp>
          <p:nvSpPr>
            <p:cNvPr id="62490" name="Line 101"/>
            <p:cNvSpPr>
              <a:spLocks noChangeShapeType="1"/>
            </p:cNvSpPr>
            <p:nvPr/>
          </p:nvSpPr>
          <p:spPr bwMode="auto">
            <a:xfrm flipH="1" flipV="1">
              <a:off x="2410" y="1047"/>
              <a:ext cx="73" cy="5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2491" name="Line 102"/>
            <p:cNvSpPr>
              <a:spLocks noChangeShapeType="1"/>
            </p:cNvSpPr>
            <p:nvPr/>
          </p:nvSpPr>
          <p:spPr bwMode="auto">
            <a:xfrm flipH="1" flipV="1">
              <a:off x="2375" y="1081"/>
              <a:ext cx="73" cy="57"/>
            </a:xfrm>
            <a:prstGeom prst="line">
              <a:avLst/>
            </a:prstGeom>
            <a:noFill/>
            <a:ln w="19050">
              <a:solidFill>
                <a:srgbClr val="07D71B"/>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2492" name="Line 103"/>
            <p:cNvSpPr>
              <a:spLocks noChangeShapeType="1"/>
            </p:cNvSpPr>
            <p:nvPr/>
          </p:nvSpPr>
          <p:spPr bwMode="auto">
            <a:xfrm flipH="1" flipV="1">
              <a:off x="2341" y="1114"/>
              <a:ext cx="73" cy="57"/>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grpSp>
      <p:grpSp>
        <p:nvGrpSpPr>
          <p:cNvPr id="62473" name="Group 104"/>
          <p:cNvGrpSpPr>
            <a:grpSpLocks/>
          </p:cNvGrpSpPr>
          <p:nvPr/>
        </p:nvGrpSpPr>
        <p:grpSpPr bwMode="auto">
          <a:xfrm rot="-2349034">
            <a:off x="4394200" y="2829188"/>
            <a:ext cx="595313" cy="712787"/>
            <a:chOff x="2269" y="944"/>
            <a:chExt cx="281" cy="341"/>
          </a:xfrm>
        </p:grpSpPr>
        <p:sp>
          <p:nvSpPr>
            <p:cNvPr id="62485" name="Line 105"/>
            <p:cNvSpPr>
              <a:spLocks noChangeShapeType="1"/>
            </p:cNvSpPr>
            <p:nvPr/>
          </p:nvSpPr>
          <p:spPr bwMode="auto">
            <a:xfrm rot="10800000" flipH="1">
              <a:off x="2269" y="944"/>
              <a:ext cx="281" cy="341"/>
            </a:xfrm>
            <a:prstGeom prst="line">
              <a:avLst/>
            </a:prstGeom>
            <a:noFill/>
            <a:ln w="28575">
              <a:solidFill>
                <a:schemeClr val="tx1"/>
              </a:solidFill>
              <a:round/>
              <a:headEnd type="stealth" w="med" len="med"/>
              <a:tailEnd type="stealth" w="med" len="med"/>
            </a:ln>
            <a:extLst>
              <a:ext uri="{909E8E84-426E-40dd-AFC4-6F175D3DCCD1}">
                <a14:hiddenFill xmlns="" xmlns:a14="http://schemas.microsoft.com/office/drawing/2010/main">
                  <a:noFill/>
                </a14:hiddenFill>
              </a:ext>
            </a:extLst>
          </p:spPr>
          <p:txBody>
            <a:bodyPr lIns="0" tIns="0" rIns="0" bIns="0"/>
            <a:lstStyle/>
            <a:p>
              <a:endParaRPr lang="en-US"/>
            </a:p>
          </p:txBody>
        </p:sp>
        <p:sp>
          <p:nvSpPr>
            <p:cNvPr id="62486" name="Line 106"/>
            <p:cNvSpPr>
              <a:spLocks noChangeShapeType="1"/>
            </p:cNvSpPr>
            <p:nvPr/>
          </p:nvSpPr>
          <p:spPr bwMode="auto">
            <a:xfrm flipH="1" flipV="1">
              <a:off x="2410" y="1047"/>
              <a:ext cx="73" cy="5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2487" name="Line 107"/>
            <p:cNvSpPr>
              <a:spLocks noChangeShapeType="1"/>
            </p:cNvSpPr>
            <p:nvPr/>
          </p:nvSpPr>
          <p:spPr bwMode="auto">
            <a:xfrm flipH="1" flipV="1">
              <a:off x="2375" y="1081"/>
              <a:ext cx="73" cy="57"/>
            </a:xfrm>
            <a:prstGeom prst="line">
              <a:avLst/>
            </a:prstGeom>
            <a:noFill/>
            <a:ln w="19050">
              <a:solidFill>
                <a:srgbClr val="07D71B"/>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2488" name="Line 108"/>
            <p:cNvSpPr>
              <a:spLocks noChangeShapeType="1"/>
            </p:cNvSpPr>
            <p:nvPr/>
          </p:nvSpPr>
          <p:spPr bwMode="auto">
            <a:xfrm flipH="1" flipV="1">
              <a:off x="2341" y="1114"/>
              <a:ext cx="73" cy="57"/>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grpSp>
      <p:sp>
        <p:nvSpPr>
          <p:cNvPr id="62474" name="AutoShape 109"/>
          <p:cNvSpPr>
            <a:spLocks noChangeArrowheads="1"/>
          </p:cNvSpPr>
          <p:nvPr/>
        </p:nvSpPr>
        <p:spPr bwMode="auto">
          <a:xfrm>
            <a:off x="558800" y="3981713"/>
            <a:ext cx="1227138" cy="903287"/>
          </a:xfrm>
          <a:prstGeom prst="foldedCorner">
            <a:avLst>
              <a:gd name="adj" fmla="val 12500"/>
            </a:avLst>
          </a:prstGeom>
          <a:noFill/>
          <a:ln w="2857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rIns="30953" anchor="ctr"/>
          <a:lstStyle/>
          <a:p>
            <a:pPr algn="ctr">
              <a:buFontTx/>
              <a:buNone/>
            </a:pPr>
            <a:r>
              <a:rPr lang="en-US" sz="1800" b="0"/>
              <a:t>Broadcast</a:t>
            </a:r>
          </a:p>
        </p:txBody>
      </p:sp>
      <p:sp>
        <p:nvSpPr>
          <p:cNvPr id="62475" name="Line 110"/>
          <p:cNvSpPr>
            <a:spLocks noChangeShapeType="1"/>
          </p:cNvSpPr>
          <p:nvPr/>
        </p:nvSpPr>
        <p:spPr bwMode="auto">
          <a:xfrm flipV="1">
            <a:off x="1809750" y="3792800"/>
            <a:ext cx="411163" cy="447675"/>
          </a:xfrm>
          <a:prstGeom prst="line">
            <a:avLst/>
          </a:prstGeom>
          <a:noFill/>
          <a:ln w="38100">
            <a:solidFill>
              <a:schemeClr val="tx1"/>
            </a:solidFill>
            <a:round/>
            <a:headEnd/>
            <a:tailEnd type="stealth" w="med" len="me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2476" name="Rectangle 38"/>
          <p:cNvSpPr>
            <a:spLocks/>
          </p:cNvSpPr>
          <p:nvPr/>
        </p:nvSpPr>
        <p:spPr bwMode="auto">
          <a:xfrm>
            <a:off x="2133600" y="3083188"/>
            <a:ext cx="1782763" cy="403225"/>
          </a:xfrm>
          <a:prstGeom prst="rect">
            <a:avLst/>
          </a:prstGeom>
          <a:solidFill>
            <a:srgbClr val="E7E9E8"/>
          </a:solidFill>
          <a:ln w="38100">
            <a:solidFill>
              <a:srgbClr val="B7BEB6"/>
            </a:solidFill>
            <a:miter lim="800000"/>
            <a:headEnd/>
            <a:tailEnd/>
          </a:ln>
        </p:spPr>
        <p:txBody>
          <a:bodyPr lIns="0" tIns="0" rIns="9931" bIns="0" anchor="ctr">
            <a:spAutoFit/>
          </a:bodyPr>
          <a:lstStyle/>
          <a:p>
            <a:endParaRPr lang="en-US"/>
          </a:p>
        </p:txBody>
      </p:sp>
      <p:sp>
        <p:nvSpPr>
          <p:cNvPr id="62477" name="Line 57"/>
          <p:cNvSpPr>
            <a:spLocks noChangeShapeType="1"/>
          </p:cNvSpPr>
          <p:nvPr/>
        </p:nvSpPr>
        <p:spPr bwMode="auto">
          <a:xfrm>
            <a:off x="2449513" y="3208600"/>
            <a:ext cx="1182687" cy="1588"/>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478" name="Line 58"/>
          <p:cNvSpPr>
            <a:spLocks noChangeShapeType="1"/>
          </p:cNvSpPr>
          <p:nvPr/>
        </p:nvSpPr>
        <p:spPr bwMode="auto">
          <a:xfrm>
            <a:off x="2449513" y="3343538"/>
            <a:ext cx="1182687" cy="1587"/>
          </a:xfrm>
          <a:prstGeom prst="line">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479" name="Rectangle 38"/>
          <p:cNvSpPr>
            <a:spLocks/>
          </p:cNvSpPr>
          <p:nvPr/>
        </p:nvSpPr>
        <p:spPr bwMode="auto">
          <a:xfrm>
            <a:off x="4799013" y="2208475"/>
            <a:ext cx="1782762" cy="403225"/>
          </a:xfrm>
          <a:prstGeom prst="rect">
            <a:avLst/>
          </a:prstGeom>
          <a:solidFill>
            <a:srgbClr val="E7E9E8"/>
          </a:solidFill>
          <a:ln w="38100">
            <a:solidFill>
              <a:srgbClr val="B7BEB6"/>
            </a:solidFill>
            <a:miter lim="800000"/>
            <a:headEnd/>
            <a:tailEnd/>
          </a:ln>
        </p:spPr>
        <p:txBody>
          <a:bodyPr lIns="0" tIns="0" rIns="9931" bIns="0" anchor="ctr">
            <a:spAutoFit/>
          </a:bodyPr>
          <a:lstStyle/>
          <a:p>
            <a:endParaRPr lang="en-US"/>
          </a:p>
        </p:txBody>
      </p:sp>
      <p:sp>
        <p:nvSpPr>
          <p:cNvPr id="62480" name="Line 57"/>
          <p:cNvSpPr>
            <a:spLocks noChangeShapeType="1"/>
          </p:cNvSpPr>
          <p:nvPr/>
        </p:nvSpPr>
        <p:spPr bwMode="auto">
          <a:xfrm>
            <a:off x="5114925" y="2333888"/>
            <a:ext cx="1182688"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481" name="Line 58"/>
          <p:cNvSpPr>
            <a:spLocks noChangeShapeType="1"/>
          </p:cNvSpPr>
          <p:nvPr/>
        </p:nvSpPr>
        <p:spPr bwMode="auto">
          <a:xfrm>
            <a:off x="5114925" y="2468825"/>
            <a:ext cx="1182688" cy="0"/>
          </a:xfrm>
          <a:prstGeom prst="line">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482" name="Rectangle 38"/>
          <p:cNvSpPr>
            <a:spLocks/>
          </p:cNvSpPr>
          <p:nvPr/>
        </p:nvSpPr>
        <p:spPr bwMode="auto">
          <a:xfrm>
            <a:off x="4749800" y="4005525"/>
            <a:ext cx="1781175" cy="403225"/>
          </a:xfrm>
          <a:prstGeom prst="rect">
            <a:avLst/>
          </a:prstGeom>
          <a:solidFill>
            <a:srgbClr val="E7E9E8"/>
          </a:solidFill>
          <a:ln w="38100">
            <a:solidFill>
              <a:srgbClr val="B7BEB6"/>
            </a:solidFill>
            <a:miter lim="800000"/>
            <a:headEnd/>
            <a:tailEnd/>
          </a:ln>
        </p:spPr>
        <p:txBody>
          <a:bodyPr lIns="0" tIns="0" rIns="9931" bIns="0" anchor="ctr">
            <a:spAutoFit/>
          </a:bodyPr>
          <a:lstStyle/>
          <a:p>
            <a:endParaRPr lang="en-US"/>
          </a:p>
        </p:txBody>
      </p:sp>
      <p:sp>
        <p:nvSpPr>
          <p:cNvPr id="62483" name="Line 57"/>
          <p:cNvSpPr>
            <a:spLocks noChangeShapeType="1"/>
          </p:cNvSpPr>
          <p:nvPr/>
        </p:nvSpPr>
        <p:spPr bwMode="auto">
          <a:xfrm>
            <a:off x="5065713" y="4130938"/>
            <a:ext cx="1182687" cy="1587"/>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2484" name="Line 58"/>
          <p:cNvSpPr>
            <a:spLocks noChangeShapeType="1"/>
          </p:cNvSpPr>
          <p:nvPr/>
        </p:nvSpPr>
        <p:spPr bwMode="auto">
          <a:xfrm>
            <a:off x="5065713" y="4265875"/>
            <a:ext cx="1182687" cy="1588"/>
          </a:xfrm>
          <a:prstGeom prst="line">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Tree>
    <p:extLst>
      <p:ext uri="{BB962C8B-B14F-4D97-AF65-F5344CB8AC3E}">
        <p14:creationId xmlns:p14="http://schemas.microsoft.com/office/powerpoint/2010/main" val="26471337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38"/>
          <p:cNvSpPr>
            <a:spLocks/>
          </p:cNvSpPr>
          <p:nvPr/>
        </p:nvSpPr>
        <p:spPr bwMode="auto">
          <a:xfrm>
            <a:off x="2208213" y="3220463"/>
            <a:ext cx="1781175" cy="401638"/>
          </a:xfrm>
          <a:prstGeom prst="rect">
            <a:avLst/>
          </a:prstGeom>
          <a:solidFill>
            <a:srgbClr val="E7E9E8"/>
          </a:solidFill>
          <a:ln w="38100">
            <a:solidFill>
              <a:srgbClr val="B7BEB6"/>
            </a:solidFill>
            <a:miter lim="800000"/>
            <a:headEnd/>
            <a:tailEnd/>
          </a:ln>
        </p:spPr>
        <p:txBody>
          <a:bodyPr lIns="0" tIns="0" rIns="9931" bIns="0" anchor="ctr">
            <a:spAutoFit/>
          </a:bodyPr>
          <a:lstStyle/>
          <a:p>
            <a:endParaRPr lang="en-US"/>
          </a:p>
        </p:txBody>
      </p:sp>
      <p:sp>
        <p:nvSpPr>
          <p:cNvPr id="64515" name="Line 57"/>
          <p:cNvSpPr>
            <a:spLocks noChangeShapeType="1"/>
          </p:cNvSpPr>
          <p:nvPr/>
        </p:nvSpPr>
        <p:spPr bwMode="auto">
          <a:xfrm>
            <a:off x="2524125" y="3344288"/>
            <a:ext cx="1182688" cy="1588"/>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516" name="Line 58"/>
          <p:cNvSpPr>
            <a:spLocks noChangeShapeType="1"/>
          </p:cNvSpPr>
          <p:nvPr/>
        </p:nvSpPr>
        <p:spPr bwMode="auto">
          <a:xfrm>
            <a:off x="2524125" y="3479226"/>
            <a:ext cx="1182688" cy="1587"/>
          </a:xfrm>
          <a:prstGeom prst="line">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517"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Making a Broadcast Storm</a:t>
            </a:r>
          </a:p>
        </p:txBody>
      </p:sp>
      <p:sp>
        <p:nvSpPr>
          <p:cNvPr id="64518" name="Rectangle 3"/>
          <p:cNvSpPr>
            <a:spLocks noGrp="1" noChangeArrowheads="1"/>
          </p:cNvSpPr>
          <p:nvPr>
            <p:ph type="body" idx="1"/>
          </p:nvPr>
        </p:nvSpPr>
        <p:spPr>
          <a:xfrm>
            <a:off x="457200" y="5304851"/>
            <a:ext cx="8229600" cy="1244600"/>
          </a:xfrm>
        </p:spPr>
        <p:txBody>
          <a:bodyPr/>
          <a:lstStyle/>
          <a:p>
            <a:pPr eaLnBrk="1" hangingPunct="1"/>
            <a:r>
              <a:rPr lang="en-US" dirty="0">
                <a:latin typeface="Arial" charset="0"/>
                <a:ea typeface="ＭＳ Ｐゴシック" charset="0"/>
                <a:cs typeface="ＭＳ Ｐゴシック" charset="0"/>
              </a:rPr>
              <a:t>Disaster! Every broadcast lives forever!</a:t>
            </a:r>
          </a:p>
          <a:p>
            <a:pPr eaLnBrk="1" hangingPunct="1"/>
            <a:r>
              <a:rPr lang="en-US" dirty="0">
                <a:latin typeface="Arial" charset="0"/>
                <a:ea typeface="ＭＳ Ｐゴシック" charset="0"/>
                <a:cs typeface="ＭＳ Ｐゴシック" charset="0"/>
              </a:rPr>
              <a:t>Loops are not healthy</a:t>
            </a:r>
          </a:p>
        </p:txBody>
      </p:sp>
      <p:grpSp>
        <p:nvGrpSpPr>
          <p:cNvPr id="64519" name="Group 4"/>
          <p:cNvGrpSpPr>
            <a:grpSpLocks/>
          </p:cNvGrpSpPr>
          <p:nvPr/>
        </p:nvGrpSpPr>
        <p:grpSpPr bwMode="auto">
          <a:xfrm>
            <a:off x="2208352" y="2930731"/>
            <a:ext cx="1720951" cy="1391457"/>
            <a:chOff x="111" y="341"/>
            <a:chExt cx="1541" cy="1247"/>
          </a:xfrm>
        </p:grpSpPr>
        <p:sp>
          <p:nvSpPr>
            <p:cNvPr id="64610" name="Rectangle 5"/>
            <p:cNvSpPr>
              <a:spLocks/>
            </p:cNvSpPr>
            <p:nvPr/>
          </p:nvSpPr>
          <p:spPr bwMode="auto">
            <a:xfrm>
              <a:off x="111" y="341"/>
              <a:ext cx="1476"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400" dirty="0">
                  <a:latin typeface="Helvetica" charset="0"/>
                  <a:cs typeface="Helvetica" charset="0"/>
                  <a:sym typeface="Helvetica" charset="0"/>
                </a:rPr>
                <a:t>Switch A - 1st floor</a:t>
              </a:r>
            </a:p>
          </p:txBody>
        </p:sp>
        <p:grpSp>
          <p:nvGrpSpPr>
            <p:cNvPr id="64611" name="Group 8"/>
            <p:cNvGrpSpPr>
              <a:grpSpLocks/>
            </p:cNvGrpSpPr>
            <p:nvPr/>
          </p:nvGrpSpPr>
          <p:grpSpPr bwMode="auto">
            <a:xfrm>
              <a:off x="209" y="989"/>
              <a:ext cx="296" cy="191"/>
              <a:chOff x="0" y="0"/>
              <a:chExt cx="296" cy="191"/>
            </a:xfrm>
          </p:grpSpPr>
          <p:sp>
            <p:nvSpPr>
              <p:cNvPr id="64628" name="Line 9"/>
              <p:cNvSpPr>
                <a:spLocks noChangeShapeType="1"/>
              </p:cNvSpPr>
              <p:nvPr/>
            </p:nvSpPr>
            <p:spPr bwMode="auto">
              <a:xfrm>
                <a:off x="0"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629" name="Line 10"/>
              <p:cNvSpPr>
                <a:spLocks noChangeShapeType="1"/>
              </p:cNvSpPr>
              <p:nvPr/>
            </p:nvSpPr>
            <p:spPr bwMode="auto">
              <a:xfrm>
                <a:off x="98"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630" name="Line 11"/>
              <p:cNvSpPr>
                <a:spLocks noChangeShapeType="1"/>
              </p:cNvSpPr>
              <p:nvPr/>
            </p:nvSpPr>
            <p:spPr bwMode="auto">
              <a:xfrm>
                <a:off x="196"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631" name="Line 12"/>
              <p:cNvSpPr>
                <a:spLocks noChangeShapeType="1"/>
              </p:cNvSpPr>
              <p:nvPr/>
            </p:nvSpPr>
            <p:spPr bwMode="auto">
              <a:xfrm>
                <a:off x="295"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64612" name="Group 14"/>
            <p:cNvGrpSpPr>
              <a:grpSpLocks/>
            </p:cNvGrpSpPr>
            <p:nvPr/>
          </p:nvGrpSpPr>
          <p:grpSpPr bwMode="auto">
            <a:xfrm>
              <a:off x="755" y="989"/>
              <a:ext cx="297" cy="191"/>
              <a:chOff x="0" y="0"/>
              <a:chExt cx="296" cy="191"/>
            </a:xfrm>
          </p:grpSpPr>
          <p:sp>
            <p:nvSpPr>
              <p:cNvPr id="64624" name="Line 15"/>
              <p:cNvSpPr>
                <a:spLocks noChangeShapeType="1"/>
              </p:cNvSpPr>
              <p:nvPr/>
            </p:nvSpPr>
            <p:spPr bwMode="auto">
              <a:xfrm>
                <a:off x="0"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625" name="Line 16"/>
              <p:cNvSpPr>
                <a:spLocks noChangeShapeType="1"/>
              </p:cNvSpPr>
              <p:nvPr/>
            </p:nvSpPr>
            <p:spPr bwMode="auto">
              <a:xfrm>
                <a:off x="98"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626" name="Line 17"/>
              <p:cNvSpPr>
                <a:spLocks noChangeShapeType="1"/>
              </p:cNvSpPr>
              <p:nvPr/>
            </p:nvSpPr>
            <p:spPr bwMode="auto">
              <a:xfrm>
                <a:off x="196"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627" name="Line 18"/>
              <p:cNvSpPr>
                <a:spLocks noChangeShapeType="1"/>
              </p:cNvSpPr>
              <p:nvPr/>
            </p:nvSpPr>
            <p:spPr bwMode="auto">
              <a:xfrm>
                <a:off x="295"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64613" name="Group 20"/>
            <p:cNvGrpSpPr>
              <a:grpSpLocks/>
            </p:cNvGrpSpPr>
            <p:nvPr/>
          </p:nvGrpSpPr>
          <p:grpSpPr bwMode="auto">
            <a:xfrm>
              <a:off x="1293" y="989"/>
              <a:ext cx="296" cy="191"/>
              <a:chOff x="0" y="0"/>
              <a:chExt cx="296" cy="191"/>
            </a:xfrm>
          </p:grpSpPr>
          <p:sp>
            <p:nvSpPr>
              <p:cNvPr id="64620" name="Line 21"/>
              <p:cNvSpPr>
                <a:spLocks noChangeShapeType="1"/>
              </p:cNvSpPr>
              <p:nvPr/>
            </p:nvSpPr>
            <p:spPr bwMode="auto">
              <a:xfrm>
                <a:off x="0"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621" name="Line 22"/>
              <p:cNvSpPr>
                <a:spLocks noChangeShapeType="1"/>
              </p:cNvSpPr>
              <p:nvPr/>
            </p:nvSpPr>
            <p:spPr bwMode="auto">
              <a:xfrm>
                <a:off x="98"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622" name="Line 23"/>
              <p:cNvSpPr>
                <a:spLocks noChangeShapeType="1"/>
              </p:cNvSpPr>
              <p:nvPr/>
            </p:nvSpPr>
            <p:spPr bwMode="auto">
              <a:xfrm>
                <a:off x="196"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623" name="Line 24"/>
              <p:cNvSpPr>
                <a:spLocks noChangeShapeType="1"/>
              </p:cNvSpPr>
              <p:nvPr/>
            </p:nvSpPr>
            <p:spPr bwMode="auto">
              <a:xfrm>
                <a:off x="295"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sp>
          <p:nvSpPr>
            <p:cNvPr id="64614" name="Freeform 27"/>
            <p:cNvSpPr>
              <a:spLocks/>
            </p:cNvSpPr>
            <p:nvPr/>
          </p:nvSpPr>
          <p:spPr bwMode="auto">
            <a:xfrm rot="5400000">
              <a:off x="1371" y="1088"/>
              <a:ext cx="138" cy="36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64615" name="Rectangle 28"/>
            <p:cNvSpPr>
              <a:spLocks/>
            </p:cNvSpPr>
            <p:nvPr/>
          </p:nvSpPr>
          <p:spPr bwMode="auto">
            <a:xfrm>
              <a:off x="1289" y="1315"/>
              <a:ext cx="363"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Green</a:t>
              </a:r>
            </a:p>
            <a:p>
              <a:pPr marL="28575" algn="ctr" defTabSz="642938">
                <a:buFontTx/>
                <a:buNone/>
              </a:pPr>
              <a:r>
                <a:rPr lang="en-US" sz="1000">
                  <a:latin typeface="Helvetica" charset="0"/>
                  <a:cs typeface="Helvetica" charset="0"/>
                  <a:sym typeface="Helvetica" charset="0"/>
                </a:rPr>
                <a:t>VLAN</a:t>
              </a:r>
            </a:p>
          </p:txBody>
        </p:sp>
        <p:sp>
          <p:nvSpPr>
            <p:cNvPr id="64616" name="Freeform 29"/>
            <p:cNvSpPr>
              <a:spLocks/>
            </p:cNvSpPr>
            <p:nvPr/>
          </p:nvSpPr>
          <p:spPr bwMode="auto">
            <a:xfrm rot="5400000">
              <a:off x="838" y="1088"/>
              <a:ext cx="138" cy="36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64617" name="Rectangle 30"/>
            <p:cNvSpPr>
              <a:spLocks/>
            </p:cNvSpPr>
            <p:nvPr/>
          </p:nvSpPr>
          <p:spPr bwMode="auto">
            <a:xfrm>
              <a:off x="755" y="1315"/>
              <a:ext cx="375"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Black</a:t>
              </a:r>
            </a:p>
            <a:p>
              <a:pPr marL="28575" algn="ctr" defTabSz="642938">
                <a:buFontTx/>
                <a:buNone/>
              </a:pPr>
              <a:r>
                <a:rPr lang="en-US" sz="1000">
                  <a:latin typeface="Helvetica" charset="0"/>
                  <a:cs typeface="Helvetica" charset="0"/>
                  <a:sym typeface="Helvetica" charset="0"/>
                </a:rPr>
                <a:t>VLAN </a:t>
              </a:r>
            </a:p>
          </p:txBody>
        </p:sp>
        <p:sp>
          <p:nvSpPr>
            <p:cNvPr id="64618" name="Freeform 31"/>
            <p:cNvSpPr>
              <a:spLocks/>
            </p:cNvSpPr>
            <p:nvPr/>
          </p:nvSpPr>
          <p:spPr bwMode="auto">
            <a:xfrm rot="5400000">
              <a:off x="284" y="1088"/>
              <a:ext cx="138" cy="36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64619" name="Rectangle 32"/>
            <p:cNvSpPr>
              <a:spLocks/>
            </p:cNvSpPr>
            <p:nvPr/>
          </p:nvSpPr>
          <p:spPr bwMode="auto">
            <a:xfrm>
              <a:off x="215" y="1315"/>
              <a:ext cx="344"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Red</a:t>
              </a:r>
            </a:p>
            <a:p>
              <a:pPr marL="28575" algn="ctr" defTabSz="642938">
                <a:buFontTx/>
                <a:buNone/>
              </a:pPr>
              <a:r>
                <a:rPr lang="en-US" sz="1000">
                  <a:latin typeface="Helvetica" charset="0"/>
                  <a:cs typeface="Helvetica" charset="0"/>
                  <a:sym typeface="Helvetica" charset="0"/>
                </a:rPr>
                <a:t>VLAN</a:t>
              </a:r>
            </a:p>
          </p:txBody>
        </p:sp>
      </p:grpSp>
      <p:grpSp>
        <p:nvGrpSpPr>
          <p:cNvPr id="64520" name="Group 33"/>
          <p:cNvGrpSpPr>
            <a:grpSpLocks/>
          </p:cNvGrpSpPr>
          <p:nvPr/>
        </p:nvGrpSpPr>
        <p:grpSpPr bwMode="auto">
          <a:xfrm>
            <a:off x="4859338" y="3833239"/>
            <a:ext cx="1668462" cy="1406525"/>
            <a:chOff x="3085" y="2148"/>
            <a:chExt cx="1051" cy="886"/>
          </a:xfrm>
        </p:grpSpPr>
        <p:sp>
          <p:nvSpPr>
            <p:cNvPr id="64588" name="Rectangle 34"/>
            <p:cNvSpPr>
              <a:spLocks/>
            </p:cNvSpPr>
            <p:nvPr/>
          </p:nvSpPr>
          <p:spPr bwMode="auto">
            <a:xfrm>
              <a:off x="3085" y="2148"/>
              <a:ext cx="1051" cy="1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400" dirty="0">
                  <a:latin typeface="Helvetica" charset="0"/>
                  <a:cs typeface="Helvetica" charset="0"/>
                  <a:sym typeface="Helvetica" charset="0"/>
                </a:rPr>
                <a:t>Switch C - 3rd floor</a:t>
              </a:r>
            </a:p>
          </p:txBody>
        </p:sp>
        <p:grpSp>
          <p:nvGrpSpPr>
            <p:cNvPr id="64589" name="Group 37"/>
            <p:cNvGrpSpPr>
              <a:grpSpLocks/>
            </p:cNvGrpSpPr>
            <p:nvPr/>
          </p:nvGrpSpPr>
          <p:grpSpPr bwMode="auto">
            <a:xfrm>
              <a:off x="3115" y="2613"/>
              <a:ext cx="208" cy="134"/>
              <a:chOff x="0" y="0"/>
              <a:chExt cx="296" cy="191"/>
            </a:xfrm>
          </p:grpSpPr>
          <p:sp>
            <p:nvSpPr>
              <p:cNvPr id="64606" name="Line 38"/>
              <p:cNvSpPr>
                <a:spLocks noChangeShapeType="1"/>
              </p:cNvSpPr>
              <p:nvPr/>
            </p:nvSpPr>
            <p:spPr bwMode="auto">
              <a:xfrm>
                <a:off x="0"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607" name="Line 39"/>
              <p:cNvSpPr>
                <a:spLocks noChangeShapeType="1"/>
              </p:cNvSpPr>
              <p:nvPr/>
            </p:nvSpPr>
            <p:spPr bwMode="auto">
              <a:xfrm>
                <a:off x="98"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608" name="Line 40"/>
              <p:cNvSpPr>
                <a:spLocks noChangeShapeType="1"/>
              </p:cNvSpPr>
              <p:nvPr/>
            </p:nvSpPr>
            <p:spPr bwMode="auto">
              <a:xfrm>
                <a:off x="196"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609" name="Line 41"/>
              <p:cNvSpPr>
                <a:spLocks noChangeShapeType="1"/>
              </p:cNvSpPr>
              <p:nvPr/>
            </p:nvSpPr>
            <p:spPr bwMode="auto">
              <a:xfrm>
                <a:off x="295"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64590" name="Group 43"/>
            <p:cNvGrpSpPr>
              <a:grpSpLocks/>
            </p:cNvGrpSpPr>
            <p:nvPr/>
          </p:nvGrpSpPr>
          <p:grpSpPr bwMode="auto">
            <a:xfrm>
              <a:off x="3499" y="2613"/>
              <a:ext cx="209" cy="134"/>
              <a:chOff x="0" y="0"/>
              <a:chExt cx="296" cy="191"/>
            </a:xfrm>
          </p:grpSpPr>
          <p:sp>
            <p:nvSpPr>
              <p:cNvPr id="64602" name="Line 44"/>
              <p:cNvSpPr>
                <a:spLocks noChangeShapeType="1"/>
              </p:cNvSpPr>
              <p:nvPr/>
            </p:nvSpPr>
            <p:spPr bwMode="auto">
              <a:xfrm>
                <a:off x="0"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603" name="Line 45"/>
              <p:cNvSpPr>
                <a:spLocks noChangeShapeType="1"/>
              </p:cNvSpPr>
              <p:nvPr/>
            </p:nvSpPr>
            <p:spPr bwMode="auto">
              <a:xfrm>
                <a:off x="98"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604" name="Line 46"/>
              <p:cNvSpPr>
                <a:spLocks noChangeShapeType="1"/>
              </p:cNvSpPr>
              <p:nvPr/>
            </p:nvSpPr>
            <p:spPr bwMode="auto">
              <a:xfrm>
                <a:off x="196"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605" name="Line 47"/>
              <p:cNvSpPr>
                <a:spLocks noChangeShapeType="1"/>
              </p:cNvSpPr>
              <p:nvPr/>
            </p:nvSpPr>
            <p:spPr bwMode="auto">
              <a:xfrm>
                <a:off x="295"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64591" name="Group 49"/>
            <p:cNvGrpSpPr>
              <a:grpSpLocks/>
            </p:cNvGrpSpPr>
            <p:nvPr/>
          </p:nvGrpSpPr>
          <p:grpSpPr bwMode="auto">
            <a:xfrm>
              <a:off x="3878" y="2613"/>
              <a:ext cx="208" cy="134"/>
              <a:chOff x="0" y="0"/>
              <a:chExt cx="296" cy="191"/>
            </a:xfrm>
          </p:grpSpPr>
          <p:sp>
            <p:nvSpPr>
              <p:cNvPr id="64598" name="Line 50"/>
              <p:cNvSpPr>
                <a:spLocks noChangeShapeType="1"/>
              </p:cNvSpPr>
              <p:nvPr/>
            </p:nvSpPr>
            <p:spPr bwMode="auto">
              <a:xfrm>
                <a:off x="0"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599" name="Line 51"/>
              <p:cNvSpPr>
                <a:spLocks noChangeShapeType="1"/>
              </p:cNvSpPr>
              <p:nvPr/>
            </p:nvSpPr>
            <p:spPr bwMode="auto">
              <a:xfrm>
                <a:off x="98"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600" name="Line 52"/>
              <p:cNvSpPr>
                <a:spLocks noChangeShapeType="1"/>
              </p:cNvSpPr>
              <p:nvPr/>
            </p:nvSpPr>
            <p:spPr bwMode="auto">
              <a:xfrm>
                <a:off x="196"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601" name="Line 53"/>
              <p:cNvSpPr>
                <a:spLocks noChangeShapeType="1"/>
              </p:cNvSpPr>
              <p:nvPr/>
            </p:nvSpPr>
            <p:spPr bwMode="auto">
              <a:xfrm>
                <a:off x="295"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sp>
          <p:nvSpPr>
            <p:cNvPr id="64592" name="Freeform 56"/>
            <p:cNvSpPr>
              <a:spLocks/>
            </p:cNvSpPr>
            <p:nvPr/>
          </p:nvSpPr>
          <p:spPr bwMode="auto">
            <a:xfrm rot="5400000">
              <a:off x="3932" y="2683"/>
              <a:ext cx="97" cy="25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64593" name="Rectangle 57"/>
            <p:cNvSpPr>
              <a:spLocks/>
            </p:cNvSpPr>
            <p:nvPr/>
          </p:nvSpPr>
          <p:spPr bwMode="auto">
            <a:xfrm>
              <a:off x="3866" y="2842"/>
              <a:ext cx="25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Green</a:t>
              </a:r>
            </a:p>
            <a:p>
              <a:pPr marL="28575" algn="ctr" defTabSz="642938">
                <a:buFontTx/>
                <a:buNone/>
              </a:pPr>
              <a:r>
                <a:rPr lang="en-US" sz="1000">
                  <a:latin typeface="Helvetica" charset="0"/>
                  <a:cs typeface="Helvetica" charset="0"/>
                  <a:sym typeface="Helvetica" charset="0"/>
                </a:rPr>
                <a:t>VLAN</a:t>
              </a:r>
            </a:p>
          </p:txBody>
        </p:sp>
        <p:sp>
          <p:nvSpPr>
            <p:cNvPr id="64594" name="Freeform 58"/>
            <p:cNvSpPr>
              <a:spLocks/>
            </p:cNvSpPr>
            <p:nvPr/>
          </p:nvSpPr>
          <p:spPr bwMode="auto">
            <a:xfrm rot="5400000">
              <a:off x="3557" y="2683"/>
              <a:ext cx="97" cy="25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64595" name="Rectangle 59"/>
            <p:cNvSpPr>
              <a:spLocks/>
            </p:cNvSpPr>
            <p:nvPr/>
          </p:nvSpPr>
          <p:spPr bwMode="auto">
            <a:xfrm>
              <a:off x="3499" y="2842"/>
              <a:ext cx="264"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Black</a:t>
              </a:r>
            </a:p>
            <a:p>
              <a:pPr marL="28575" algn="ctr" defTabSz="642938">
                <a:buFontTx/>
                <a:buNone/>
              </a:pPr>
              <a:r>
                <a:rPr lang="en-US" sz="1000">
                  <a:latin typeface="Helvetica" charset="0"/>
                  <a:cs typeface="Helvetica" charset="0"/>
                  <a:sym typeface="Helvetica" charset="0"/>
                </a:rPr>
                <a:t>VLAN </a:t>
              </a:r>
            </a:p>
          </p:txBody>
        </p:sp>
        <p:sp>
          <p:nvSpPr>
            <p:cNvPr id="64596" name="Freeform 60"/>
            <p:cNvSpPr>
              <a:spLocks/>
            </p:cNvSpPr>
            <p:nvPr/>
          </p:nvSpPr>
          <p:spPr bwMode="auto">
            <a:xfrm rot="5400000">
              <a:off x="3167" y="2683"/>
              <a:ext cx="97" cy="25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64597" name="Rectangle 61"/>
            <p:cNvSpPr>
              <a:spLocks/>
            </p:cNvSpPr>
            <p:nvPr/>
          </p:nvSpPr>
          <p:spPr bwMode="auto">
            <a:xfrm>
              <a:off x="3119" y="2842"/>
              <a:ext cx="242"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Red</a:t>
              </a:r>
            </a:p>
            <a:p>
              <a:pPr marL="28575" algn="ctr" defTabSz="642938">
                <a:buFontTx/>
                <a:buNone/>
              </a:pPr>
              <a:r>
                <a:rPr lang="en-US" sz="1000">
                  <a:latin typeface="Helvetica" charset="0"/>
                  <a:cs typeface="Helvetica" charset="0"/>
                  <a:sym typeface="Helvetica" charset="0"/>
                </a:rPr>
                <a:t>VLAN</a:t>
              </a:r>
            </a:p>
          </p:txBody>
        </p:sp>
      </p:grpSp>
      <p:grpSp>
        <p:nvGrpSpPr>
          <p:cNvPr id="64521" name="Group 62"/>
          <p:cNvGrpSpPr>
            <a:grpSpLocks/>
          </p:cNvGrpSpPr>
          <p:nvPr/>
        </p:nvGrpSpPr>
        <p:grpSpPr bwMode="auto">
          <a:xfrm>
            <a:off x="4819651" y="2048888"/>
            <a:ext cx="1708150" cy="1398588"/>
            <a:chOff x="3036" y="1024"/>
            <a:chExt cx="1076" cy="881"/>
          </a:xfrm>
        </p:grpSpPr>
        <p:sp>
          <p:nvSpPr>
            <p:cNvPr id="64566" name="Rectangle 63"/>
            <p:cNvSpPr>
              <a:spLocks/>
            </p:cNvSpPr>
            <p:nvPr/>
          </p:nvSpPr>
          <p:spPr bwMode="auto">
            <a:xfrm>
              <a:off x="3036" y="1024"/>
              <a:ext cx="1076" cy="1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400" dirty="0">
                  <a:latin typeface="Helvetica" charset="0"/>
                  <a:cs typeface="Helvetica" charset="0"/>
                  <a:sym typeface="Helvetica" charset="0"/>
                </a:rPr>
                <a:t>Switch B - 2nd floor</a:t>
              </a:r>
            </a:p>
          </p:txBody>
        </p:sp>
        <p:grpSp>
          <p:nvGrpSpPr>
            <p:cNvPr id="64567" name="Group 66"/>
            <p:cNvGrpSpPr>
              <a:grpSpLocks/>
            </p:cNvGrpSpPr>
            <p:nvPr/>
          </p:nvGrpSpPr>
          <p:grpSpPr bwMode="auto">
            <a:xfrm>
              <a:off x="3096" y="1484"/>
              <a:ext cx="208" cy="134"/>
              <a:chOff x="0" y="0"/>
              <a:chExt cx="296" cy="191"/>
            </a:xfrm>
          </p:grpSpPr>
          <p:sp>
            <p:nvSpPr>
              <p:cNvPr id="64584" name="Line 67"/>
              <p:cNvSpPr>
                <a:spLocks noChangeShapeType="1"/>
              </p:cNvSpPr>
              <p:nvPr/>
            </p:nvSpPr>
            <p:spPr bwMode="auto">
              <a:xfrm>
                <a:off x="0"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585" name="Line 68"/>
              <p:cNvSpPr>
                <a:spLocks noChangeShapeType="1"/>
              </p:cNvSpPr>
              <p:nvPr/>
            </p:nvSpPr>
            <p:spPr bwMode="auto">
              <a:xfrm>
                <a:off x="98"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586" name="Line 69"/>
              <p:cNvSpPr>
                <a:spLocks noChangeShapeType="1"/>
              </p:cNvSpPr>
              <p:nvPr/>
            </p:nvSpPr>
            <p:spPr bwMode="auto">
              <a:xfrm>
                <a:off x="196"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587" name="Line 70"/>
              <p:cNvSpPr>
                <a:spLocks noChangeShapeType="1"/>
              </p:cNvSpPr>
              <p:nvPr/>
            </p:nvSpPr>
            <p:spPr bwMode="auto">
              <a:xfrm>
                <a:off x="295"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64568" name="Group 72"/>
            <p:cNvGrpSpPr>
              <a:grpSpLocks/>
            </p:cNvGrpSpPr>
            <p:nvPr/>
          </p:nvGrpSpPr>
          <p:grpSpPr bwMode="auto">
            <a:xfrm>
              <a:off x="3480" y="1484"/>
              <a:ext cx="209" cy="134"/>
              <a:chOff x="0" y="0"/>
              <a:chExt cx="296" cy="191"/>
            </a:xfrm>
          </p:grpSpPr>
          <p:sp>
            <p:nvSpPr>
              <p:cNvPr id="64580" name="Line 73"/>
              <p:cNvSpPr>
                <a:spLocks noChangeShapeType="1"/>
              </p:cNvSpPr>
              <p:nvPr/>
            </p:nvSpPr>
            <p:spPr bwMode="auto">
              <a:xfrm>
                <a:off x="0"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581" name="Line 74"/>
              <p:cNvSpPr>
                <a:spLocks noChangeShapeType="1"/>
              </p:cNvSpPr>
              <p:nvPr/>
            </p:nvSpPr>
            <p:spPr bwMode="auto">
              <a:xfrm>
                <a:off x="98"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582" name="Line 75"/>
              <p:cNvSpPr>
                <a:spLocks noChangeShapeType="1"/>
              </p:cNvSpPr>
              <p:nvPr/>
            </p:nvSpPr>
            <p:spPr bwMode="auto">
              <a:xfrm>
                <a:off x="196"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583" name="Line 76"/>
              <p:cNvSpPr>
                <a:spLocks noChangeShapeType="1"/>
              </p:cNvSpPr>
              <p:nvPr/>
            </p:nvSpPr>
            <p:spPr bwMode="auto">
              <a:xfrm>
                <a:off x="295"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64569" name="Group 78"/>
            <p:cNvGrpSpPr>
              <a:grpSpLocks/>
            </p:cNvGrpSpPr>
            <p:nvPr/>
          </p:nvGrpSpPr>
          <p:grpSpPr bwMode="auto">
            <a:xfrm>
              <a:off x="3859" y="1484"/>
              <a:ext cx="208" cy="134"/>
              <a:chOff x="0" y="0"/>
              <a:chExt cx="296" cy="191"/>
            </a:xfrm>
          </p:grpSpPr>
          <p:sp>
            <p:nvSpPr>
              <p:cNvPr id="64576" name="Line 79"/>
              <p:cNvSpPr>
                <a:spLocks noChangeShapeType="1"/>
              </p:cNvSpPr>
              <p:nvPr/>
            </p:nvSpPr>
            <p:spPr bwMode="auto">
              <a:xfrm>
                <a:off x="0"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577" name="Line 80"/>
              <p:cNvSpPr>
                <a:spLocks noChangeShapeType="1"/>
              </p:cNvSpPr>
              <p:nvPr/>
            </p:nvSpPr>
            <p:spPr bwMode="auto">
              <a:xfrm>
                <a:off x="98"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578" name="Line 81"/>
              <p:cNvSpPr>
                <a:spLocks noChangeShapeType="1"/>
              </p:cNvSpPr>
              <p:nvPr/>
            </p:nvSpPr>
            <p:spPr bwMode="auto">
              <a:xfrm>
                <a:off x="196"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579" name="Line 82"/>
              <p:cNvSpPr>
                <a:spLocks noChangeShapeType="1"/>
              </p:cNvSpPr>
              <p:nvPr/>
            </p:nvSpPr>
            <p:spPr bwMode="auto">
              <a:xfrm>
                <a:off x="295"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sp>
          <p:nvSpPr>
            <p:cNvPr id="64570" name="Freeform 85"/>
            <p:cNvSpPr>
              <a:spLocks/>
            </p:cNvSpPr>
            <p:nvPr/>
          </p:nvSpPr>
          <p:spPr bwMode="auto">
            <a:xfrm rot="5400000">
              <a:off x="3913" y="1554"/>
              <a:ext cx="97" cy="25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64571" name="Rectangle 86"/>
            <p:cNvSpPr>
              <a:spLocks/>
            </p:cNvSpPr>
            <p:nvPr/>
          </p:nvSpPr>
          <p:spPr bwMode="auto">
            <a:xfrm>
              <a:off x="3847" y="1713"/>
              <a:ext cx="25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Green</a:t>
              </a:r>
            </a:p>
            <a:p>
              <a:pPr marL="28575" algn="ctr" defTabSz="642938">
                <a:buFontTx/>
                <a:buNone/>
              </a:pPr>
              <a:r>
                <a:rPr lang="en-US" sz="1000">
                  <a:latin typeface="Helvetica" charset="0"/>
                  <a:cs typeface="Helvetica" charset="0"/>
                  <a:sym typeface="Helvetica" charset="0"/>
                </a:rPr>
                <a:t>VLAN</a:t>
              </a:r>
            </a:p>
          </p:txBody>
        </p:sp>
        <p:sp>
          <p:nvSpPr>
            <p:cNvPr id="64572" name="Freeform 87"/>
            <p:cNvSpPr>
              <a:spLocks/>
            </p:cNvSpPr>
            <p:nvPr/>
          </p:nvSpPr>
          <p:spPr bwMode="auto">
            <a:xfrm rot="5400000">
              <a:off x="3538" y="1554"/>
              <a:ext cx="97" cy="25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64573" name="Rectangle 88"/>
            <p:cNvSpPr>
              <a:spLocks/>
            </p:cNvSpPr>
            <p:nvPr/>
          </p:nvSpPr>
          <p:spPr bwMode="auto">
            <a:xfrm>
              <a:off x="3480" y="1713"/>
              <a:ext cx="264"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Black</a:t>
              </a:r>
            </a:p>
            <a:p>
              <a:pPr marL="28575" algn="ctr" defTabSz="642938">
                <a:buFontTx/>
                <a:buNone/>
              </a:pPr>
              <a:r>
                <a:rPr lang="en-US" sz="1000">
                  <a:latin typeface="Helvetica" charset="0"/>
                  <a:cs typeface="Helvetica" charset="0"/>
                  <a:sym typeface="Helvetica" charset="0"/>
                </a:rPr>
                <a:t>VLAN </a:t>
              </a:r>
            </a:p>
          </p:txBody>
        </p:sp>
        <p:sp>
          <p:nvSpPr>
            <p:cNvPr id="64574" name="Freeform 89"/>
            <p:cNvSpPr>
              <a:spLocks/>
            </p:cNvSpPr>
            <p:nvPr/>
          </p:nvSpPr>
          <p:spPr bwMode="auto">
            <a:xfrm rot="5400000">
              <a:off x="3148" y="1554"/>
              <a:ext cx="97" cy="25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64575" name="Rectangle 90"/>
            <p:cNvSpPr>
              <a:spLocks/>
            </p:cNvSpPr>
            <p:nvPr/>
          </p:nvSpPr>
          <p:spPr bwMode="auto">
            <a:xfrm>
              <a:off x="3100" y="1687"/>
              <a:ext cx="242"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Red</a:t>
              </a:r>
            </a:p>
            <a:p>
              <a:pPr marL="28575" algn="ctr" defTabSz="642938">
                <a:buFontTx/>
                <a:buNone/>
              </a:pPr>
              <a:r>
                <a:rPr lang="en-US" sz="1000">
                  <a:latin typeface="Helvetica" charset="0"/>
                  <a:cs typeface="Helvetica" charset="0"/>
                  <a:sym typeface="Helvetica" charset="0"/>
                </a:rPr>
                <a:t>VLAN</a:t>
              </a:r>
            </a:p>
          </p:txBody>
        </p:sp>
      </p:grpSp>
      <p:grpSp>
        <p:nvGrpSpPr>
          <p:cNvPr id="64522" name="Group 91"/>
          <p:cNvGrpSpPr>
            <a:grpSpLocks/>
          </p:cNvGrpSpPr>
          <p:nvPr/>
        </p:nvGrpSpPr>
        <p:grpSpPr bwMode="auto">
          <a:xfrm rot="1078637">
            <a:off x="4127500" y="2688651"/>
            <a:ext cx="446088" cy="541337"/>
            <a:chOff x="2269" y="944"/>
            <a:chExt cx="281" cy="341"/>
          </a:xfrm>
        </p:grpSpPr>
        <p:sp>
          <p:nvSpPr>
            <p:cNvPr id="64562" name="Line 92"/>
            <p:cNvSpPr>
              <a:spLocks noChangeShapeType="1"/>
            </p:cNvSpPr>
            <p:nvPr/>
          </p:nvSpPr>
          <p:spPr bwMode="auto">
            <a:xfrm rot="10800000" flipH="1">
              <a:off x="2269" y="944"/>
              <a:ext cx="281" cy="341"/>
            </a:xfrm>
            <a:prstGeom prst="line">
              <a:avLst/>
            </a:prstGeom>
            <a:noFill/>
            <a:ln w="28575">
              <a:solidFill>
                <a:schemeClr val="tx1"/>
              </a:solidFill>
              <a:round/>
              <a:headEnd type="stealth" w="med" len="med"/>
              <a:tailEnd type="stealth" w="med" len="med"/>
            </a:ln>
            <a:extLst>
              <a:ext uri="{909E8E84-426E-40dd-AFC4-6F175D3DCCD1}">
                <a14:hiddenFill xmlns="" xmlns:a14="http://schemas.microsoft.com/office/drawing/2010/main">
                  <a:noFill/>
                </a14:hiddenFill>
              </a:ext>
            </a:extLst>
          </p:spPr>
          <p:txBody>
            <a:bodyPr lIns="0" tIns="0" rIns="0" bIns="0"/>
            <a:lstStyle/>
            <a:p>
              <a:endParaRPr lang="en-US"/>
            </a:p>
          </p:txBody>
        </p:sp>
        <p:sp>
          <p:nvSpPr>
            <p:cNvPr id="64563" name="Line 93"/>
            <p:cNvSpPr>
              <a:spLocks noChangeShapeType="1"/>
            </p:cNvSpPr>
            <p:nvPr/>
          </p:nvSpPr>
          <p:spPr bwMode="auto">
            <a:xfrm flipH="1" flipV="1">
              <a:off x="2410" y="1047"/>
              <a:ext cx="73" cy="5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4564" name="Line 94"/>
            <p:cNvSpPr>
              <a:spLocks noChangeShapeType="1"/>
            </p:cNvSpPr>
            <p:nvPr/>
          </p:nvSpPr>
          <p:spPr bwMode="auto">
            <a:xfrm flipH="1" flipV="1">
              <a:off x="2375" y="1081"/>
              <a:ext cx="73" cy="57"/>
            </a:xfrm>
            <a:prstGeom prst="line">
              <a:avLst/>
            </a:prstGeom>
            <a:noFill/>
            <a:ln w="19050">
              <a:solidFill>
                <a:srgbClr val="07D71B"/>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4565" name="Line 95"/>
            <p:cNvSpPr>
              <a:spLocks noChangeShapeType="1"/>
            </p:cNvSpPr>
            <p:nvPr/>
          </p:nvSpPr>
          <p:spPr bwMode="auto">
            <a:xfrm flipH="1" flipV="1">
              <a:off x="2341" y="1114"/>
              <a:ext cx="73" cy="57"/>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grpSp>
      <p:grpSp>
        <p:nvGrpSpPr>
          <p:cNvPr id="64523" name="Group 96"/>
          <p:cNvGrpSpPr>
            <a:grpSpLocks/>
          </p:cNvGrpSpPr>
          <p:nvPr/>
        </p:nvGrpSpPr>
        <p:grpSpPr bwMode="auto">
          <a:xfrm rot="20088289" flipH="1">
            <a:off x="4062413" y="3715763"/>
            <a:ext cx="446087" cy="541338"/>
            <a:chOff x="2269" y="944"/>
            <a:chExt cx="281" cy="341"/>
          </a:xfrm>
        </p:grpSpPr>
        <p:sp>
          <p:nvSpPr>
            <p:cNvPr id="64558" name="Line 97"/>
            <p:cNvSpPr>
              <a:spLocks noChangeShapeType="1"/>
            </p:cNvSpPr>
            <p:nvPr/>
          </p:nvSpPr>
          <p:spPr bwMode="auto">
            <a:xfrm rot="10800000" flipH="1">
              <a:off x="2269" y="944"/>
              <a:ext cx="281" cy="341"/>
            </a:xfrm>
            <a:prstGeom prst="line">
              <a:avLst/>
            </a:prstGeom>
            <a:noFill/>
            <a:ln w="28575">
              <a:solidFill>
                <a:schemeClr val="tx1"/>
              </a:solidFill>
              <a:round/>
              <a:headEnd type="stealth" w="med" len="med"/>
              <a:tailEnd type="stealth" w="med" len="med"/>
            </a:ln>
            <a:extLst>
              <a:ext uri="{909E8E84-426E-40dd-AFC4-6F175D3DCCD1}">
                <a14:hiddenFill xmlns="" xmlns:a14="http://schemas.microsoft.com/office/drawing/2010/main">
                  <a:noFill/>
                </a14:hiddenFill>
              </a:ext>
            </a:extLst>
          </p:spPr>
          <p:txBody>
            <a:bodyPr lIns="0" tIns="0" rIns="0" bIns="0"/>
            <a:lstStyle/>
            <a:p>
              <a:endParaRPr lang="en-US"/>
            </a:p>
          </p:txBody>
        </p:sp>
        <p:sp>
          <p:nvSpPr>
            <p:cNvPr id="64559" name="Line 98"/>
            <p:cNvSpPr>
              <a:spLocks noChangeShapeType="1"/>
            </p:cNvSpPr>
            <p:nvPr/>
          </p:nvSpPr>
          <p:spPr bwMode="auto">
            <a:xfrm flipH="1" flipV="1">
              <a:off x="2410" y="1047"/>
              <a:ext cx="73" cy="5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4560" name="Line 99"/>
            <p:cNvSpPr>
              <a:spLocks noChangeShapeType="1"/>
            </p:cNvSpPr>
            <p:nvPr/>
          </p:nvSpPr>
          <p:spPr bwMode="auto">
            <a:xfrm flipH="1" flipV="1">
              <a:off x="2375" y="1081"/>
              <a:ext cx="73" cy="57"/>
            </a:xfrm>
            <a:prstGeom prst="line">
              <a:avLst/>
            </a:prstGeom>
            <a:noFill/>
            <a:ln w="19050">
              <a:solidFill>
                <a:srgbClr val="07D71B"/>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4561" name="Line 100"/>
            <p:cNvSpPr>
              <a:spLocks noChangeShapeType="1"/>
            </p:cNvSpPr>
            <p:nvPr/>
          </p:nvSpPr>
          <p:spPr bwMode="auto">
            <a:xfrm flipH="1" flipV="1">
              <a:off x="2341" y="1114"/>
              <a:ext cx="73" cy="57"/>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grpSp>
      <p:grpSp>
        <p:nvGrpSpPr>
          <p:cNvPr id="64524" name="Group 101"/>
          <p:cNvGrpSpPr>
            <a:grpSpLocks/>
          </p:cNvGrpSpPr>
          <p:nvPr/>
        </p:nvGrpSpPr>
        <p:grpSpPr bwMode="auto">
          <a:xfrm rot="-2349034">
            <a:off x="4394200" y="2958526"/>
            <a:ext cx="595313" cy="712787"/>
            <a:chOff x="2269" y="944"/>
            <a:chExt cx="281" cy="341"/>
          </a:xfrm>
        </p:grpSpPr>
        <p:sp>
          <p:nvSpPr>
            <p:cNvPr id="64554" name="Line 102"/>
            <p:cNvSpPr>
              <a:spLocks noChangeShapeType="1"/>
            </p:cNvSpPr>
            <p:nvPr/>
          </p:nvSpPr>
          <p:spPr bwMode="auto">
            <a:xfrm rot="10800000" flipH="1">
              <a:off x="2269" y="944"/>
              <a:ext cx="281" cy="341"/>
            </a:xfrm>
            <a:prstGeom prst="line">
              <a:avLst/>
            </a:prstGeom>
            <a:noFill/>
            <a:ln w="28575">
              <a:solidFill>
                <a:schemeClr val="tx1"/>
              </a:solidFill>
              <a:round/>
              <a:headEnd type="stealth" w="med" len="med"/>
              <a:tailEnd type="stealth" w="med" len="med"/>
            </a:ln>
            <a:extLst>
              <a:ext uri="{909E8E84-426E-40dd-AFC4-6F175D3DCCD1}">
                <a14:hiddenFill xmlns="" xmlns:a14="http://schemas.microsoft.com/office/drawing/2010/main">
                  <a:noFill/>
                </a14:hiddenFill>
              </a:ext>
            </a:extLst>
          </p:spPr>
          <p:txBody>
            <a:bodyPr lIns="0" tIns="0" rIns="0" bIns="0"/>
            <a:lstStyle/>
            <a:p>
              <a:endParaRPr lang="en-US"/>
            </a:p>
          </p:txBody>
        </p:sp>
        <p:sp>
          <p:nvSpPr>
            <p:cNvPr id="64555" name="Line 103"/>
            <p:cNvSpPr>
              <a:spLocks noChangeShapeType="1"/>
            </p:cNvSpPr>
            <p:nvPr/>
          </p:nvSpPr>
          <p:spPr bwMode="auto">
            <a:xfrm flipH="1" flipV="1">
              <a:off x="2410" y="1047"/>
              <a:ext cx="73" cy="5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4556" name="Line 104"/>
            <p:cNvSpPr>
              <a:spLocks noChangeShapeType="1"/>
            </p:cNvSpPr>
            <p:nvPr/>
          </p:nvSpPr>
          <p:spPr bwMode="auto">
            <a:xfrm flipH="1" flipV="1">
              <a:off x="2375" y="1081"/>
              <a:ext cx="73" cy="57"/>
            </a:xfrm>
            <a:prstGeom prst="line">
              <a:avLst/>
            </a:prstGeom>
            <a:noFill/>
            <a:ln w="19050">
              <a:solidFill>
                <a:srgbClr val="07D71B"/>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4557" name="Line 105"/>
            <p:cNvSpPr>
              <a:spLocks noChangeShapeType="1"/>
            </p:cNvSpPr>
            <p:nvPr/>
          </p:nvSpPr>
          <p:spPr bwMode="auto">
            <a:xfrm flipH="1" flipV="1">
              <a:off x="2341" y="1114"/>
              <a:ext cx="73" cy="57"/>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grpSp>
      <p:sp>
        <p:nvSpPr>
          <p:cNvPr id="64525" name="AutoShape 106"/>
          <p:cNvSpPr>
            <a:spLocks noChangeArrowheads="1"/>
          </p:cNvSpPr>
          <p:nvPr/>
        </p:nvSpPr>
        <p:spPr bwMode="auto">
          <a:xfrm>
            <a:off x="558800" y="4111051"/>
            <a:ext cx="1227138" cy="903287"/>
          </a:xfrm>
          <a:prstGeom prst="foldedCorner">
            <a:avLst>
              <a:gd name="adj" fmla="val 12500"/>
            </a:avLst>
          </a:prstGeom>
          <a:noFill/>
          <a:ln w="2857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rIns="30953" anchor="ctr"/>
          <a:lstStyle/>
          <a:p>
            <a:pPr algn="ctr">
              <a:buFontTx/>
              <a:buNone/>
            </a:pPr>
            <a:r>
              <a:rPr lang="en-US" sz="1800" b="0"/>
              <a:t>Broadcast</a:t>
            </a:r>
          </a:p>
        </p:txBody>
      </p:sp>
      <p:sp>
        <p:nvSpPr>
          <p:cNvPr id="64526" name="Line 107"/>
          <p:cNvSpPr>
            <a:spLocks noChangeShapeType="1"/>
          </p:cNvSpPr>
          <p:nvPr/>
        </p:nvSpPr>
        <p:spPr bwMode="auto">
          <a:xfrm flipV="1">
            <a:off x="1809750" y="3922138"/>
            <a:ext cx="411163" cy="447675"/>
          </a:xfrm>
          <a:prstGeom prst="line">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grpSp>
        <p:nvGrpSpPr>
          <p:cNvPr id="64527" name="Group 147"/>
          <p:cNvGrpSpPr>
            <a:grpSpLocks/>
          </p:cNvGrpSpPr>
          <p:nvPr/>
        </p:nvGrpSpPr>
        <p:grpSpPr bwMode="auto">
          <a:xfrm>
            <a:off x="4860925" y="3203001"/>
            <a:ext cx="444500" cy="865187"/>
            <a:chOff x="3062" y="1560"/>
            <a:chExt cx="280" cy="552"/>
          </a:xfrm>
        </p:grpSpPr>
        <p:sp>
          <p:nvSpPr>
            <p:cNvPr id="64548" name="Line 121"/>
            <p:cNvSpPr>
              <a:spLocks noChangeShapeType="1"/>
            </p:cNvSpPr>
            <p:nvPr/>
          </p:nvSpPr>
          <p:spPr bwMode="auto">
            <a:xfrm flipV="1">
              <a:off x="3062" y="1560"/>
              <a:ext cx="0" cy="552"/>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4549" name="Line 122"/>
            <p:cNvSpPr>
              <a:spLocks noChangeShapeType="1"/>
            </p:cNvSpPr>
            <p:nvPr/>
          </p:nvSpPr>
          <p:spPr bwMode="auto">
            <a:xfrm flipV="1">
              <a:off x="3118" y="1560"/>
              <a:ext cx="0" cy="552"/>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4550" name="Line 123"/>
            <p:cNvSpPr>
              <a:spLocks noChangeShapeType="1"/>
            </p:cNvSpPr>
            <p:nvPr/>
          </p:nvSpPr>
          <p:spPr bwMode="auto">
            <a:xfrm flipV="1">
              <a:off x="3174" y="1560"/>
              <a:ext cx="0" cy="552"/>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4551" name="Line 124"/>
            <p:cNvSpPr>
              <a:spLocks noChangeShapeType="1"/>
            </p:cNvSpPr>
            <p:nvPr/>
          </p:nvSpPr>
          <p:spPr bwMode="auto">
            <a:xfrm flipV="1">
              <a:off x="3230" y="1560"/>
              <a:ext cx="0" cy="552"/>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4552" name="Line 125"/>
            <p:cNvSpPr>
              <a:spLocks noChangeShapeType="1"/>
            </p:cNvSpPr>
            <p:nvPr/>
          </p:nvSpPr>
          <p:spPr bwMode="auto">
            <a:xfrm flipV="1">
              <a:off x="3286" y="1560"/>
              <a:ext cx="0" cy="552"/>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4553" name="Line 126"/>
            <p:cNvSpPr>
              <a:spLocks noChangeShapeType="1"/>
            </p:cNvSpPr>
            <p:nvPr/>
          </p:nvSpPr>
          <p:spPr bwMode="auto">
            <a:xfrm flipV="1">
              <a:off x="3342" y="1560"/>
              <a:ext cx="0" cy="552"/>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grpSp>
      <p:grpSp>
        <p:nvGrpSpPr>
          <p:cNvPr id="64528" name="Group 139"/>
          <p:cNvGrpSpPr>
            <a:grpSpLocks/>
          </p:cNvGrpSpPr>
          <p:nvPr/>
        </p:nvGrpSpPr>
        <p:grpSpPr bwMode="auto">
          <a:xfrm rot="6643093">
            <a:off x="3441701" y="3501450"/>
            <a:ext cx="444500" cy="1819275"/>
            <a:chOff x="2358" y="2456"/>
            <a:chExt cx="280" cy="552"/>
          </a:xfrm>
        </p:grpSpPr>
        <p:sp>
          <p:nvSpPr>
            <p:cNvPr id="64542" name="Line 121"/>
            <p:cNvSpPr>
              <a:spLocks noChangeShapeType="1"/>
            </p:cNvSpPr>
            <p:nvPr/>
          </p:nvSpPr>
          <p:spPr bwMode="auto">
            <a:xfrm flipV="1">
              <a:off x="2358" y="2456"/>
              <a:ext cx="0" cy="552"/>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4543" name="Line 122"/>
            <p:cNvSpPr>
              <a:spLocks noChangeShapeType="1"/>
            </p:cNvSpPr>
            <p:nvPr/>
          </p:nvSpPr>
          <p:spPr bwMode="auto">
            <a:xfrm flipV="1">
              <a:off x="2414" y="2456"/>
              <a:ext cx="0" cy="552"/>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4544" name="Line 123"/>
            <p:cNvSpPr>
              <a:spLocks noChangeShapeType="1"/>
            </p:cNvSpPr>
            <p:nvPr/>
          </p:nvSpPr>
          <p:spPr bwMode="auto">
            <a:xfrm flipV="1">
              <a:off x="2470" y="2456"/>
              <a:ext cx="0" cy="552"/>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4545" name="Line 124"/>
            <p:cNvSpPr>
              <a:spLocks noChangeShapeType="1"/>
            </p:cNvSpPr>
            <p:nvPr/>
          </p:nvSpPr>
          <p:spPr bwMode="auto">
            <a:xfrm flipV="1">
              <a:off x="2526" y="2456"/>
              <a:ext cx="0" cy="552"/>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4546" name="Line 125"/>
            <p:cNvSpPr>
              <a:spLocks noChangeShapeType="1"/>
            </p:cNvSpPr>
            <p:nvPr/>
          </p:nvSpPr>
          <p:spPr bwMode="auto">
            <a:xfrm flipV="1">
              <a:off x="2582" y="2456"/>
              <a:ext cx="0" cy="552"/>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4547" name="Line 126"/>
            <p:cNvSpPr>
              <a:spLocks noChangeShapeType="1"/>
            </p:cNvSpPr>
            <p:nvPr/>
          </p:nvSpPr>
          <p:spPr bwMode="auto">
            <a:xfrm flipV="1">
              <a:off x="2638" y="2456"/>
              <a:ext cx="0" cy="552"/>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grpSp>
      <p:grpSp>
        <p:nvGrpSpPr>
          <p:cNvPr id="64529" name="Group 140"/>
          <p:cNvGrpSpPr>
            <a:grpSpLocks/>
          </p:cNvGrpSpPr>
          <p:nvPr/>
        </p:nvGrpSpPr>
        <p:grpSpPr bwMode="auto">
          <a:xfrm rot="-7349659">
            <a:off x="3694113" y="1920301"/>
            <a:ext cx="444500" cy="1498600"/>
            <a:chOff x="2358" y="2456"/>
            <a:chExt cx="280" cy="552"/>
          </a:xfrm>
        </p:grpSpPr>
        <p:sp>
          <p:nvSpPr>
            <p:cNvPr id="64536" name="Line 121"/>
            <p:cNvSpPr>
              <a:spLocks noChangeShapeType="1"/>
            </p:cNvSpPr>
            <p:nvPr/>
          </p:nvSpPr>
          <p:spPr bwMode="auto">
            <a:xfrm flipV="1">
              <a:off x="2358" y="2456"/>
              <a:ext cx="0" cy="552"/>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rIns="30953" anchor="ctr">
              <a:spAutoFit/>
            </a:bodyPr>
            <a:lstStyle/>
            <a:p>
              <a:endParaRPr lang="en-US"/>
            </a:p>
          </p:txBody>
        </p:sp>
        <p:sp>
          <p:nvSpPr>
            <p:cNvPr id="64537" name="Line 122"/>
            <p:cNvSpPr>
              <a:spLocks noChangeShapeType="1"/>
            </p:cNvSpPr>
            <p:nvPr/>
          </p:nvSpPr>
          <p:spPr bwMode="auto">
            <a:xfrm flipV="1">
              <a:off x="2414" y="2456"/>
              <a:ext cx="0" cy="552"/>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rIns="30953" anchor="ctr">
              <a:spAutoFit/>
            </a:bodyPr>
            <a:lstStyle/>
            <a:p>
              <a:endParaRPr lang="en-US"/>
            </a:p>
          </p:txBody>
        </p:sp>
        <p:sp>
          <p:nvSpPr>
            <p:cNvPr id="64538" name="Line 123"/>
            <p:cNvSpPr>
              <a:spLocks noChangeShapeType="1"/>
            </p:cNvSpPr>
            <p:nvPr/>
          </p:nvSpPr>
          <p:spPr bwMode="auto">
            <a:xfrm flipV="1">
              <a:off x="2470" y="2456"/>
              <a:ext cx="0" cy="552"/>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rIns="30953" anchor="ctr">
              <a:spAutoFit/>
            </a:bodyPr>
            <a:lstStyle/>
            <a:p>
              <a:endParaRPr lang="en-US"/>
            </a:p>
          </p:txBody>
        </p:sp>
        <p:sp>
          <p:nvSpPr>
            <p:cNvPr id="64539" name="Line 124"/>
            <p:cNvSpPr>
              <a:spLocks noChangeShapeType="1"/>
            </p:cNvSpPr>
            <p:nvPr/>
          </p:nvSpPr>
          <p:spPr bwMode="auto">
            <a:xfrm flipV="1">
              <a:off x="2526" y="2456"/>
              <a:ext cx="0" cy="552"/>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rIns="30953" anchor="ctr">
              <a:spAutoFit/>
            </a:bodyPr>
            <a:lstStyle/>
            <a:p>
              <a:endParaRPr lang="en-US"/>
            </a:p>
          </p:txBody>
        </p:sp>
        <p:sp>
          <p:nvSpPr>
            <p:cNvPr id="64540" name="Line 125"/>
            <p:cNvSpPr>
              <a:spLocks noChangeShapeType="1"/>
            </p:cNvSpPr>
            <p:nvPr/>
          </p:nvSpPr>
          <p:spPr bwMode="auto">
            <a:xfrm flipV="1">
              <a:off x="2582" y="2456"/>
              <a:ext cx="0" cy="552"/>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rIns="30953" anchor="ctr">
              <a:spAutoFit/>
            </a:bodyPr>
            <a:lstStyle/>
            <a:p>
              <a:endParaRPr lang="en-US"/>
            </a:p>
          </p:txBody>
        </p:sp>
        <p:sp>
          <p:nvSpPr>
            <p:cNvPr id="64541" name="Line 126"/>
            <p:cNvSpPr>
              <a:spLocks noChangeShapeType="1"/>
            </p:cNvSpPr>
            <p:nvPr/>
          </p:nvSpPr>
          <p:spPr bwMode="auto">
            <a:xfrm flipV="1">
              <a:off x="2638" y="2456"/>
              <a:ext cx="0" cy="552"/>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rIns="30953" anchor="ctr">
              <a:spAutoFit/>
            </a:bodyPr>
            <a:lstStyle/>
            <a:p>
              <a:endParaRPr lang="en-US"/>
            </a:p>
          </p:txBody>
        </p:sp>
      </p:grpSp>
      <p:sp>
        <p:nvSpPr>
          <p:cNvPr id="64530" name="Rectangle 38"/>
          <p:cNvSpPr>
            <a:spLocks/>
          </p:cNvSpPr>
          <p:nvPr/>
        </p:nvSpPr>
        <p:spPr bwMode="auto">
          <a:xfrm>
            <a:off x="4799013" y="2347338"/>
            <a:ext cx="1782762" cy="403225"/>
          </a:xfrm>
          <a:prstGeom prst="rect">
            <a:avLst/>
          </a:prstGeom>
          <a:solidFill>
            <a:srgbClr val="E7E9E8"/>
          </a:solidFill>
          <a:ln w="38100">
            <a:solidFill>
              <a:srgbClr val="B7BEB6"/>
            </a:solidFill>
            <a:miter lim="800000"/>
            <a:headEnd/>
            <a:tailEnd/>
          </a:ln>
        </p:spPr>
        <p:txBody>
          <a:bodyPr lIns="0" tIns="0" rIns="9931" bIns="0" anchor="ctr">
            <a:spAutoFit/>
          </a:bodyPr>
          <a:lstStyle/>
          <a:p>
            <a:endParaRPr lang="en-US"/>
          </a:p>
        </p:txBody>
      </p:sp>
      <p:sp>
        <p:nvSpPr>
          <p:cNvPr id="64531" name="Line 57"/>
          <p:cNvSpPr>
            <a:spLocks noChangeShapeType="1"/>
          </p:cNvSpPr>
          <p:nvPr/>
        </p:nvSpPr>
        <p:spPr bwMode="auto">
          <a:xfrm>
            <a:off x="5114925" y="2472751"/>
            <a:ext cx="1182688"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532" name="Line 58"/>
          <p:cNvSpPr>
            <a:spLocks noChangeShapeType="1"/>
          </p:cNvSpPr>
          <p:nvPr/>
        </p:nvSpPr>
        <p:spPr bwMode="auto">
          <a:xfrm>
            <a:off x="5114925" y="2607688"/>
            <a:ext cx="1182688" cy="0"/>
          </a:xfrm>
          <a:prstGeom prst="line">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533" name="Rectangle 38"/>
          <p:cNvSpPr>
            <a:spLocks/>
          </p:cNvSpPr>
          <p:nvPr/>
        </p:nvSpPr>
        <p:spPr bwMode="auto">
          <a:xfrm>
            <a:off x="4797425" y="4144388"/>
            <a:ext cx="1782763" cy="403225"/>
          </a:xfrm>
          <a:prstGeom prst="rect">
            <a:avLst/>
          </a:prstGeom>
          <a:solidFill>
            <a:srgbClr val="E7E9E8"/>
          </a:solidFill>
          <a:ln w="38100">
            <a:solidFill>
              <a:srgbClr val="B7BEB6"/>
            </a:solidFill>
            <a:miter lim="800000"/>
            <a:headEnd/>
            <a:tailEnd/>
          </a:ln>
        </p:spPr>
        <p:txBody>
          <a:bodyPr lIns="0" tIns="0" rIns="9931" bIns="0" anchor="ctr">
            <a:spAutoFit/>
          </a:bodyPr>
          <a:lstStyle/>
          <a:p>
            <a:endParaRPr lang="en-US"/>
          </a:p>
        </p:txBody>
      </p:sp>
      <p:sp>
        <p:nvSpPr>
          <p:cNvPr id="64534" name="Line 57"/>
          <p:cNvSpPr>
            <a:spLocks noChangeShapeType="1"/>
          </p:cNvSpPr>
          <p:nvPr/>
        </p:nvSpPr>
        <p:spPr bwMode="auto">
          <a:xfrm>
            <a:off x="5113338" y="4269801"/>
            <a:ext cx="1182687" cy="1587"/>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4535" name="Line 58"/>
          <p:cNvSpPr>
            <a:spLocks noChangeShapeType="1"/>
          </p:cNvSpPr>
          <p:nvPr/>
        </p:nvSpPr>
        <p:spPr bwMode="auto">
          <a:xfrm>
            <a:off x="5113338" y="4404738"/>
            <a:ext cx="1182687" cy="1588"/>
          </a:xfrm>
          <a:prstGeom prst="line">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Tree>
    <p:extLst>
      <p:ext uri="{BB962C8B-B14F-4D97-AF65-F5344CB8AC3E}">
        <p14:creationId xmlns:p14="http://schemas.microsoft.com/office/powerpoint/2010/main" val="29390242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284956" y="640322"/>
            <a:ext cx="8574087" cy="967840"/>
          </a:xfrm>
        </p:spPr>
        <p:txBody>
          <a:bodyPr/>
          <a:lstStyle/>
          <a:p>
            <a:pPr eaLnBrk="1" hangingPunct="1"/>
            <a:r>
              <a:rPr lang="en-US" sz="3200" dirty="0">
                <a:latin typeface="Arial" charset="0"/>
                <a:ea typeface="ＭＳ Ｐゴシック" charset="0"/>
                <a:cs typeface="ＭＳ Ｐゴシック" charset="0"/>
              </a:rPr>
              <a:t>Spanning Tree to the Rescue</a:t>
            </a:r>
            <a:endParaRPr lang="en-US" dirty="0">
              <a:latin typeface="Arial" charset="0"/>
              <a:ea typeface="ＭＳ Ｐゴシック" charset="0"/>
              <a:cs typeface="ＭＳ Ｐゴシック" charset="0"/>
            </a:endParaRPr>
          </a:p>
        </p:txBody>
      </p:sp>
      <p:sp>
        <p:nvSpPr>
          <p:cNvPr id="66563" name="Rectangle 3"/>
          <p:cNvSpPr>
            <a:spLocks noGrp="1" noChangeArrowheads="1"/>
          </p:cNvSpPr>
          <p:nvPr>
            <p:ph type="body" idx="1"/>
          </p:nvPr>
        </p:nvSpPr>
        <p:spPr>
          <a:xfrm>
            <a:off x="457200" y="1727684"/>
            <a:ext cx="8229600" cy="4927600"/>
          </a:xfrm>
        </p:spPr>
        <p:txBody>
          <a:bodyPr/>
          <a:lstStyle/>
          <a:p>
            <a:pPr eaLnBrk="1" hangingPunct="1"/>
            <a:r>
              <a:rPr lang="en-US" dirty="0">
                <a:latin typeface="Arial" charset="0"/>
                <a:ea typeface="ＭＳ Ｐゴシック" charset="0"/>
                <a:cs typeface="ＭＳ Ｐゴシック" charset="0"/>
              </a:rPr>
              <a:t>So how do we get rid of loops?</a:t>
            </a:r>
          </a:p>
          <a:p>
            <a:pPr eaLnBrk="1" hangingPunct="1"/>
            <a:r>
              <a:rPr lang="en-US" dirty="0">
                <a:latin typeface="Arial" charset="0"/>
                <a:ea typeface="ＭＳ Ｐゴシック" charset="0"/>
                <a:cs typeface="ＭＳ Ｐゴシック" charset="0"/>
              </a:rPr>
              <a:t>Spanning tree protocol (simplified here)</a:t>
            </a:r>
          </a:p>
          <a:p>
            <a:pPr lvl="1" eaLnBrk="1" hangingPunct="1"/>
            <a:r>
              <a:rPr lang="en-US" dirty="0">
                <a:latin typeface="Arial" charset="0"/>
                <a:ea typeface="ＭＳ Ｐゴシック" charset="0"/>
              </a:rPr>
              <a:t>Elect a root bridge (lowest priority, lowest MAC)</a:t>
            </a:r>
          </a:p>
          <a:p>
            <a:pPr lvl="1" eaLnBrk="1" hangingPunct="1"/>
            <a:r>
              <a:rPr lang="en-US" dirty="0">
                <a:latin typeface="Arial" charset="0"/>
                <a:ea typeface="ＭＳ Ｐゴシック" charset="0"/>
              </a:rPr>
              <a:t>Cascade BPDU frames starting from the root</a:t>
            </a:r>
          </a:p>
          <a:p>
            <a:pPr lvl="1" eaLnBrk="1" hangingPunct="1"/>
            <a:r>
              <a:rPr lang="en-US" dirty="0">
                <a:latin typeface="Arial" charset="0"/>
                <a:ea typeface="ＭＳ Ｐゴシック" charset="0"/>
              </a:rPr>
              <a:t>Based on the BPDUs they pass, each switch </a:t>
            </a:r>
          </a:p>
          <a:p>
            <a:pPr lvl="2" eaLnBrk="1" hangingPunct="1"/>
            <a:r>
              <a:rPr lang="en-US" dirty="0">
                <a:latin typeface="Arial" charset="0"/>
                <a:ea typeface="ＭＳ Ｐゴシック" charset="0"/>
              </a:rPr>
              <a:t>Chooses the lowest cost route to the root bridge</a:t>
            </a:r>
          </a:p>
          <a:p>
            <a:pPr lvl="2" eaLnBrk="1" hangingPunct="1"/>
            <a:r>
              <a:rPr lang="en-US" dirty="0">
                <a:latin typeface="Arial" charset="0"/>
                <a:ea typeface="ＭＳ Ｐゴシック" charset="0"/>
              </a:rPr>
              <a:t>Blocks any other ports that can get to the root</a:t>
            </a:r>
          </a:p>
          <a:p>
            <a:pPr lvl="1" eaLnBrk="1" hangingPunct="1"/>
            <a:r>
              <a:rPr lang="en-US" dirty="0">
                <a:latin typeface="Arial" charset="0"/>
                <a:ea typeface="ＭＳ Ｐゴシック" charset="0"/>
              </a:rPr>
              <a:t>Recalculate when links change state</a:t>
            </a:r>
          </a:p>
        </p:txBody>
      </p:sp>
    </p:spTree>
    <p:extLst>
      <p:ext uri="{BB962C8B-B14F-4D97-AF65-F5344CB8AC3E}">
        <p14:creationId xmlns:p14="http://schemas.microsoft.com/office/powerpoint/2010/main" val="134847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Effect transition="in" filter="dissolve">
                                      <p:cBhvr>
                                        <p:cTn id="7" dur="500"/>
                                        <p:tgtEl>
                                          <p:spTgt spid="665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6563">
                                            <p:txEl>
                                              <p:pRg st="1" end="1"/>
                                            </p:txEl>
                                          </p:spTgt>
                                        </p:tgtEl>
                                        <p:attrNameLst>
                                          <p:attrName>style.visibility</p:attrName>
                                        </p:attrNameLst>
                                      </p:cBhvr>
                                      <p:to>
                                        <p:strVal val="visible"/>
                                      </p:to>
                                    </p:set>
                                    <p:animEffect transition="in" filter="dissolve">
                                      <p:cBhvr>
                                        <p:cTn id="12" dur="500"/>
                                        <p:tgtEl>
                                          <p:spTgt spid="665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6563">
                                            <p:txEl>
                                              <p:pRg st="2" end="2"/>
                                            </p:txEl>
                                          </p:spTgt>
                                        </p:tgtEl>
                                        <p:attrNameLst>
                                          <p:attrName>style.visibility</p:attrName>
                                        </p:attrNameLst>
                                      </p:cBhvr>
                                      <p:to>
                                        <p:strVal val="visible"/>
                                      </p:to>
                                    </p:set>
                                    <p:animEffect transition="in" filter="dissolve">
                                      <p:cBhvr>
                                        <p:cTn id="17" dur="500"/>
                                        <p:tgtEl>
                                          <p:spTgt spid="665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6563">
                                            <p:txEl>
                                              <p:pRg st="3" end="3"/>
                                            </p:txEl>
                                          </p:spTgt>
                                        </p:tgtEl>
                                        <p:attrNameLst>
                                          <p:attrName>style.visibility</p:attrName>
                                        </p:attrNameLst>
                                      </p:cBhvr>
                                      <p:to>
                                        <p:strVal val="visible"/>
                                      </p:to>
                                    </p:set>
                                    <p:animEffect transition="in" filter="dissolve">
                                      <p:cBhvr>
                                        <p:cTn id="22" dur="500"/>
                                        <p:tgtEl>
                                          <p:spTgt spid="665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6563">
                                            <p:txEl>
                                              <p:pRg st="4" end="4"/>
                                            </p:txEl>
                                          </p:spTgt>
                                        </p:tgtEl>
                                        <p:attrNameLst>
                                          <p:attrName>style.visibility</p:attrName>
                                        </p:attrNameLst>
                                      </p:cBhvr>
                                      <p:to>
                                        <p:strVal val="visible"/>
                                      </p:to>
                                    </p:set>
                                    <p:animEffect transition="in" filter="dissolve">
                                      <p:cBhvr>
                                        <p:cTn id="27" dur="500"/>
                                        <p:tgtEl>
                                          <p:spTgt spid="6656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6563">
                                            <p:txEl>
                                              <p:pRg st="5" end="5"/>
                                            </p:txEl>
                                          </p:spTgt>
                                        </p:tgtEl>
                                        <p:attrNameLst>
                                          <p:attrName>style.visibility</p:attrName>
                                        </p:attrNameLst>
                                      </p:cBhvr>
                                      <p:to>
                                        <p:strVal val="visible"/>
                                      </p:to>
                                    </p:set>
                                    <p:animEffect transition="in" filter="dissolve">
                                      <p:cBhvr>
                                        <p:cTn id="32" dur="500"/>
                                        <p:tgtEl>
                                          <p:spTgt spid="6656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6563">
                                            <p:txEl>
                                              <p:pRg st="6" end="6"/>
                                            </p:txEl>
                                          </p:spTgt>
                                        </p:tgtEl>
                                        <p:attrNameLst>
                                          <p:attrName>style.visibility</p:attrName>
                                        </p:attrNameLst>
                                      </p:cBhvr>
                                      <p:to>
                                        <p:strVal val="visible"/>
                                      </p:to>
                                    </p:set>
                                    <p:animEffect transition="in" filter="dissolve">
                                      <p:cBhvr>
                                        <p:cTn id="37" dur="500"/>
                                        <p:tgtEl>
                                          <p:spTgt spid="6656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66563">
                                            <p:txEl>
                                              <p:pRg st="7" end="7"/>
                                            </p:txEl>
                                          </p:spTgt>
                                        </p:tgtEl>
                                        <p:attrNameLst>
                                          <p:attrName>style.visibility</p:attrName>
                                        </p:attrNameLst>
                                      </p:cBhvr>
                                      <p:to>
                                        <p:strVal val="visible"/>
                                      </p:to>
                                    </p:set>
                                    <p:animEffect transition="in" filter="dissolve">
                                      <p:cBhvr>
                                        <p:cTn id="42" dur="500"/>
                                        <p:tgtEl>
                                          <p:spTgt spid="665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No More Loops</a:t>
            </a:r>
          </a:p>
        </p:txBody>
      </p:sp>
      <p:sp>
        <p:nvSpPr>
          <p:cNvPr id="68611" name="Rectangle 3"/>
          <p:cNvSpPr>
            <a:spLocks noGrp="1" noChangeArrowheads="1"/>
          </p:cNvSpPr>
          <p:nvPr>
            <p:ph type="body" idx="1"/>
          </p:nvPr>
        </p:nvSpPr>
        <p:spPr>
          <a:xfrm>
            <a:off x="457200" y="4881563"/>
            <a:ext cx="8229600" cy="1244600"/>
          </a:xfrm>
        </p:spPr>
        <p:txBody>
          <a:bodyPr>
            <a:normAutofit fontScale="92500" lnSpcReduction="20000"/>
          </a:bodyPr>
          <a:lstStyle/>
          <a:p>
            <a:pPr eaLnBrk="1" hangingPunct="1">
              <a:lnSpc>
                <a:spcPct val="90000"/>
              </a:lnSpc>
            </a:pPr>
            <a:r>
              <a:rPr lang="en-US" sz="2800" dirty="0">
                <a:latin typeface="Arial" charset="0"/>
                <a:ea typeface="ＭＳ Ｐゴシック" charset="0"/>
                <a:cs typeface="ＭＳ Ｐゴシック" charset="0"/>
              </a:rPr>
              <a:t>Spanning tree blocks the link marked with an X.</a:t>
            </a:r>
          </a:p>
          <a:p>
            <a:pPr eaLnBrk="1" hangingPunct="1">
              <a:lnSpc>
                <a:spcPct val="90000"/>
              </a:lnSpc>
            </a:pPr>
            <a:r>
              <a:rPr lang="en-US" sz="2800" dirty="0">
                <a:latin typeface="Arial" charset="0"/>
                <a:ea typeface="ＭＳ Ｐゴシック" charset="0"/>
                <a:cs typeface="ＭＳ Ｐゴシック" charset="0"/>
              </a:rPr>
              <a:t>Only one copy of the broadcast frame will make it to each red port.</a:t>
            </a:r>
          </a:p>
        </p:txBody>
      </p:sp>
      <p:grpSp>
        <p:nvGrpSpPr>
          <p:cNvPr id="68612" name="Group 4"/>
          <p:cNvGrpSpPr>
            <a:grpSpLocks/>
          </p:cNvGrpSpPr>
          <p:nvPr/>
        </p:nvGrpSpPr>
        <p:grpSpPr bwMode="auto">
          <a:xfrm>
            <a:off x="2221753" y="2532962"/>
            <a:ext cx="1707550" cy="1378639"/>
            <a:chOff x="123" y="364"/>
            <a:chExt cx="1529" cy="1236"/>
          </a:xfrm>
        </p:grpSpPr>
        <p:sp>
          <p:nvSpPr>
            <p:cNvPr id="68686" name="Rectangle 5"/>
            <p:cNvSpPr>
              <a:spLocks/>
            </p:cNvSpPr>
            <p:nvPr/>
          </p:nvSpPr>
          <p:spPr bwMode="auto">
            <a:xfrm>
              <a:off x="123" y="364"/>
              <a:ext cx="1476"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400" dirty="0">
                  <a:latin typeface="Helvetica" charset="0"/>
                  <a:cs typeface="Helvetica" charset="0"/>
                  <a:sym typeface="Helvetica" charset="0"/>
                </a:rPr>
                <a:t>Switch A - 1st floor</a:t>
              </a:r>
            </a:p>
          </p:txBody>
        </p:sp>
        <p:grpSp>
          <p:nvGrpSpPr>
            <p:cNvPr id="68687" name="Group 8"/>
            <p:cNvGrpSpPr>
              <a:grpSpLocks/>
            </p:cNvGrpSpPr>
            <p:nvPr/>
          </p:nvGrpSpPr>
          <p:grpSpPr bwMode="auto">
            <a:xfrm>
              <a:off x="209" y="989"/>
              <a:ext cx="296" cy="191"/>
              <a:chOff x="0" y="0"/>
              <a:chExt cx="296" cy="191"/>
            </a:xfrm>
          </p:grpSpPr>
          <p:sp>
            <p:nvSpPr>
              <p:cNvPr id="68704" name="Line 9"/>
              <p:cNvSpPr>
                <a:spLocks noChangeShapeType="1"/>
              </p:cNvSpPr>
              <p:nvPr/>
            </p:nvSpPr>
            <p:spPr bwMode="auto">
              <a:xfrm>
                <a:off x="0"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705" name="Line 10"/>
              <p:cNvSpPr>
                <a:spLocks noChangeShapeType="1"/>
              </p:cNvSpPr>
              <p:nvPr/>
            </p:nvSpPr>
            <p:spPr bwMode="auto">
              <a:xfrm>
                <a:off x="98"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706" name="Line 11"/>
              <p:cNvSpPr>
                <a:spLocks noChangeShapeType="1"/>
              </p:cNvSpPr>
              <p:nvPr/>
            </p:nvSpPr>
            <p:spPr bwMode="auto">
              <a:xfrm>
                <a:off x="196"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707" name="Line 12"/>
              <p:cNvSpPr>
                <a:spLocks noChangeShapeType="1"/>
              </p:cNvSpPr>
              <p:nvPr/>
            </p:nvSpPr>
            <p:spPr bwMode="auto">
              <a:xfrm>
                <a:off x="295"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68688" name="Group 14"/>
            <p:cNvGrpSpPr>
              <a:grpSpLocks/>
            </p:cNvGrpSpPr>
            <p:nvPr/>
          </p:nvGrpSpPr>
          <p:grpSpPr bwMode="auto">
            <a:xfrm>
              <a:off x="755" y="989"/>
              <a:ext cx="297" cy="191"/>
              <a:chOff x="0" y="0"/>
              <a:chExt cx="296" cy="191"/>
            </a:xfrm>
          </p:grpSpPr>
          <p:sp>
            <p:nvSpPr>
              <p:cNvPr id="68700" name="Line 15"/>
              <p:cNvSpPr>
                <a:spLocks noChangeShapeType="1"/>
              </p:cNvSpPr>
              <p:nvPr/>
            </p:nvSpPr>
            <p:spPr bwMode="auto">
              <a:xfrm>
                <a:off x="0"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701" name="Line 16"/>
              <p:cNvSpPr>
                <a:spLocks noChangeShapeType="1"/>
              </p:cNvSpPr>
              <p:nvPr/>
            </p:nvSpPr>
            <p:spPr bwMode="auto">
              <a:xfrm>
                <a:off x="98"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702" name="Line 17"/>
              <p:cNvSpPr>
                <a:spLocks noChangeShapeType="1"/>
              </p:cNvSpPr>
              <p:nvPr/>
            </p:nvSpPr>
            <p:spPr bwMode="auto">
              <a:xfrm>
                <a:off x="196"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703" name="Line 18"/>
              <p:cNvSpPr>
                <a:spLocks noChangeShapeType="1"/>
              </p:cNvSpPr>
              <p:nvPr/>
            </p:nvSpPr>
            <p:spPr bwMode="auto">
              <a:xfrm>
                <a:off x="295"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68689" name="Group 20"/>
            <p:cNvGrpSpPr>
              <a:grpSpLocks/>
            </p:cNvGrpSpPr>
            <p:nvPr/>
          </p:nvGrpSpPr>
          <p:grpSpPr bwMode="auto">
            <a:xfrm>
              <a:off x="1293" y="989"/>
              <a:ext cx="296" cy="191"/>
              <a:chOff x="0" y="0"/>
              <a:chExt cx="296" cy="191"/>
            </a:xfrm>
          </p:grpSpPr>
          <p:sp>
            <p:nvSpPr>
              <p:cNvPr id="68696" name="Line 21"/>
              <p:cNvSpPr>
                <a:spLocks noChangeShapeType="1"/>
              </p:cNvSpPr>
              <p:nvPr/>
            </p:nvSpPr>
            <p:spPr bwMode="auto">
              <a:xfrm>
                <a:off x="0"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697" name="Line 22"/>
              <p:cNvSpPr>
                <a:spLocks noChangeShapeType="1"/>
              </p:cNvSpPr>
              <p:nvPr/>
            </p:nvSpPr>
            <p:spPr bwMode="auto">
              <a:xfrm>
                <a:off x="98"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698" name="Line 23"/>
              <p:cNvSpPr>
                <a:spLocks noChangeShapeType="1"/>
              </p:cNvSpPr>
              <p:nvPr/>
            </p:nvSpPr>
            <p:spPr bwMode="auto">
              <a:xfrm>
                <a:off x="196"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699" name="Line 24"/>
              <p:cNvSpPr>
                <a:spLocks noChangeShapeType="1"/>
              </p:cNvSpPr>
              <p:nvPr/>
            </p:nvSpPr>
            <p:spPr bwMode="auto">
              <a:xfrm>
                <a:off x="295"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sp>
          <p:nvSpPr>
            <p:cNvPr id="68690" name="Freeform 27"/>
            <p:cNvSpPr>
              <a:spLocks/>
            </p:cNvSpPr>
            <p:nvPr/>
          </p:nvSpPr>
          <p:spPr bwMode="auto">
            <a:xfrm rot="5400000">
              <a:off x="1371" y="1088"/>
              <a:ext cx="138" cy="36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68691" name="Rectangle 28"/>
            <p:cNvSpPr>
              <a:spLocks/>
            </p:cNvSpPr>
            <p:nvPr/>
          </p:nvSpPr>
          <p:spPr bwMode="auto">
            <a:xfrm>
              <a:off x="1289" y="1327"/>
              <a:ext cx="363"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Green</a:t>
              </a:r>
            </a:p>
            <a:p>
              <a:pPr marL="28575" algn="ctr" defTabSz="642938">
                <a:buFontTx/>
                <a:buNone/>
              </a:pPr>
              <a:r>
                <a:rPr lang="en-US" sz="1000">
                  <a:latin typeface="Helvetica" charset="0"/>
                  <a:cs typeface="Helvetica" charset="0"/>
                  <a:sym typeface="Helvetica" charset="0"/>
                </a:rPr>
                <a:t>VLAN</a:t>
              </a:r>
            </a:p>
          </p:txBody>
        </p:sp>
        <p:sp>
          <p:nvSpPr>
            <p:cNvPr id="68692" name="Freeform 29"/>
            <p:cNvSpPr>
              <a:spLocks/>
            </p:cNvSpPr>
            <p:nvPr/>
          </p:nvSpPr>
          <p:spPr bwMode="auto">
            <a:xfrm rot="5400000">
              <a:off x="838" y="1088"/>
              <a:ext cx="138" cy="36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68693" name="Rectangle 30"/>
            <p:cNvSpPr>
              <a:spLocks/>
            </p:cNvSpPr>
            <p:nvPr/>
          </p:nvSpPr>
          <p:spPr bwMode="auto">
            <a:xfrm>
              <a:off x="755" y="1327"/>
              <a:ext cx="375"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Black</a:t>
              </a:r>
            </a:p>
            <a:p>
              <a:pPr marL="28575" algn="ctr" defTabSz="642938">
                <a:buFontTx/>
                <a:buNone/>
              </a:pPr>
              <a:r>
                <a:rPr lang="en-US" sz="1000">
                  <a:latin typeface="Helvetica" charset="0"/>
                  <a:cs typeface="Helvetica" charset="0"/>
                  <a:sym typeface="Helvetica" charset="0"/>
                </a:rPr>
                <a:t>VLAN </a:t>
              </a:r>
            </a:p>
          </p:txBody>
        </p:sp>
        <p:sp>
          <p:nvSpPr>
            <p:cNvPr id="68694" name="Freeform 31"/>
            <p:cNvSpPr>
              <a:spLocks/>
            </p:cNvSpPr>
            <p:nvPr/>
          </p:nvSpPr>
          <p:spPr bwMode="auto">
            <a:xfrm rot="5400000">
              <a:off x="284" y="1088"/>
              <a:ext cx="138" cy="36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68695" name="Rectangle 32"/>
            <p:cNvSpPr>
              <a:spLocks/>
            </p:cNvSpPr>
            <p:nvPr/>
          </p:nvSpPr>
          <p:spPr bwMode="auto">
            <a:xfrm>
              <a:off x="190" y="1327"/>
              <a:ext cx="344"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Red</a:t>
              </a:r>
            </a:p>
            <a:p>
              <a:pPr marL="28575" algn="ctr" defTabSz="642938">
                <a:buFontTx/>
                <a:buNone/>
              </a:pPr>
              <a:r>
                <a:rPr lang="en-US" sz="1000">
                  <a:latin typeface="Helvetica" charset="0"/>
                  <a:cs typeface="Helvetica" charset="0"/>
                  <a:sym typeface="Helvetica" charset="0"/>
                </a:rPr>
                <a:t>VLAN</a:t>
              </a:r>
            </a:p>
          </p:txBody>
        </p:sp>
      </p:grpSp>
      <p:grpSp>
        <p:nvGrpSpPr>
          <p:cNvPr id="68613" name="Group 33"/>
          <p:cNvGrpSpPr>
            <a:grpSpLocks/>
          </p:cNvGrpSpPr>
          <p:nvPr/>
        </p:nvGrpSpPr>
        <p:grpSpPr bwMode="auto">
          <a:xfrm>
            <a:off x="4851400" y="3403601"/>
            <a:ext cx="1668462" cy="1412875"/>
            <a:chOff x="3080" y="2144"/>
            <a:chExt cx="1051" cy="890"/>
          </a:xfrm>
        </p:grpSpPr>
        <p:sp>
          <p:nvSpPr>
            <p:cNvPr id="68664" name="Rectangle 34"/>
            <p:cNvSpPr>
              <a:spLocks/>
            </p:cNvSpPr>
            <p:nvPr/>
          </p:nvSpPr>
          <p:spPr bwMode="auto">
            <a:xfrm>
              <a:off x="3080" y="2144"/>
              <a:ext cx="1051" cy="1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400" dirty="0">
                  <a:latin typeface="Helvetica" charset="0"/>
                  <a:cs typeface="Helvetica" charset="0"/>
                  <a:sym typeface="Helvetica" charset="0"/>
                </a:rPr>
                <a:t>Switch C - 3rd floor</a:t>
              </a:r>
            </a:p>
          </p:txBody>
        </p:sp>
        <p:grpSp>
          <p:nvGrpSpPr>
            <p:cNvPr id="68665" name="Group 37"/>
            <p:cNvGrpSpPr>
              <a:grpSpLocks/>
            </p:cNvGrpSpPr>
            <p:nvPr/>
          </p:nvGrpSpPr>
          <p:grpSpPr bwMode="auto">
            <a:xfrm>
              <a:off x="3115" y="2613"/>
              <a:ext cx="208" cy="134"/>
              <a:chOff x="0" y="0"/>
              <a:chExt cx="296" cy="191"/>
            </a:xfrm>
          </p:grpSpPr>
          <p:sp>
            <p:nvSpPr>
              <p:cNvPr id="68682" name="Line 38"/>
              <p:cNvSpPr>
                <a:spLocks noChangeShapeType="1"/>
              </p:cNvSpPr>
              <p:nvPr/>
            </p:nvSpPr>
            <p:spPr bwMode="auto">
              <a:xfrm>
                <a:off x="0"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683" name="Line 39"/>
              <p:cNvSpPr>
                <a:spLocks noChangeShapeType="1"/>
              </p:cNvSpPr>
              <p:nvPr/>
            </p:nvSpPr>
            <p:spPr bwMode="auto">
              <a:xfrm>
                <a:off x="98"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684" name="Line 40"/>
              <p:cNvSpPr>
                <a:spLocks noChangeShapeType="1"/>
              </p:cNvSpPr>
              <p:nvPr/>
            </p:nvSpPr>
            <p:spPr bwMode="auto">
              <a:xfrm>
                <a:off x="196"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685" name="Line 41"/>
              <p:cNvSpPr>
                <a:spLocks noChangeShapeType="1"/>
              </p:cNvSpPr>
              <p:nvPr/>
            </p:nvSpPr>
            <p:spPr bwMode="auto">
              <a:xfrm>
                <a:off x="295"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68666" name="Group 43"/>
            <p:cNvGrpSpPr>
              <a:grpSpLocks/>
            </p:cNvGrpSpPr>
            <p:nvPr/>
          </p:nvGrpSpPr>
          <p:grpSpPr bwMode="auto">
            <a:xfrm>
              <a:off x="3499" y="2613"/>
              <a:ext cx="209" cy="134"/>
              <a:chOff x="0" y="0"/>
              <a:chExt cx="296" cy="191"/>
            </a:xfrm>
          </p:grpSpPr>
          <p:sp>
            <p:nvSpPr>
              <p:cNvPr id="68678" name="Line 44"/>
              <p:cNvSpPr>
                <a:spLocks noChangeShapeType="1"/>
              </p:cNvSpPr>
              <p:nvPr/>
            </p:nvSpPr>
            <p:spPr bwMode="auto">
              <a:xfrm>
                <a:off x="0"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679" name="Line 45"/>
              <p:cNvSpPr>
                <a:spLocks noChangeShapeType="1"/>
              </p:cNvSpPr>
              <p:nvPr/>
            </p:nvSpPr>
            <p:spPr bwMode="auto">
              <a:xfrm>
                <a:off x="98"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680" name="Line 46"/>
              <p:cNvSpPr>
                <a:spLocks noChangeShapeType="1"/>
              </p:cNvSpPr>
              <p:nvPr/>
            </p:nvSpPr>
            <p:spPr bwMode="auto">
              <a:xfrm>
                <a:off x="196"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681" name="Line 47"/>
              <p:cNvSpPr>
                <a:spLocks noChangeShapeType="1"/>
              </p:cNvSpPr>
              <p:nvPr/>
            </p:nvSpPr>
            <p:spPr bwMode="auto">
              <a:xfrm>
                <a:off x="295"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68667" name="Group 49"/>
            <p:cNvGrpSpPr>
              <a:grpSpLocks/>
            </p:cNvGrpSpPr>
            <p:nvPr/>
          </p:nvGrpSpPr>
          <p:grpSpPr bwMode="auto">
            <a:xfrm>
              <a:off x="3878" y="2613"/>
              <a:ext cx="208" cy="134"/>
              <a:chOff x="0" y="0"/>
              <a:chExt cx="296" cy="191"/>
            </a:xfrm>
          </p:grpSpPr>
          <p:sp>
            <p:nvSpPr>
              <p:cNvPr id="68674" name="Line 50"/>
              <p:cNvSpPr>
                <a:spLocks noChangeShapeType="1"/>
              </p:cNvSpPr>
              <p:nvPr/>
            </p:nvSpPr>
            <p:spPr bwMode="auto">
              <a:xfrm>
                <a:off x="0"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675" name="Line 51"/>
              <p:cNvSpPr>
                <a:spLocks noChangeShapeType="1"/>
              </p:cNvSpPr>
              <p:nvPr/>
            </p:nvSpPr>
            <p:spPr bwMode="auto">
              <a:xfrm>
                <a:off x="98"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676" name="Line 52"/>
              <p:cNvSpPr>
                <a:spLocks noChangeShapeType="1"/>
              </p:cNvSpPr>
              <p:nvPr/>
            </p:nvSpPr>
            <p:spPr bwMode="auto">
              <a:xfrm>
                <a:off x="196"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677" name="Line 53"/>
              <p:cNvSpPr>
                <a:spLocks noChangeShapeType="1"/>
              </p:cNvSpPr>
              <p:nvPr/>
            </p:nvSpPr>
            <p:spPr bwMode="auto">
              <a:xfrm>
                <a:off x="295"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sp>
          <p:nvSpPr>
            <p:cNvPr id="68668" name="Freeform 56"/>
            <p:cNvSpPr>
              <a:spLocks/>
            </p:cNvSpPr>
            <p:nvPr/>
          </p:nvSpPr>
          <p:spPr bwMode="auto">
            <a:xfrm rot="5400000">
              <a:off x="3932" y="2683"/>
              <a:ext cx="97" cy="25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68669" name="Rectangle 57"/>
            <p:cNvSpPr>
              <a:spLocks/>
            </p:cNvSpPr>
            <p:nvPr/>
          </p:nvSpPr>
          <p:spPr bwMode="auto">
            <a:xfrm>
              <a:off x="3866" y="2842"/>
              <a:ext cx="25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Green</a:t>
              </a:r>
            </a:p>
            <a:p>
              <a:pPr marL="28575" algn="ctr" defTabSz="642938">
                <a:buFontTx/>
                <a:buNone/>
              </a:pPr>
              <a:r>
                <a:rPr lang="en-US" sz="1000">
                  <a:latin typeface="Helvetica" charset="0"/>
                  <a:cs typeface="Helvetica" charset="0"/>
                  <a:sym typeface="Helvetica" charset="0"/>
                </a:rPr>
                <a:t>VLAN</a:t>
              </a:r>
            </a:p>
          </p:txBody>
        </p:sp>
        <p:sp>
          <p:nvSpPr>
            <p:cNvPr id="68670" name="Freeform 58"/>
            <p:cNvSpPr>
              <a:spLocks/>
            </p:cNvSpPr>
            <p:nvPr/>
          </p:nvSpPr>
          <p:spPr bwMode="auto">
            <a:xfrm rot="5400000">
              <a:off x="3557" y="2683"/>
              <a:ext cx="97" cy="25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68671" name="Rectangle 59"/>
            <p:cNvSpPr>
              <a:spLocks/>
            </p:cNvSpPr>
            <p:nvPr/>
          </p:nvSpPr>
          <p:spPr bwMode="auto">
            <a:xfrm>
              <a:off x="3490" y="2842"/>
              <a:ext cx="264"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Black</a:t>
              </a:r>
            </a:p>
            <a:p>
              <a:pPr marL="28575" algn="ctr" defTabSz="642938">
                <a:buFontTx/>
                <a:buNone/>
              </a:pPr>
              <a:r>
                <a:rPr lang="en-US" sz="1000">
                  <a:latin typeface="Helvetica" charset="0"/>
                  <a:cs typeface="Helvetica" charset="0"/>
                  <a:sym typeface="Helvetica" charset="0"/>
                </a:rPr>
                <a:t>VLAN </a:t>
              </a:r>
            </a:p>
          </p:txBody>
        </p:sp>
        <p:sp>
          <p:nvSpPr>
            <p:cNvPr id="68672" name="Freeform 60"/>
            <p:cNvSpPr>
              <a:spLocks/>
            </p:cNvSpPr>
            <p:nvPr/>
          </p:nvSpPr>
          <p:spPr bwMode="auto">
            <a:xfrm rot="5400000">
              <a:off x="3167" y="2683"/>
              <a:ext cx="97" cy="25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68673" name="Rectangle 61"/>
            <p:cNvSpPr>
              <a:spLocks/>
            </p:cNvSpPr>
            <p:nvPr/>
          </p:nvSpPr>
          <p:spPr bwMode="auto">
            <a:xfrm>
              <a:off x="3119" y="2842"/>
              <a:ext cx="242"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Red</a:t>
              </a:r>
            </a:p>
            <a:p>
              <a:pPr marL="28575" algn="ctr" defTabSz="642938">
                <a:buFontTx/>
                <a:buNone/>
              </a:pPr>
              <a:r>
                <a:rPr lang="en-US" sz="1000">
                  <a:latin typeface="Helvetica" charset="0"/>
                  <a:cs typeface="Helvetica" charset="0"/>
                  <a:sym typeface="Helvetica" charset="0"/>
                </a:rPr>
                <a:t>VLAN</a:t>
              </a:r>
            </a:p>
          </p:txBody>
        </p:sp>
      </p:grpSp>
      <p:grpSp>
        <p:nvGrpSpPr>
          <p:cNvPr id="68614" name="Group 62"/>
          <p:cNvGrpSpPr>
            <a:grpSpLocks/>
          </p:cNvGrpSpPr>
          <p:nvPr/>
        </p:nvGrpSpPr>
        <p:grpSpPr bwMode="auto">
          <a:xfrm>
            <a:off x="4840288" y="1711325"/>
            <a:ext cx="1708150" cy="1312863"/>
            <a:chOff x="3049" y="1078"/>
            <a:chExt cx="1076" cy="827"/>
          </a:xfrm>
        </p:grpSpPr>
        <p:sp>
          <p:nvSpPr>
            <p:cNvPr id="68642" name="Rectangle 63"/>
            <p:cNvSpPr>
              <a:spLocks/>
            </p:cNvSpPr>
            <p:nvPr/>
          </p:nvSpPr>
          <p:spPr bwMode="auto">
            <a:xfrm>
              <a:off x="3049" y="1078"/>
              <a:ext cx="1076" cy="1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400" dirty="0">
                  <a:latin typeface="Helvetica" charset="0"/>
                  <a:cs typeface="Helvetica" charset="0"/>
                  <a:sym typeface="Helvetica" charset="0"/>
                </a:rPr>
                <a:t>Switch B - 2nd floor</a:t>
              </a:r>
            </a:p>
          </p:txBody>
        </p:sp>
        <p:grpSp>
          <p:nvGrpSpPr>
            <p:cNvPr id="68643" name="Group 66"/>
            <p:cNvGrpSpPr>
              <a:grpSpLocks/>
            </p:cNvGrpSpPr>
            <p:nvPr/>
          </p:nvGrpSpPr>
          <p:grpSpPr bwMode="auto">
            <a:xfrm>
              <a:off x="3096" y="1484"/>
              <a:ext cx="208" cy="134"/>
              <a:chOff x="0" y="0"/>
              <a:chExt cx="296" cy="191"/>
            </a:xfrm>
          </p:grpSpPr>
          <p:sp>
            <p:nvSpPr>
              <p:cNvPr id="68660" name="Line 67"/>
              <p:cNvSpPr>
                <a:spLocks noChangeShapeType="1"/>
              </p:cNvSpPr>
              <p:nvPr/>
            </p:nvSpPr>
            <p:spPr bwMode="auto">
              <a:xfrm>
                <a:off x="0"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661" name="Line 68"/>
              <p:cNvSpPr>
                <a:spLocks noChangeShapeType="1"/>
              </p:cNvSpPr>
              <p:nvPr/>
            </p:nvSpPr>
            <p:spPr bwMode="auto">
              <a:xfrm>
                <a:off x="98"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662" name="Line 69"/>
              <p:cNvSpPr>
                <a:spLocks noChangeShapeType="1"/>
              </p:cNvSpPr>
              <p:nvPr/>
            </p:nvSpPr>
            <p:spPr bwMode="auto">
              <a:xfrm>
                <a:off x="196"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663" name="Line 70"/>
              <p:cNvSpPr>
                <a:spLocks noChangeShapeType="1"/>
              </p:cNvSpPr>
              <p:nvPr/>
            </p:nvSpPr>
            <p:spPr bwMode="auto">
              <a:xfrm>
                <a:off x="295"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68644" name="Group 72"/>
            <p:cNvGrpSpPr>
              <a:grpSpLocks/>
            </p:cNvGrpSpPr>
            <p:nvPr/>
          </p:nvGrpSpPr>
          <p:grpSpPr bwMode="auto">
            <a:xfrm>
              <a:off x="3480" y="1484"/>
              <a:ext cx="209" cy="134"/>
              <a:chOff x="0" y="0"/>
              <a:chExt cx="296" cy="191"/>
            </a:xfrm>
          </p:grpSpPr>
          <p:sp>
            <p:nvSpPr>
              <p:cNvPr id="68656" name="Line 73"/>
              <p:cNvSpPr>
                <a:spLocks noChangeShapeType="1"/>
              </p:cNvSpPr>
              <p:nvPr/>
            </p:nvSpPr>
            <p:spPr bwMode="auto">
              <a:xfrm>
                <a:off x="0"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657" name="Line 74"/>
              <p:cNvSpPr>
                <a:spLocks noChangeShapeType="1"/>
              </p:cNvSpPr>
              <p:nvPr/>
            </p:nvSpPr>
            <p:spPr bwMode="auto">
              <a:xfrm>
                <a:off x="98"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658" name="Line 75"/>
              <p:cNvSpPr>
                <a:spLocks noChangeShapeType="1"/>
              </p:cNvSpPr>
              <p:nvPr/>
            </p:nvSpPr>
            <p:spPr bwMode="auto">
              <a:xfrm>
                <a:off x="196"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659" name="Line 76"/>
              <p:cNvSpPr>
                <a:spLocks noChangeShapeType="1"/>
              </p:cNvSpPr>
              <p:nvPr/>
            </p:nvSpPr>
            <p:spPr bwMode="auto">
              <a:xfrm>
                <a:off x="295"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68645" name="Group 78"/>
            <p:cNvGrpSpPr>
              <a:grpSpLocks/>
            </p:cNvGrpSpPr>
            <p:nvPr/>
          </p:nvGrpSpPr>
          <p:grpSpPr bwMode="auto">
            <a:xfrm>
              <a:off x="3859" y="1484"/>
              <a:ext cx="208" cy="134"/>
              <a:chOff x="0" y="0"/>
              <a:chExt cx="296" cy="191"/>
            </a:xfrm>
          </p:grpSpPr>
          <p:sp>
            <p:nvSpPr>
              <p:cNvPr id="68652" name="Line 79"/>
              <p:cNvSpPr>
                <a:spLocks noChangeShapeType="1"/>
              </p:cNvSpPr>
              <p:nvPr/>
            </p:nvSpPr>
            <p:spPr bwMode="auto">
              <a:xfrm>
                <a:off x="0"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653" name="Line 80"/>
              <p:cNvSpPr>
                <a:spLocks noChangeShapeType="1"/>
              </p:cNvSpPr>
              <p:nvPr/>
            </p:nvSpPr>
            <p:spPr bwMode="auto">
              <a:xfrm>
                <a:off x="98"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654" name="Line 81"/>
              <p:cNvSpPr>
                <a:spLocks noChangeShapeType="1"/>
              </p:cNvSpPr>
              <p:nvPr/>
            </p:nvSpPr>
            <p:spPr bwMode="auto">
              <a:xfrm>
                <a:off x="196"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655" name="Line 82"/>
              <p:cNvSpPr>
                <a:spLocks noChangeShapeType="1"/>
              </p:cNvSpPr>
              <p:nvPr/>
            </p:nvSpPr>
            <p:spPr bwMode="auto">
              <a:xfrm>
                <a:off x="295"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sp>
          <p:nvSpPr>
            <p:cNvPr id="68646" name="Freeform 85"/>
            <p:cNvSpPr>
              <a:spLocks/>
            </p:cNvSpPr>
            <p:nvPr/>
          </p:nvSpPr>
          <p:spPr bwMode="auto">
            <a:xfrm rot="5400000">
              <a:off x="3913" y="1554"/>
              <a:ext cx="97" cy="25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68647" name="Rectangle 86"/>
            <p:cNvSpPr>
              <a:spLocks/>
            </p:cNvSpPr>
            <p:nvPr/>
          </p:nvSpPr>
          <p:spPr bwMode="auto">
            <a:xfrm>
              <a:off x="3865" y="1713"/>
              <a:ext cx="25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Green</a:t>
              </a:r>
            </a:p>
            <a:p>
              <a:pPr marL="28575" algn="ctr" defTabSz="642938">
                <a:buFontTx/>
                <a:buNone/>
              </a:pPr>
              <a:r>
                <a:rPr lang="en-US" sz="1000">
                  <a:latin typeface="Helvetica" charset="0"/>
                  <a:cs typeface="Helvetica" charset="0"/>
                  <a:sym typeface="Helvetica" charset="0"/>
                </a:rPr>
                <a:t>VLAN</a:t>
              </a:r>
            </a:p>
          </p:txBody>
        </p:sp>
        <p:sp>
          <p:nvSpPr>
            <p:cNvPr id="68648" name="Freeform 87"/>
            <p:cNvSpPr>
              <a:spLocks/>
            </p:cNvSpPr>
            <p:nvPr/>
          </p:nvSpPr>
          <p:spPr bwMode="auto">
            <a:xfrm rot="5400000">
              <a:off x="3538" y="1554"/>
              <a:ext cx="97" cy="25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68649" name="Rectangle 88"/>
            <p:cNvSpPr>
              <a:spLocks/>
            </p:cNvSpPr>
            <p:nvPr/>
          </p:nvSpPr>
          <p:spPr bwMode="auto">
            <a:xfrm>
              <a:off x="3480" y="1713"/>
              <a:ext cx="264"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Black</a:t>
              </a:r>
            </a:p>
            <a:p>
              <a:pPr marL="28575" algn="ctr" defTabSz="642938">
                <a:buFontTx/>
                <a:buNone/>
              </a:pPr>
              <a:r>
                <a:rPr lang="en-US" sz="1000">
                  <a:latin typeface="Helvetica" charset="0"/>
                  <a:cs typeface="Helvetica" charset="0"/>
                  <a:sym typeface="Helvetica" charset="0"/>
                </a:rPr>
                <a:t>VLAN </a:t>
              </a:r>
            </a:p>
          </p:txBody>
        </p:sp>
        <p:sp>
          <p:nvSpPr>
            <p:cNvPr id="68650" name="Freeform 89"/>
            <p:cNvSpPr>
              <a:spLocks/>
            </p:cNvSpPr>
            <p:nvPr/>
          </p:nvSpPr>
          <p:spPr bwMode="auto">
            <a:xfrm rot="5400000">
              <a:off x="3148" y="1554"/>
              <a:ext cx="97" cy="25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68651" name="Rectangle 90"/>
            <p:cNvSpPr>
              <a:spLocks/>
            </p:cNvSpPr>
            <p:nvPr/>
          </p:nvSpPr>
          <p:spPr bwMode="auto">
            <a:xfrm>
              <a:off x="3109" y="1713"/>
              <a:ext cx="242"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Red</a:t>
              </a:r>
            </a:p>
            <a:p>
              <a:pPr marL="28575" algn="ctr" defTabSz="642938">
                <a:buFontTx/>
                <a:buNone/>
              </a:pPr>
              <a:r>
                <a:rPr lang="en-US" sz="1000">
                  <a:latin typeface="Helvetica" charset="0"/>
                  <a:cs typeface="Helvetica" charset="0"/>
                  <a:sym typeface="Helvetica" charset="0"/>
                </a:rPr>
                <a:t>VLAN</a:t>
              </a:r>
            </a:p>
          </p:txBody>
        </p:sp>
      </p:grpSp>
      <p:grpSp>
        <p:nvGrpSpPr>
          <p:cNvPr id="68615" name="Group 91"/>
          <p:cNvGrpSpPr>
            <a:grpSpLocks/>
          </p:cNvGrpSpPr>
          <p:nvPr/>
        </p:nvGrpSpPr>
        <p:grpSpPr bwMode="auto">
          <a:xfrm>
            <a:off x="4164013" y="2138363"/>
            <a:ext cx="446087" cy="541337"/>
            <a:chOff x="2269" y="944"/>
            <a:chExt cx="281" cy="341"/>
          </a:xfrm>
        </p:grpSpPr>
        <p:sp>
          <p:nvSpPr>
            <p:cNvPr id="68638" name="Line 92"/>
            <p:cNvSpPr>
              <a:spLocks noChangeShapeType="1"/>
            </p:cNvSpPr>
            <p:nvPr/>
          </p:nvSpPr>
          <p:spPr bwMode="auto">
            <a:xfrm rot="10800000" flipH="1">
              <a:off x="2269" y="944"/>
              <a:ext cx="281" cy="341"/>
            </a:xfrm>
            <a:prstGeom prst="line">
              <a:avLst/>
            </a:prstGeom>
            <a:noFill/>
            <a:ln w="28575">
              <a:solidFill>
                <a:schemeClr val="tx1"/>
              </a:solidFill>
              <a:round/>
              <a:headEnd type="stealth" w="med" len="med"/>
              <a:tailEnd type="stealth" w="med" len="med"/>
            </a:ln>
            <a:extLst>
              <a:ext uri="{909E8E84-426E-40dd-AFC4-6F175D3DCCD1}">
                <a14:hiddenFill xmlns="" xmlns:a14="http://schemas.microsoft.com/office/drawing/2010/main">
                  <a:noFill/>
                </a14:hiddenFill>
              </a:ext>
            </a:extLst>
          </p:spPr>
          <p:txBody>
            <a:bodyPr lIns="0" tIns="0" rIns="0" bIns="0"/>
            <a:lstStyle/>
            <a:p>
              <a:endParaRPr lang="en-US"/>
            </a:p>
          </p:txBody>
        </p:sp>
        <p:sp>
          <p:nvSpPr>
            <p:cNvPr id="68639" name="Line 93"/>
            <p:cNvSpPr>
              <a:spLocks noChangeShapeType="1"/>
            </p:cNvSpPr>
            <p:nvPr/>
          </p:nvSpPr>
          <p:spPr bwMode="auto">
            <a:xfrm flipH="1" flipV="1">
              <a:off x="2410" y="1047"/>
              <a:ext cx="73" cy="5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8640" name="Line 94"/>
            <p:cNvSpPr>
              <a:spLocks noChangeShapeType="1"/>
            </p:cNvSpPr>
            <p:nvPr/>
          </p:nvSpPr>
          <p:spPr bwMode="auto">
            <a:xfrm flipH="1" flipV="1">
              <a:off x="2375" y="1081"/>
              <a:ext cx="73" cy="57"/>
            </a:xfrm>
            <a:prstGeom prst="line">
              <a:avLst/>
            </a:prstGeom>
            <a:noFill/>
            <a:ln w="19050">
              <a:solidFill>
                <a:srgbClr val="07D71B"/>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8641" name="Line 95"/>
            <p:cNvSpPr>
              <a:spLocks noChangeShapeType="1"/>
            </p:cNvSpPr>
            <p:nvPr/>
          </p:nvSpPr>
          <p:spPr bwMode="auto">
            <a:xfrm flipH="1" flipV="1">
              <a:off x="2341" y="1114"/>
              <a:ext cx="73" cy="57"/>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grpSp>
      <p:grpSp>
        <p:nvGrpSpPr>
          <p:cNvPr id="68616" name="Group 96"/>
          <p:cNvGrpSpPr>
            <a:grpSpLocks/>
          </p:cNvGrpSpPr>
          <p:nvPr/>
        </p:nvGrpSpPr>
        <p:grpSpPr bwMode="auto">
          <a:xfrm flipH="1">
            <a:off x="4183063" y="3251200"/>
            <a:ext cx="446087" cy="541338"/>
            <a:chOff x="2269" y="944"/>
            <a:chExt cx="281" cy="341"/>
          </a:xfrm>
        </p:grpSpPr>
        <p:sp>
          <p:nvSpPr>
            <p:cNvPr id="68634" name="Line 97"/>
            <p:cNvSpPr>
              <a:spLocks noChangeShapeType="1"/>
            </p:cNvSpPr>
            <p:nvPr/>
          </p:nvSpPr>
          <p:spPr bwMode="auto">
            <a:xfrm rot="10800000" flipH="1">
              <a:off x="2269" y="944"/>
              <a:ext cx="281" cy="341"/>
            </a:xfrm>
            <a:prstGeom prst="line">
              <a:avLst/>
            </a:prstGeom>
            <a:noFill/>
            <a:ln w="28575">
              <a:solidFill>
                <a:schemeClr val="tx1"/>
              </a:solidFill>
              <a:round/>
              <a:headEnd type="stealth" w="med" len="med"/>
              <a:tailEnd type="stealth" w="med" len="med"/>
            </a:ln>
            <a:extLst>
              <a:ext uri="{909E8E84-426E-40dd-AFC4-6F175D3DCCD1}">
                <a14:hiddenFill xmlns="" xmlns:a14="http://schemas.microsoft.com/office/drawing/2010/main">
                  <a:noFill/>
                </a14:hiddenFill>
              </a:ext>
            </a:extLst>
          </p:spPr>
          <p:txBody>
            <a:bodyPr lIns="0" tIns="0" rIns="0" bIns="0"/>
            <a:lstStyle/>
            <a:p>
              <a:endParaRPr lang="en-US"/>
            </a:p>
          </p:txBody>
        </p:sp>
        <p:sp>
          <p:nvSpPr>
            <p:cNvPr id="68635" name="Line 98"/>
            <p:cNvSpPr>
              <a:spLocks noChangeShapeType="1"/>
            </p:cNvSpPr>
            <p:nvPr/>
          </p:nvSpPr>
          <p:spPr bwMode="auto">
            <a:xfrm flipH="1" flipV="1">
              <a:off x="2410" y="1047"/>
              <a:ext cx="73" cy="5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8636" name="Line 99"/>
            <p:cNvSpPr>
              <a:spLocks noChangeShapeType="1"/>
            </p:cNvSpPr>
            <p:nvPr/>
          </p:nvSpPr>
          <p:spPr bwMode="auto">
            <a:xfrm flipH="1" flipV="1">
              <a:off x="2375" y="1081"/>
              <a:ext cx="73" cy="57"/>
            </a:xfrm>
            <a:prstGeom prst="line">
              <a:avLst/>
            </a:prstGeom>
            <a:noFill/>
            <a:ln w="19050">
              <a:solidFill>
                <a:srgbClr val="07D71B"/>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8637" name="Line 100"/>
            <p:cNvSpPr>
              <a:spLocks noChangeShapeType="1"/>
            </p:cNvSpPr>
            <p:nvPr/>
          </p:nvSpPr>
          <p:spPr bwMode="auto">
            <a:xfrm flipH="1" flipV="1">
              <a:off x="2341" y="1114"/>
              <a:ext cx="73" cy="57"/>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grpSp>
      <p:grpSp>
        <p:nvGrpSpPr>
          <p:cNvPr id="68617" name="Group 101"/>
          <p:cNvGrpSpPr>
            <a:grpSpLocks/>
          </p:cNvGrpSpPr>
          <p:nvPr/>
        </p:nvGrpSpPr>
        <p:grpSpPr bwMode="auto">
          <a:xfrm rot="-2349034">
            <a:off x="4394200" y="2535238"/>
            <a:ext cx="595313" cy="712787"/>
            <a:chOff x="2269" y="944"/>
            <a:chExt cx="281" cy="341"/>
          </a:xfrm>
        </p:grpSpPr>
        <p:sp>
          <p:nvSpPr>
            <p:cNvPr id="68630" name="Line 102"/>
            <p:cNvSpPr>
              <a:spLocks noChangeShapeType="1"/>
            </p:cNvSpPr>
            <p:nvPr/>
          </p:nvSpPr>
          <p:spPr bwMode="auto">
            <a:xfrm rot="10800000" flipH="1">
              <a:off x="2269" y="944"/>
              <a:ext cx="281" cy="341"/>
            </a:xfrm>
            <a:prstGeom prst="line">
              <a:avLst/>
            </a:prstGeom>
            <a:noFill/>
            <a:ln w="28575">
              <a:solidFill>
                <a:schemeClr val="tx1"/>
              </a:solidFill>
              <a:round/>
              <a:headEnd type="stealth" w="med" len="med"/>
              <a:tailEnd type="stealth" w="med" len="med"/>
            </a:ln>
            <a:extLst>
              <a:ext uri="{909E8E84-426E-40dd-AFC4-6F175D3DCCD1}">
                <a14:hiddenFill xmlns="" xmlns:a14="http://schemas.microsoft.com/office/drawing/2010/main">
                  <a:noFill/>
                </a14:hiddenFill>
              </a:ext>
            </a:extLst>
          </p:spPr>
          <p:txBody>
            <a:bodyPr lIns="0" tIns="0" rIns="0" bIns="0"/>
            <a:lstStyle/>
            <a:p>
              <a:endParaRPr lang="en-US"/>
            </a:p>
          </p:txBody>
        </p:sp>
        <p:sp>
          <p:nvSpPr>
            <p:cNvPr id="68631" name="Line 103"/>
            <p:cNvSpPr>
              <a:spLocks noChangeShapeType="1"/>
            </p:cNvSpPr>
            <p:nvPr/>
          </p:nvSpPr>
          <p:spPr bwMode="auto">
            <a:xfrm flipH="1" flipV="1">
              <a:off x="2410" y="1047"/>
              <a:ext cx="73" cy="5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8632" name="Line 104"/>
            <p:cNvSpPr>
              <a:spLocks noChangeShapeType="1"/>
            </p:cNvSpPr>
            <p:nvPr/>
          </p:nvSpPr>
          <p:spPr bwMode="auto">
            <a:xfrm flipH="1" flipV="1">
              <a:off x="2375" y="1081"/>
              <a:ext cx="73" cy="57"/>
            </a:xfrm>
            <a:prstGeom prst="line">
              <a:avLst/>
            </a:prstGeom>
            <a:noFill/>
            <a:ln w="19050">
              <a:solidFill>
                <a:srgbClr val="07D71B"/>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8633" name="Line 105"/>
            <p:cNvSpPr>
              <a:spLocks noChangeShapeType="1"/>
            </p:cNvSpPr>
            <p:nvPr/>
          </p:nvSpPr>
          <p:spPr bwMode="auto">
            <a:xfrm flipH="1" flipV="1">
              <a:off x="2341" y="1114"/>
              <a:ext cx="73" cy="57"/>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grpSp>
      <p:sp>
        <p:nvSpPr>
          <p:cNvPr id="68618" name="AutoShape 106"/>
          <p:cNvSpPr>
            <a:spLocks noChangeArrowheads="1"/>
          </p:cNvSpPr>
          <p:nvPr/>
        </p:nvSpPr>
        <p:spPr bwMode="auto">
          <a:xfrm>
            <a:off x="558800" y="3687763"/>
            <a:ext cx="1227138" cy="903287"/>
          </a:xfrm>
          <a:prstGeom prst="foldedCorner">
            <a:avLst>
              <a:gd name="adj" fmla="val 12500"/>
            </a:avLst>
          </a:prstGeom>
          <a:noFill/>
          <a:ln w="2857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rIns="30953" anchor="ctr"/>
          <a:lstStyle/>
          <a:p>
            <a:pPr algn="ctr">
              <a:buFontTx/>
              <a:buNone/>
            </a:pPr>
            <a:r>
              <a:rPr lang="en-US" sz="1800" b="0"/>
              <a:t>Broadcast</a:t>
            </a:r>
          </a:p>
        </p:txBody>
      </p:sp>
      <p:sp>
        <p:nvSpPr>
          <p:cNvPr id="68619" name="Line 107"/>
          <p:cNvSpPr>
            <a:spLocks noChangeShapeType="1"/>
          </p:cNvSpPr>
          <p:nvPr/>
        </p:nvSpPr>
        <p:spPr bwMode="auto">
          <a:xfrm flipV="1">
            <a:off x="1809750" y="3498850"/>
            <a:ext cx="411163" cy="447675"/>
          </a:xfrm>
          <a:prstGeom prst="line">
            <a:avLst/>
          </a:prstGeom>
          <a:noFill/>
          <a:ln w="38100">
            <a:solidFill>
              <a:schemeClr val="tx1"/>
            </a:solidFill>
            <a:round/>
            <a:headEnd/>
            <a:tailEnd type="stealth" w="med" len="me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68620" name="AutoShape 109"/>
          <p:cNvSpPr>
            <a:spLocks noChangeArrowheads="1"/>
          </p:cNvSpPr>
          <p:nvPr/>
        </p:nvSpPr>
        <p:spPr bwMode="auto">
          <a:xfrm>
            <a:off x="4508500" y="2624138"/>
            <a:ext cx="301625" cy="638175"/>
          </a:xfrm>
          <a:prstGeom prst="flowChartSummingJunction">
            <a:avLst/>
          </a:prstGeom>
          <a:noFill/>
          <a:ln w="2857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rIns="30953" anchor="ctr">
            <a:spAutoFit/>
          </a:bodyPr>
          <a:lstStyle/>
          <a:p>
            <a:endParaRPr lang="en-US"/>
          </a:p>
        </p:txBody>
      </p:sp>
      <p:sp>
        <p:nvSpPr>
          <p:cNvPr id="68621" name="Rectangle 38"/>
          <p:cNvSpPr>
            <a:spLocks/>
          </p:cNvSpPr>
          <p:nvPr/>
        </p:nvSpPr>
        <p:spPr bwMode="auto">
          <a:xfrm>
            <a:off x="4799013" y="1924050"/>
            <a:ext cx="1782762" cy="403225"/>
          </a:xfrm>
          <a:prstGeom prst="rect">
            <a:avLst/>
          </a:prstGeom>
          <a:solidFill>
            <a:srgbClr val="E7E9E8"/>
          </a:solidFill>
          <a:ln w="38100">
            <a:solidFill>
              <a:srgbClr val="B7BEB6"/>
            </a:solidFill>
            <a:miter lim="800000"/>
            <a:headEnd/>
            <a:tailEnd/>
          </a:ln>
        </p:spPr>
        <p:txBody>
          <a:bodyPr lIns="0" tIns="0" rIns="9931" bIns="0" anchor="ctr">
            <a:spAutoFit/>
          </a:bodyPr>
          <a:lstStyle/>
          <a:p>
            <a:endParaRPr lang="en-US"/>
          </a:p>
        </p:txBody>
      </p:sp>
      <p:sp>
        <p:nvSpPr>
          <p:cNvPr id="68622" name="Line 57"/>
          <p:cNvSpPr>
            <a:spLocks noChangeShapeType="1"/>
          </p:cNvSpPr>
          <p:nvPr/>
        </p:nvSpPr>
        <p:spPr bwMode="auto">
          <a:xfrm>
            <a:off x="5114925" y="2049463"/>
            <a:ext cx="1182688"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623" name="Line 58"/>
          <p:cNvSpPr>
            <a:spLocks noChangeShapeType="1"/>
          </p:cNvSpPr>
          <p:nvPr/>
        </p:nvSpPr>
        <p:spPr bwMode="auto">
          <a:xfrm>
            <a:off x="5114925" y="2184400"/>
            <a:ext cx="1182688" cy="0"/>
          </a:xfrm>
          <a:prstGeom prst="line">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624" name="Rectangle 38"/>
          <p:cNvSpPr>
            <a:spLocks/>
          </p:cNvSpPr>
          <p:nvPr/>
        </p:nvSpPr>
        <p:spPr bwMode="auto">
          <a:xfrm>
            <a:off x="4797425" y="3702050"/>
            <a:ext cx="1782763" cy="403225"/>
          </a:xfrm>
          <a:prstGeom prst="rect">
            <a:avLst/>
          </a:prstGeom>
          <a:solidFill>
            <a:srgbClr val="E7E9E8"/>
          </a:solidFill>
          <a:ln w="38100">
            <a:solidFill>
              <a:srgbClr val="B7BEB6"/>
            </a:solidFill>
            <a:miter lim="800000"/>
            <a:headEnd/>
            <a:tailEnd/>
          </a:ln>
        </p:spPr>
        <p:txBody>
          <a:bodyPr lIns="0" tIns="0" rIns="9931" bIns="0" anchor="ctr">
            <a:spAutoFit/>
          </a:bodyPr>
          <a:lstStyle/>
          <a:p>
            <a:endParaRPr lang="en-US"/>
          </a:p>
        </p:txBody>
      </p:sp>
      <p:sp>
        <p:nvSpPr>
          <p:cNvPr id="68625" name="Line 57"/>
          <p:cNvSpPr>
            <a:spLocks noChangeShapeType="1"/>
          </p:cNvSpPr>
          <p:nvPr/>
        </p:nvSpPr>
        <p:spPr bwMode="auto">
          <a:xfrm>
            <a:off x="5113338" y="3827463"/>
            <a:ext cx="1182687" cy="1587"/>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626" name="Line 58"/>
          <p:cNvSpPr>
            <a:spLocks noChangeShapeType="1"/>
          </p:cNvSpPr>
          <p:nvPr/>
        </p:nvSpPr>
        <p:spPr bwMode="auto">
          <a:xfrm>
            <a:off x="5113338" y="3962400"/>
            <a:ext cx="1182687" cy="1588"/>
          </a:xfrm>
          <a:prstGeom prst="line">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627" name="Rectangle 38"/>
          <p:cNvSpPr>
            <a:spLocks/>
          </p:cNvSpPr>
          <p:nvPr/>
        </p:nvSpPr>
        <p:spPr bwMode="auto">
          <a:xfrm>
            <a:off x="2208213" y="2806700"/>
            <a:ext cx="1781175" cy="401638"/>
          </a:xfrm>
          <a:prstGeom prst="rect">
            <a:avLst/>
          </a:prstGeom>
          <a:solidFill>
            <a:srgbClr val="E7E9E8"/>
          </a:solidFill>
          <a:ln w="38100">
            <a:solidFill>
              <a:srgbClr val="B7BEB6"/>
            </a:solidFill>
            <a:miter lim="800000"/>
            <a:headEnd/>
            <a:tailEnd/>
          </a:ln>
        </p:spPr>
        <p:txBody>
          <a:bodyPr lIns="0" tIns="0" rIns="9931" bIns="0" anchor="ctr">
            <a:spAutoFit/>
          </a:bodyPr>
          <a:lstStyle/>
          <a:p>
            <a:endParaRPr lang="en-US"/>
          </a:p>
        </p:txBody>
      </p:sp>
      <p:sp>
        <p:nvSpPr>
          <p:cNvPr id="68628" name="Line 57"/>
          <p:cNvSpPr>
            <a:spLocks noChangeShapeType="1"/>
          </p:cNvSpPr>
          <p:nvPr/>
        </p:nvSpPr>
        <p:spPr bwMode="auto">
          <a:xfrm>
            <a:off x="2524125" y="2930525"/>
            <a:ext cx="1182688" cy="1588"/>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68629" name="Line 58"/>
          <p:cNvSpPr>
            <a:spLocks noChangeShapeType="1"/>
          </p:cNvSpPr>
          <p:nvPr/>
        </p:nvSpPr>
        <p:spPr bwMode="auto">
          <a:xfrm>
            <a:off x="2524125" y="3065463"/>
            <a:ext cx="1182688" cy="1587"/>
          </a:xfrm>
          <a:prstGeom prst="line">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Tree>
    <p:extLst>
      <p:ext uri="{BB962C8B-B14F-4D97-AF65-F5344CB8AC3E}">
        <p14:creationId xmlns:p14="http://schemas.microsoft.com/office/powerpoint/2010/main" val="336052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animEffect transition="in" filter="dissolve">
                                      <p:cBhvr>
                                        <p:cTn id="7" dur="500"/>
                                        <p:tgtEl>
                                          <p:spTgt spid="68611">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8620"/>
                                        </p:tgtEl>
                                        <p:attrNameLst>
                                          <p:attrName>style.visibility</p:attrName>
                                        </p:attrNameLst>
                                      </p:cBhvr>
                                      <p:to>
                                        <p:strVal val="visible"/>
                                      </p:to>
                                    </p:set>
                                    <p:animEffect transition="in" filter="dissolve">
                                      <p:cBhvr>
                                        <p:cTn id="10" dur="500"/>
                                        <p:tgtEl>
                                          <p:spTgt spid="6862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8611">
                                            <p:txEl>
                                              <p:pRg st="1" end="1"/>
                                            </p:txEl>
                                          </p:spTgt>
                                        </p:tgtEl>
                                        <p:attrNameLst>
                                          <p:attrName>style.visibility</p:attrName>
                                        </p:attrNameLst>
                                      </p:cBhvr>
                                      <p:to>
                                        <p:strVal val="visible"/>
                                      </p:to>
                                    </p:set>
                                    <p:animEffect transition="in" filter="dissolve">
                                      <p:cBhvr>
                                        <p:cTn id="15" dur="500"/>
                                        <p:tgtEl>
                                          <p:spTgt spid="686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uiExpand="1" build="p"/>
      <p:bldP spid="6862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5200" kern="1200" dirty="0">
                <a:effectLst/>
              </a:rPr>
              <a:t>Now let's look at the last layer</a:t>
            </a:r>
            <a:endParaRPr lang="en-US" dirty="0"/>
          </a:p>
        </p:txBody>
      </p:sp>
      <p:sp>
        <p:nvSpPr>
          <p:cNvPr id="3" name="Content Placeholder 2"/>
          <p:cNvSpPr>
            <a:spLocks noGrp="1"/>
          </p:cNvSpPr>
          <p:nvPr>
            <p:ph idx="1"/>
          </p:nvPr>
        </p:nvSpPr>
        <p:spPr>
          <a:xfrm>
            <a:off x="457200" y="1792820"/>
            <a:ext cx="2622019" cy="4996011"/>
          </a:xfrm>
        </p:spPr>
        <p:txBody>
          <a:bodyPr>
            <a:normAutofit/>
          </a:bodyPr>
          <a:lstStyle/>
          <a:p>
            <a:pPr lvl="0"/>
            <a:r>
              <a:rPr lang="en-US" dirty="0">
                <a:solidFill>
                  <a:schemeClr val="tx1"/>
                </a:solidFill>
                <a:ea typeface="+mj-ea"/>
                <a:cs typeface="+mj-cs"/>
              </a:rPr>
              <a:t>Ethernet standards allow use of several types of physical media</a:t>
            </a:r>
          </a:p>
        </p:txBody>
      </p:sp>
      <p:grpSp>
        <p:nvGrpSpPr>
          <p:cNvPr id="4" name="Group 34"/>
          <p:cNvGrpSpPr>
            <a:grpSpLocks/>
          </p:cNvGrpSpPr>
          <p:nvPr/>
        </p:nvGrpSpPr>
        <p:grpSpPr bwMode="auto">
          <a:xfrm>
            <a:off x="3884613" y="2008082"/>
            <a:ext cx="3397250" cy="4556125"/>
            <a:chOff x="1703" y="1152"/>
            <a:chExt cx="2140" cy="2591"/>
          </a:xfrm>
        </p:grpSpPr>
        <p:sp>
          <p:nvSpPr>
            <p:cNvPr id="5" name="AutoShape 6"/>
            <p:cNvSpPr>
              <a:spLocks noChangeArrowheads="1"/>
            </p:cNvSpPr>
            <p:nvPr/>
          </p:nvSpPr>
          <p:spPr bwMode="auto">
            <a:xfrm>
              <a:off x="1932" y="1406"/>
              <a:ext cx="645" cy="257"/>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Data</a:t>
              </a:r>
            </a:p>
          </p:txBody>
        </p:sp>
        <p:sp>
          <p:nvSpPr>
            <p:cNvPr id="6" name="AutoShape 7"/>
            <p:cNvSpPr>
              <a:spLocks noChangeArrowheads="1"/>
            </p:cNvSpPr>
            <p:nvPr/>
          </p:nvSpPr>
          <p:spPr bwMode="auto">
            <a:xfrm>
              <a:off x="1921" y="1748"/>
              <a:ext cx="645" cy="257"/>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dirty="0"/>
                <a:t>Data</a:t>
              </a:r>
            </a:p>
          </p:txBody>
        </p:sp>
        <p:sp>
          <p:nvSpPr>
            <p:cNvPr id="7" name="AutoShape 9"/>
            <p:cNvSpPr>
              <a:spLocks noChangeArrowheads="1"/>
            </p:cNvSpPr>
            <p:nvPr/>
          </p:nvSpPr>
          <p:spPr bwMode="auto">
            <a:xfrm>
              <a:off x="1921" y="2090"/>
              <a:ext cx="645" cy="257"/>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Data</a:t>
              </a:r>
            </a:p>
          </p:txBody>
        </p:sp>
        <p:sp>
          <p:nvSpPr>
            <p:cNvPr id="8" name="AutoShape 10"/>
            <p:cNvSpPr>
              <a:spLocks noChangeArrowheads="1"/>
            </p:cNvSpPr>
            <p:nvPr/>
          </p:nvSpPr>
          <p:spPr bwMode="auto">
            <a:xfrm>
              <a:off x="1921" y="2432"/>
              <a:ext cx="645" cy="257"/>
            </a:xfrm>
            <a:prstGeom prst="roundRect">
              <a:avLst>
                <a:gd name="adj" fmla="val 16667"/>
              </a:avLst>
            </a:prstGeom>
            <a:solidFill>
              <a:srgbClr val="C4F926"/>
            </a:solidFill>
            <a:ln w="9525">
              <a:solidFill>
                <a:schemeClr val="tx1"/>
              </a:solidFill>
              <a:round/>
              <a:headEnd/>
              <a:tailEnd/>
            </a:ln>
          </p:spPr>
          <p:txBody>
            <a:bodyPr wrap="none" anchor="ctr"/>
            <a:lstStyle/>
            <a:p>
              <a:pPr algn="ctr">
                <a:buFontTx/>
                <a:buNone/>
              </a:pPr>
              <a:r>
                <a:rPr lang="en-US" sz="1400" b="0"/>
                <a:t>Segments</a:t>
              </a:r>
            </a:p>
          </p:txBody>
        </p:sp>
        <p:sp>
          <p:nvSpPr>
            <p:cNvPr id="9" name="AutoShape 11"/>
            <p:cNvSpPr>
              <a:spLocks noChangeArrowheads="1"/>
            </p:cNvSpPr>
            <p:nvPr/>
          </p:nvSpPr>
          <p:spPr bwMode="auto">
            <a:xfrm>
              <a:off x="1921" y="2774"/>
              <a:ext cx="645" cy="257"/>
            </a:xfrm>
            <a:prstGeom prst="roundRect">
              <a:avLst>
                <a:gd name="adj" fmla="val 16667"/>
              </a:avLst>
            </a:prstGeom>
            <a:solidFill>
              <a:srgbClr val="FBF82A"/>
            </a:solidFill>
            <a:ln w="9525">
              <a:solidFill>
                <a:schemeClr val="tx1"/>
              </a:solidFill>
              <a:round/>
              <a:headEnd/>
              <a:tailEnd/>
            </a:ln>
          </p:spPr>
          <p:txBody>
            <a:bodyPr wrap="none" anchor="ctr"/>
            <a:lstStyle/>
            <a:p>
              <a:pPr algn="ctr">
                <a:buFontTx/>
                <a:buNone/>
              </a:pPr>
              <a:r>
                <a:rPr lang="en-US" sz="1400" b="0"/>
                <a:t>Packets</a:t>
              </a:r>
            </a:p>
          </p:txBody>
        </p:sp>
        <p:sp>
          <p:nvSpPr>
            <p:cNvPr id="10" name="AutoShape 12"/>
            <p:cNvSpPr>
              <a:spLocks noChangeArrowheads="1"/>
            </p:cNvSpPr>
            <p:nvPr/>
          </p:nvSpPr>
          <p:spPr bwMode="auto">
            <a:xfrm>
              <a:off x="1921" y="3116"/>
              <a:ext cx="645" cy="257"/>
            </a:xfrm>
            <a:prstGeom prst="roundRect">
              <a:avLst>
                <a:gd name="adj" fmla="val 16667"/>
              </a:avLst>
            </a:prstGeom>
            <a:solidFill>
              <a:srgbClr val="FE9500"/>
            </a:solidFill>
            <a:ln w="9525">
              <a:solidFill>
                <a:schemeClr val="tx1"/>
              </a:solidFill>
              <a:round/>
              <a:headEnd/>
              <a:tailEnd/>
            </a:ln>
          </p:spPr>
          <p:txBody>
            <a:bodyPr wrap="none" anchor="ctr"/>
            <a:lstStyle/>
            <a:p>
              <a:pPr algn="ctr">
                <a:buFontTx/>
                <a:buNone/>
              </a:pPr>
              <a:r>
                <a:rPr lang="en-US" sz="1400" b="0"/>
                <a:t>Frames</a:t>
              </a:r>
            </a:p>
          </p:txBody>
        </p:sp>
        <p:sp>
          <p:nvSpPr>
            <p:cNvPr id="11" name="AutoShape 13"/>
            <p:cNvSpPr>
              <a:spLocks noChangeArrowheads="1"/>
            </p:cNvSpPr>
            <p:nvPr/>
          </p:nvSpPr>
          <p:spPr bwMode="auto">
            <a:xfrm>
              <a:off x="1921" y="3458"/>
              <a:ext cx="645" cy="257"/>
            </a:xfrm>
            <a:prstGeom prst="roundRect">
              <a:avLst>
                <a:gd name="adj" fmla="val 16667"/>
              </a:avLst>
            </a:prstGeom>
            <a:solidFill>
              <a:srgbClr val="FC2600"/>
            </a:solidFill>
            <a:ln w="9525">
              <a:solidFill>
                <a:schemeClr val="tx1"/>
              </a:solidFill>
              <a:round/>
              <a:headEnd/>
              <a:tailEnd/>
            </a:ln>
          </p:spPr>
          <p:txBody>
            <a:bodyPr wrap="none" anchor="ctr"/>
            <a:lstStyle/>
            <a:p>
              <a:pPr algn="ctr">
                <a:buFontTx/>
                <a:buNone/>
              </a:pPr>
              <a:r>
                <a:rPr lang="en-US" sz="1400" b="0"/>
                <a:t>Bits</a:t>
              </a:r>
            </a:p>
          </p:txBody>
        </p:sp>
        <p:sp>
          <p:nvSpPr>
            <p:cNvPr id="12" name="AutoShape 14"/>
            <p:cNvSpPr>
              <a:spLocks noChangeArrowheads="1"/>
            </p:cNvSpPr>
            <p:nvPr/>
          </p:nvSpPr>
          <p:spPr bwMode="auto">
            <a:xfrm>
              <a:off x="2614" y="1377"/>
              <a:ext cx="1229" cy="314"/>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Application</a:t>
              </a:r>
            </a:p>
            <a:p>
              <a:pPr algn="ctr">
                <a:buFontTx/>
                <a:buNone/>
              </a:pPr>
              <a:r>
                <a:rPr lang="en-US" sz="1000" b="0"/>
                <a:t>Network Process to Application</a:t>
              </a:r>
            </a:p>
          </p:txBody>
        </p:sp>
        <p:sp>
          <p:nvSpPr>
            <p:cNvPr id="13" name="AutoShape 16"/>
            <p:cNvSpPr>
              <a:spLocks noChangeArrowheads="1"/>
            </p:cNvSpPr>
            <p:nvPr/>
          </p:nvSpPr>
          <p:spPr bwMode="auto">
            <a:xfrm>
              <a:off x="2614" y="1719"/>
              <a:ext cx="1229" cy="314"/>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Presentation</a:t>
              </a:r>
            </a:p>
            <a:p>
              <a:pPr algn="ctr">
                <a:buFontTx/>
                <a:buNone/>
              </a:pPr>
              <a:r>
                <a:rPr lang="en-US" sz="1000" b="0"/>
                <a:t>Data Representation</a:t>
              </a:r>
            </a:p>
            <a:p>
              <a:pPr algn="ctr">
                <a:buFontTx/>
                <a:buNone/>
              </a:pPr>
              <a:r>
                <a:rPr lang="en-US" sz="1000" b="0"/>
                <a:t>and Encryption</a:t>
              </a:r>
            </a:p>
          </p:txBody>
        </p:sp>
        <p:sp>
          <p:nvSpPr>
            <p:cNvPr id="14" name="AutoShape 17"/>
            <p:cNvSpPr>
              <a:spLocks noChangeArrowheads="1"/>
            </p:cNvSpPr>
            <p:nvPr/>
          </p:nvSpPr>
          <p:spPr bwMode="auto">
            <a:xfrm>
              <a:off x="2614" y="2061"/>
              <a:ext cx="1229" cy="314"/>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Session</a:t>
              </a:r>
            </a:p>
            <a:p>
              <a:pPr algn="ctr">
                <a:buFontTx/>
                <a:buNone/>
              </a:pPr>
              <a:r>
                <a:rPr lang="en-US" sz="1000" b="0"/>
                <a:t>Interhost Communication</a:t>
              </a:r>
            </a:p>
          </p:txBody>
        </p:sp>
        <p:sp>
          <p:nvSpPr>
            <p:cNvPr id="15" name="AutoShape 18"/>
            <p:cNvSpPr>
              <a:spLocks noChangeArrowheads="1"/>
            </p:cNvSpPr>
            <p:nvPr/>
          </p:nvSpPr>
          <p:spPr bwMode="auto">
            <a:xfrm>
              <a:off x="2614" y="2403"/>
              <a:ext cx="1229" cy="314"/>
            </a:xfrm>
            <a:prstGeom prst="roundRect">
              <a:avLst>
                <a:gd name="adj" fmla="val 16667"/>
              </a:avLst>
            </a:prstGeom>
            <a:solidFill>
              <a:srgbClr val="C4F926"/>
            </a:solidFill>
            <a:ln w="9525">
              <a:solidFill>
                <a:schemeClr val="tx1"/>
              </a:solidFill>
              <a:round/>
              <a:headEnd/>
              <a:tailEnd/>
            </a:ln>
          </p:spPr>
          <p:txBody>
            <a:bodyPr wrap="none" anchor="ctr"/>
            <a:lstStyle/>
            <a:p>
              <a:pPr algn="ctr">
                <a:buFontTx/>
                <a:buNone/>
              </a:pPr>
              <a:r>
                <a:rPr lang="en-US" sz="1400" b="0" dirty="0"/>
                <a:t>Transport</a:t>
              </a:r>
            </a:p>
            <a:p>
              <a:pPr algn="ctr">
                <a:buFontTx/>
                <a:buNone/>
              </a:pPr>
              <a:r>
                <a:rPr lang="en-US" sz="1000" b="0" dirty="0"/>
                <a:t>End-to-End Connections</a:t>
              </a:r>
            </a:p>
            <a:p>
              <a:pPr algn="ctr">
                <a:buFontTx/>
                <a:buNone/>
              </a:pPr>
              <a:r>
                <a:rPr lang="en-US" sz="1000" b="0" dirty="0"/>
                <a:t>and Reliability</a:t>
              </a:r>
            </a:p>
          </p:txBody>
        </p:sp>
        <p:sp>
          <p:nvSpPr>
            <p:cNvPr id="16" name="AutoShape 19"/>
            <p:cNvSpPr>
              <a:spLocks noChangeArrowheads="1"/>
            </p:cNvSpPr>
            <p:nvPr/>
          </p:nvSpPr>
          <p:spPr bwMode="auto">
            <a:xfrm>
              <a:off x="2614" y="2745"/>
              <a:ext cx="1229" cy="314"/>
            </a:xfrm>
            <a:prstGeom prst="roundRect">
              <a:avLst>
                <a:gd name="adj" fmla="val 16667"/>
              </a:avLst>
            </a:prstGeom>
            <a:solidFill>
              <a:srgbClr val="FBF82A"/>
            </a:solidFill>
            <a:ln w="9525">
              <a:solidFill>
                <a:schemeClr val="tx1"/>
              </a:solidFill>
              <a:round/>
              <a:headEnd/>
              <a:tailEnd/>
            </a:ln>
          </p:spPr>
          <p:txBody>
            <a:bodyPr wrap="none" anchor="ctr"/>
            <a:lstStyle/>
            <a:p>
              <a:pPr algn="ctr">
                <a:buFontTx/>
                <a:buNone/>
              </a:pPr>
              <a:r>
                <a:rPr lang="en-US" sz="1400" b="0"/>
                <a:t>Network</a:t>
              </a:r>
            </a:p>
            <a:p>
              <a:pPr algn="ctr">
                <a:buFontTx/>
                <a:buNone/>
              </a:pPr>
              <a:r>
                <a:rPr lang="en-US" sz="1000" b="0"/>
                <a:t>Path Determination</a:t>
              </a:r>
            </a:p>
            <a:p>
              <a:pPr algn="ctr">
                <a:buFontTx/>
                <a:buNone/>
              </a:pPr>
              <a:r>
                <a:rPr lang="en-US" sz="1000" b="0"/>
                <a:t>and IP (Logical Addressing)</a:t>
              </a:r>
            </a:p>
          </p:txBody>
        </p:sp>
        <p:sp>
          <p:nvSpPr>
            <p:cNvPr id="17" name="AutoShape 20"/>
            <p:cNvSpPr>
              <a:spLocks noChangeArrowheads="1"/>
            </p:cNvSpPr>
            <p:nvPr/>
          </p:nvSpPr>
          <p:spPr bwMode="auto">
            <a:xfrm>
              <a:off x="2614" y="3087"/>
              <a:ext cx="1229" cy="314"/>
            </a:xfrm>
            <a:prstGeom prst="roundRect">
              <a:avLst>
                <a:gd name="adj" fmla="val 16667"/>
              </a:avLst>
            </a:prstGeom>
            <a:solidFill>
              <a:srgbClr val="FE9500"/>
            </a:solidFill>
            <a:ln w="9525">
              <a:solidFill>
                <a:schemeClr val="tx1"/>
              </a:solidFill>
              <a:round/>
              <a:headEnd/>
              <a:tailEnd/>
            </a:ln>
          </p:spPr>
          <p:txBody>
            <a:bodyPr wrap="none" anchor="ctr"/>
            <a:lstStyle/>
            <a:p>
              <a:pPr algn="ctr">
                <a:buFontTx/>
                <a:buNone/>
              </a:pPr>
              <a:r>
                <a:rPr lang="en-US" sz="1400" b="0"/>
                <a:t>Data Link</a:t>
              </a:r>
            </a:p>
            <a:p>
              <a:pPr algn="ctr">
                <a:buFontTx/>
                <a:buNone/>
              </a:pPr>
              <a:r>
                <a:rPr lang="en-US" sz="1000" b="0"/>
                <a:t>MAC and LLC</a:t>
              </a:r>
            </a:p>
            <a:p>
              <a:pPr algn="ctr">
                <a:buFontTx/>
                <a:buNone/>
              </a:pPr>
              <a:r>
                <a:rPr lang="en-US" sz="1000" b="0"/>
                <a:t>(Physical addressing)</a:t>
              </a:r>
            </a:p>
          </p:txBody>
        </p:sp>
        <p:sp>
          <p:nvSpPr>
            <p:cNvPr id="18" name="AutoShape 21"/>
            <p:cNvSpPr>
              <a:spLocks noChangeArrowheads="1"/>
            </p:cNvSpPr>
            <p:nvPr/>
          </p:nvSpPr>
          <p:spPr bwMode="auto">
            <a:xfrm>
              <a:off x="2614" y="3429"/>
              <a:ext cx="1229" cy="314"/>
            </a:xfrm>
            <a:prstGeom prst="roundRect">
              <a:avLst>
                <a:gd name="adj" fmla="val 16667"/>
              </a:avLst>
            </a:prstGeom>
            <a:solidFill>
              <a:srgbClr val="FC2600"/>
            </a:solidFill>
            <a:ln w="9525">
              <a:solidFill>
                <a:schemeClr val="tx1"/>
              </a:solidFill>
              <a:round/>
              <a:headEnd/>
              <a:tailEnd/>
            </a:ln>
          </p:spPr>
          <p:txBody>
            <a:bodyPr wrap="none" anchor="ctr"/>
            <a:lstStyle/>
            <a:p>
              <a:pPr algn="ctr">
                <a:buFontTx/>
                <a:buNone/>
              </a:pPr>
              <a:r>
                <a:rPr lang="en-US" sz="1400" b="0" dirty="0"/>
                <a:t>Physical</a:t>
              </a:r>
            </a:p>
            <a:p>
              <a:pPr algn="ctr">
                <a:buFontTx/>
                <a:buNone/>
              </a:pPr>
              <a:r>
                <a:rPr lang="en-US" sz="1000" b="0" dirty="0"/>
                <a:t>Media, Signal, and</a:t>
              </a:r>
            </a:p>
            <a:p>
              <a:pPr algn="ctr">
                <a:buFontTx/>
                <a:buNone/>
              </a:pPr>
              <a:r>
                <a:rPr lang="en-US" sz="1000" b="0" dirty="0"/>
                <a:t>Binary Transmission</a:t>
              </a:r>
            </a:p>
          </p:txBody>
        </p:sp>
        <p:sp>
          <p:nvSpPr>
            <p:cNvPr id="19" name="Text Box 22"/>
            <p:cNvSpPr txBox="1">
              <a:spLocks noChangeArrowheads="1"/>
            </p:cNvSpPr>
            <p:nvPr/>
          </p:nvSpPr>
          <p:spPr bwMode="auto">
            <a:xfrm>
              <a:off x="1715" y="1435"/>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7</a:t>
              </a:r>
            </a:p>
          </p:txBody>
        </p:sp>
        <p:sp>
          <p:nvSpPr>
            <p:cNvPr id="20" name="Text Box 23"/>
            <p:cNvSpPr txBox="1">
              <a:spLocks noChangeArrowheads="1"/>
            </p:cNvSpPr>
            <p:nvPr/>
          </p:nvSpPr>
          <p:spPr bwMode="auto">
            <a:xfrm>
              <a:off x="1713" y="1778"/>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6</a:t>
              </a:r>
            </a:p>
          </p:txBody>
        </p:sp>
        <p:sp>
          <p:nvSpPr>
            <p:cNvPr id="21" name="Text Box 24"/>
            <p:cNvSpPr txBox="1">
              <a:spLocks noChangeArrowheads="1"/>
            </p:cNvSpPr>
            <p:nvPr/>
          </p:nvSpPr>
          <p:spPr bwMode="auto">
            <a:xfrm>
              <a:off x="1711" y="2121"/>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5</a:t>
              </a:r>
            </a:p>
          </p:txBody>
        </p:sp>
        <p:sp>
          <p:nvSpPr>
            <p:cNvPr id="22" name="Text Box 25"/>
            <p:cNvSpPr txBox="1">
              <a:spLocks noChangeArrowheads="1"/>
            </p:cNvSpPr>
            <p:nvPr/>
          </p:nvSpPr>
          <p:spPr bwMode="auto">
            <a:xfrm>
              <a:off x="1709" y="2464"/>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4</a:t>
              </a:r>
            </a:p>
          </p:txBody>
        </p:sp>
        <p:sp>
          <p:nvSpPr>
            <p:cNvPr id="23" name="Text Box 26"/>
            <p:cNvSpPr txBox="1">
              <a:spLocks noChangeArrowheads="1"/>
            </p:cNvSpPr>
            <p:nvPr/>
          </p:nvSpPr>
          <p:spPr bwMode="auto">
            <a:xfrm>
              <a:off x="1707" y="2807"/>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3</a:t>
              </a:r>
            </a:p>
          </p:txBody>
        </p:sp>
        <p:sp>
          <p:nvSpPr>
            <p:cNvPr id="24" name="Text Box 27"/>
            <p:cNvSpPr txBox="1">
              <a:spLocks noChangeArrowheads="1"/>
            </p:cNvSpPr>
            <p:nvPr/>
          </p:nvSpPr>
          <p:spPr bwMode="auto">
            <a:xfrm>
              <a:off x="1705" y="3150"/>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2</a:t>
              </a:r>
            </a:p>
          </p:txBody>
        </p:sp>
        <p:sp>
          <p:nvSpPr>
            <p:cNvPr id="25" name="Text Box 28"/>
            <p:cNvSpPr txBox="1">
              <a:spLocks noChangeArrowheads="1"/>
            </p:cNvSpPr>
            <p:nvPr/>
          </p:nvSpPr>
          <p:spPr bwMode="auto">
            <a:xfrm>
              <a:off x="1703" y="3493"/>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1</a:t>
              </a:r>
            </a:p>
          </p:txBody>
        </p:sp>
        <p:sp>
          <p:nvSpPr>
            <p:cNvPr id="26" name="Text Box 29"/>
            <p:cNvSpPr txBox="1">
              <a:spLocks noChangeArrowheads="1"/>
            </p:cNvSpPr>
            <p:nvPr/>
          </p:nvSpPr>
          <p:spPr bwMode="auto">
            <a:xfrm>
              <a:off x="1932" y="1153"/>
              <a:ext cx="627" cy="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400" dirty="0"/>
                <a:t>Data</a:t>
              </a:r>
              <a:endParaRPr lang="en-US" sz="1400" b="0" dirty="0"/>
            </a:p>
          </p:txBody>
        </p:sp>
        <p:sp>
          <p:nvSpPr>
            <p:cNvPr id="27" name="Text Box 30"/>
            <p:cNvSpPr txBox="1">
              <a:spLocks noChangeArrowheads="1"/>
            </p:cNvSpPr>
            <p:nvPr/>
          </p:nvSpPr>
          <p:spPr bwMode="auto">
            <a:xfrm>
              <a:off x="2676" y="1152"/>
              <a:ext cx="1156" cy="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400"/>
                <a:t>Layer</a:t>
              </a:r>
            </a:p>
          </p:txBody>
        </p:sp>
      </p:grpSp>
      <p:sp>
        <p:nvSpPr>
          <p:cNvPr id="28" name="Text Box 35"/>
          <p:cNvSpPr txBox="1">
            <a:spLocks noChangeArrowheads="1"/>
          </p:cNvSpPr>
          <p:nvPr/>
        </p:nvSpPr>
        <p:spPr bwMode="auto">
          <a:xfrm>
            <a:off x="7578725" y="4846532"/>
            <a:ext cx="3524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IP</a:t>
            </a:r>
          </a:p>
        </p:txBody>
      </p:sp>
      <p:sp>
        <p:nvSpPr>
          <p:cNvPr id="29" name="Text Box 36"/>
          <p:cNvSpPr txBox="1">
            <a:spLocks noChangeArrowheads="1"/>
          </p:cNvSpPr>
          <p:nvPr/>
        </p:nvSpPr>
        <p:spPr bwMode="auto">
          <a:xfrm>
            <a:off x="7578725" y="5564082"/>
            <a:ext cx="85566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Ethernet</a:t>
            </a:r>
          </a:p>
        </p:txBody>
      </p:sp>
      <p:sp>
        <p:nvSpPr>
          <p:cNvPr id="30" name="Text Box 37"/>
          <p:cNvSpPr txBox="1">
            <a:spLocks noChangeArrowheads="1"/>
          </p:cNvSpPr>
          <p:nvPr/>
        </p:nvSpPr>
        <p:spPr bwMode="auto">
          <a:xfrm>
            <a:off x="7578725" y="4021032"/>
            <a:ext cx="96943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dirty="0"/>
              <a:t>TCP/UDP</a:t>
            </a:r>
          </a:p>
        </p:txBody>
      </p:sp>
      <p:sp>
        <p:nvSpPr>
          <p:cNvPr id="31" name="Text Box 38"/>
          <p:cNvSpPr txBox="1">
            <a:spLocks noChangeArrowheads="1"/>
          </p:cNvSpPr>
          <p:nvPr/>
        </p:nvSpPr>
        <p:spPr bwMode="auto">
          <a:xfrm>
            <a:off x="7470775" y="5192607"/>
            <a:ext cx="5492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ARP</a:t>
            </a:r>
          </a:p>
        </p:txBody>
      </p:sp>
      <p:sp>
        <p:nvSpPr>
          <p:cNvPr id="32" name="AutoShape 39"/>
          <p:cNvSpPr>
            <a:spLocks/>
          </p:cNvSpPr>
          <p:nvPr/>
        </p:nvSpPr>
        <p:spPr bwMode="auto">
          <a:xfrm>
            <a:off x="7410450" y="3690832"/>
            <a:ext cx="119063" cy="1014413"/>
          </a:xfrm>
          <a:prstGeom prst="rightBrace">
            <a:avLst>
              <a:gd name="adj1" fmla="val 71000"/>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 name="Text Box 40"/>
          <p:cNvSpPr txBox="1">
            <a:spLocks noChangeArrowheads="1"/>
          </p:cNvSpPr>
          <p:nvPr/>
        </p:nvSpPr>
        <p:spPr bwMode="auto">
          <a:xfrm>
            <a:off x="7594600" y="6126057"/>
            <a:ext cx="120173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1000baseSX</a:t>
            </a:r>
          </a:p>
        </p:txBody>
      </p:sp>
      <p:sp>
        <p:nvSpPr>
          <p:cNvPr id="34" name="Line 1057"/>
          <p:cNvSpPr>
            <a:spLocks noChangeShapeType="1"/>
          </p:cNvSpPr>
          <p:nvPr/>
        </p:nvSpPr>
        <p:spPr bwMode="auto">
          <a:xfrm>
            <a:off x="7427913" y="5005282"/>
            <a:ext cx="180975" cy="0"/>
          </a:xfrm>
          <a:prstGeom prst="line">
            <a:avLst/>
          </a:prstGeom>
          <a:noFill/>
          <a:ln w="12700">
            <a:solidFill>
              <a:schemeClr val="tx1"/>
            </a:solidFill>
            <a:round/>
            <a:headEnd type="triangle" w="sm" len="me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35" name="Line 1058"/>
          <p:cNvSpPr>
            <a:spLocks noChangeShapeType="1"/>
          </p:cNvSpPr>
          <p:nvPr/>
        </p:nvSpPr>
        <p:spPr bwMode="auto">
          <a:xfrm>
            <a:off x="7427913" y="5719657"/>
            <a:ext cx="180975" cy="0"/>
          </a:xfrm>
          <a:prstGeom prst="line">
            <a:avLst/>
          </a:prstGeom>
          <a:noFill/>
          <a:ln w="12700">
            <a:solidFill>
              <a:schemeClr val="tx1"/>
            </a:solidFill>
            <a:round/>
            <a:headEnd type="triangle" w="sm" len="me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36" name="Line 1059"/>
          <p:cNvSpPr>
            <a:spLocks noChangeShapeType="1"/>
          </p:cNvSpPr>
          <p:nvPr/>
        </p:nvSpPr>
        <p:spPr bwMode="auto">
          <a:xfrm>
            <a:off x="7427913" y="6262582"/>
            <a:ext cx="180975" cy="0"/>
          </a:xfrm>
          <a:prstGeom prst="line">
            <a:avLst/>
          </a:prstGeom>
          <a:noFill/>
          <a:ln w="12700">
            <a:solidFill>
              <a:schemeClr val="tx1"/>
            </a:solidFill>
            <a:round/>
            <a:headEnd type="triangle" w="sm" len="me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37" name="AutoShape 39"/>
          <p:cNvSpPr>
            <a:spLocks/>
          </p:cNvSpPr>
          <p:nvPr/>
        </p:nvSpPr>
        <p:spPr bwMode="auto">
          <a:xfrm>
            <a:off x="7410450" y="5160857"/>
            <a:ext cx="107950" cy="349250"/>
          </a:xfrm>
          <a:prstGeom prst="rightBrace">
            <a:avLst>
              <a:gd name="adj1" fmla="val 2696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 name="TextBox 37"/>
          <p:cNvSpPr txBox="1"/>
          <p:nvPr/>
        </p:nvSpPr>
        <p:spPr>
          <a:xfrm>
            <a:off x="4021564" y="1700800"/>
            <a:ext cx="3460024" cy="369332"/>
          </a:xfrm>
          <a:prstGeom prst="rect">
            <a:avLst/>
          </a:prstGeom>
          <a:noFill/>
        </p:spPr>
        <p:txBody>
          <a:bodyPr wrap="square" rtlCol="0">
            <a:spAutoFit/>
          </a:bodyPr>
          <a:lstStyle/>
          <a:p>
            <a:pPr algn="ctr"/>
            <a:r>
              <a:rPr lang="en-US" b="1" dirty="0"/>
              <a:t>OSI Model</a:t>
            </a:r>
          </a:p>
        </p:txBody>
      </p:sp>
      <p:sp>
        <p:nvSpPr>
          <p:cNvPr id="40" name="Slide Number Placeholder 39"/>
          <p:cNvSpPr>
            <a:spLocks noGrp="1"/>
          </p:cNvSpPr>
          <p:nvPr>
            <p:ph type="sldNum" sz="quarter" idx="12"/>
          </p:nvPr>
        </p:nvSpPr>
        <p:spPr/>
        <p:txBody>
          <a:bodyPr/>
          <a:lstStyle/>
          <a:p>
            <a:fld id="{AEC0E232-ABED-C84F-A8CC-8D5509292277}" type="slidenum">
              <a:rPr lang="en-US" smtClean="0"/>
              <a:t>105</a:t>
            </a:fld>
            <a:endParaRPr lang="en-US"/>
          </a:p>
        </p:txBody>
      </p:sp>
      <p:sp>
        <p:nvSpPr>
          <p:cNvPr id="45" name="Oval 44"/>
          <p:cNvSpPr/>
          <p:nvPr/>
        </p:nvSpPr>
        <p:spPr>
          <a:xfrm>
            <a:off x="3326155" y="5912652"/>
            <a:ext cx="5355169" cy="699860"/>
          </a:xfrm>
          <a:prstGeom prst="ellipse">
            <a:avLst/>
          </a:prstGeom>
          <a:noFill/>
          <a:ln w="5715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78171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Ethernet physical media standards</a:t>
            </a:r>
          </a:p>
        </p:txBody>
      </p:sp>
      <p:sp>
        <p:nvSpPr>
          <p:cNvPr id="3" name="Content Placeholder 2"/>
          <p:cNvSpPr>
            <a:spLocks noGrp="1"/>
          </p:cNvSpPr>
          <p:nvPr>
            <p:ph idx="1"/>
          </p:nvPr>
        </p:nvSpPr>
        <p:spPr>
          <a:xfrm>
            <a:off x="1781503" y="1799012"/>
            <a:ext cx="7076747" cy="4961982"/>
          </a:xfrm>
        </p:spPr>
        <p:txBody>
          <a:bodyPr>
            <a:normAutofit/>
          </a:bodyPr>
          <a:lstStyle/>
          <a:p>
            <a:pPr lvl="0"/>
            <a:r>
              <a:rPr lang="en-US" dirty="0">
                <a:solidFill>
                  <a:schemeClr val="tx1"/>
                </a:solidFill>
              </a:rPr>
              <a:t>Twisted pair copper (1m </a:t>
            </a:r>
            <a:r>
              <a:rPr lang="mr-IN" dirty="0">
                <a:solidFill>
                  <a:schemeClr val="tx1"/>
                </a:solidFill>
              </a:rPr>
              <a:t>–</a:t>
            </a:r>
            <a:r>
              <a:rPr lang="en-US" dirty="0">
                <a:solidFill>
                  <a:schemeClr val="tx1"/>
                </a:solidFill>
              </a:rPr>
              <a:t> 100m reach)</a:t>
            </a:r>
          </a:p>
          <a:p>
            <a:pPr lvl="1"/>
            <a:r>
              <a:rPr lang="en-US" dirty="0">
                <a:solidFill>
                  <a:schemeClr val="tx1"/>
                </a:solidFill>
              </a:rPr>
              <a:t>10base-T</a:t>
            </a:r>
            <a:br>
              <a:rPr lang="en-US" dirty="0">
                <a:solidFill>
                  <a:schemeClr val="tx1"/>
                </a:solidFill>
              </a:rPr>
            </a:br>
            <a:r>
              <a:rPr lang="en-US" dirty="0">
                <a:solidFill>
                  <a:schemeClr val="tx1"/>
                </a:solidFill>
              </a:rPr>
              <a:t>100base-T</a:t>
            </a:r>
            <a:br>
              <a:rPr lang="en-US" dirty="0">
                <a:solidFill>
                  <a:schemeClr val="tx1"/>
                </a:solidFill>
              </a:rPr>
            </a:br>
            <a:r>
              <a:rPr lang="en-US" dirty="0">
                <a:solidFill>
                  <a:srgbClr val="FF0000"/>
                </a:solidFill>
              </a:rPr>
              <a:t>1000base-TX – most common today</a:t>
            </a:r>
            <a:br>
              <a:rPr lang="en-US" dirty="0">
                <a:solidFill>
                  <a:schemeClr val="tx1"/>
                </a:solidFill>
              </a:rPr>
            </a:br>
            <a:r>
              <a:rPr lang="en-US" dirty="0">
                <a:solidFill>
                  <a:schemeClr val="tx1"/>
                </a:solidFill>
              </a:rPr>
              <a:t>10Gbase-T</a:t>
            </a:r>
          </a:p>
          <a:p>
            <a:pPr lvl="0"/>
            <a:r>
              <a:rPr lang="en-US" dirty="0">
                <a:solidFill>
                  <a:schemeClr val="tx1"/>
                </a:solidFill>
              </a:rPr>
              <a:t>Fiber optic	(100m </a:t>
            </a:r>
            <a:r>
              <a:rPr lang="mr-IN" dirty="0">
                <a:solidFill>
                  <a:schemeClr val="tx1"/>
                </a:solidFill>
              </a:rPr>
              <a:t>–</a:t>
            </a:r>
            <a:r>
              <a:rPr lang="en-US" dirty="0">
                <a:solidFill>
                  <a:schemeClr val="tx1"/>
                </a:solidFill>
              </a:rPr>
              <a:t> 40km reach)</a:t>
            </a:r>
          </a:p>
          <a:p>
            <a:pPr lvl="1"/>
            <a:r>
              <a:rPr lang="en-US" dirty="0">
                <a:solidFill>
                  <a:schemeClr val="tx1"/>
                </a:solidFill>
              </a:rPr>
              <a:t>1000base-SX, 1000base-LX</a:t>
            </a:r>
            <a:br>
              <a:rPr lang="en-US" dirty="0">
                <a:solidFill>
                  <a:schemeClr val="tx1"/>
                </a:solidFill>
              </a:rPr>
            </a:br>
            <a:r>
              <a:rPr lang="en-US" dirty="0">
                <a:solidFill>
                  <a:schemeClr val="tx1"/>
                </a:solidFill>
              </a:rPr>
              <a:t>10Gbase-SR, 10Gbase-LR</a:t>
            </a:r>
            <a:br>
              <a:rPr lang="en-US" dirty="0">
                <a:solidFill>
                  <a:schemeClr val="tx1"/>
                </a:solidFill>
              </a:rPr>
            </a:br>
            <a:r>
              <a:rPr lang="en-US" dirty="0">
                <a:solidFill>
                  <a:schemeClr val="tx1"/>
                </a:solidFill>
              </a:rPr>
              <a:t>40Gbase-SR4, 40Gbase-LR4</a:t>
            </a:r>
            <a:br>
              <a:rPr lang="en-US" dirty="0">
                <a:solidFill>
                  <a:schemeClr val="tx1"/>
                </a:solidFill>
              </a:rPr>
            </a:br>
            <a:r>
              <a:rPr lang="en-US" dirty="0">
                <a:solidFill>
                  <a:schemeClr val="tx1"/>
                </a:solidFill>
              </a:rPr>
              <a:t>100Gbase-SR4, 100Gbase-SR10, 100Gbase-LR4</a:t>
            </a:r>
            <a:br>
              <a:rPr lang="en-US" dirty="0">
                <a:solidFill>
                  <a:schemeClr val="tx1"/>
                </a:solidFill>
              </a:rPr>
            </a:br>
            <a:r>
              <a:rPr lang="en-US" dirty="0">
                <a:solidFill>
                  <a:schemeClr val="tx1"/>
                </a:solidFill>
              </a:rPr>
              <a:t>400Gbase-SR4, 400Gbase-LR4</a:t>
            </a:r>
            <a:br>
              <a:rPr lang="en-US" dirty="0">
                <a:solidFill>
                  <a:schemeClr val="tx1"/>
                </a:solidFill>
              </a:rPr>
            </a:br>
            <a:r>
              <a:rPr lang="en-US" dirty="0">
                <a:solidFill>
                  <a:schemeClr val="tx1"/>
                </a:solidFill>
              </a:rPr>
              <a:t>800Gbase-SR8, 800Gbase-LR8 – in development</a:t>
            </a:r>
            <a:br>
              <a:rPr lang="en-US" dirty="0">
                <a:solidFill>
                  <a:schemeClr val="tx1"/>
                </a:solidFill>
              </a:rPr>
            </a:br>
            <a:r>
              <a:rPr lang="en-US" dirty="0">
                <a:solidFill>
                  <a:schemeClr val="tx1"/>
                </a:solidFill>
              </a:rPr>
              <a:t>and many more</a:t>
            </a:r>
          </a:p>
          <a:p>
            <a:endParaRPr lang="en-US" dirty="0"/>
          </a:p>
        </p:txBody>
      </p:sp>
    </p:spTree>
    <p:extLst>
      <p:ext uri="{BB962C8B-B14F-4D97-AF65-F5344CB8AC3E}">
        <p14:creationId xmlns:p14="http://schemas.microsoft.com/office/powerpoint/2010/main" val="10539476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latin typeface="Arial" charset="0"/>
                <a:cs typeface="Arial" charset="0"/>
              </a:rPr>
              <a:t>Manchester encoding</a:t>
            </a:r>
          </a:p>
        </p:txBody>
      </p:sp>
      <p:sp>
        <p:nvSpPr>
          <p:cNvPr id="2" name="Content Placeholder 1"/>
          <p:cNvSpPr>
            <a:spLocks noGrp="1"/>
          </p:cNvSpPr>
          <p:nvPr>
            <p:ph idx="1"/>
          </p:nvPr>
        </p:nvSpPr>
        <p:spPr>
          <a:xfrm>
            <a:off x="1781503" y="4526926"/>
            <a:ext cx="7076747" cy="2198793"/>
          </a:xfrm>
        </p:spPr>
        <p:txBody>
          <a:bodyPr/>
          <a:lstStyle/>
          <a:p>
            <a:r>
              <a:rPr lang="en-US" dirty="0"/>
              <a:t>Ethernet coax signaling uses Manchester encoding which is a scheme that guarantees at least one voltage transition during each clock tick</a:t>
            </a:r>
          </a:p>
          <a:p>
            <a:endParaRPr lang="en-US" dirty="0"/>
          </a:p>
        </p:txBody>
      </p:sp>
      <p:sp>
        <p:nvSpPr>
          <p:cNvPr id="30723" name="Rectangle 22"/>
          <p:cNvSpPr>
            <a:spLocks noChangeArrowheads="1"/>
          </p:cNvSpPr>
          <p:nvPr/>
        </p:nvSpPr>
        <p:spPr bwMode="auto">
          <a:xfrm>
            <a:off x="0" y="17637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30724" name="Rectangle 58"/>
          <p:cNvSpPr>
            <a:spLocks noChangeArrowheads="1"/>
          </p:cNvSpPr>
          <p:nvPr/>
        </p:nvSpPr>
        <p:spPr bwMode="auto">
          <a:xfrm>
            <a:off x="0" y="17637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30725" name="AutoShape 57"/>
          <p:cNvSpPr>
            <a:spLocks noChangeAspect="1" noChangeArrowheads="1" noTextEdit="1"/>
          </p:cNvSpPr>
          <p:nvPr/>
        </p:nvSpPr>
        <p:spPr bwMode="auto">
          <a:xfrm>
            <a:off x="1836738" y="1951195"/>
            <a:ext cx="5470525" cy="2439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grpSp>
        <p:nvGrpSpPr>
          <p:cNvPr id="30726" name="Group 60"/>
          <p:cNvGrpSpPr>
            <a:grpSpLocks/>
          </p:cNvGrpSpPr>
          <p:nvPr/>
        </p:nvGrpSpPr>
        <p:grpSpPr bwMode="auto">
          <a:xfrm>
            <a:off x="1836738" y="1951195"/>
            <a:ext cx="5470525" cy="906463"/>
            <a:chOff x="1836738" y="1774825"/>
            <a:chExt cx="5470525" cy="907175"/>
          </a:xfrm>
        </p:grpSpPr>
        <p:sp>
          <p:nvSpPr>
            <p:cNvPr id="30769" name="Text Box 56"/>
            <p:cNvSpPr txBox="1">
              <a:spLocks noChangeArrowheads="1"/>
            </p:cNvSpPr>
            <p:nvPr/>
          </p:nvSpPr>
          <p:spPr bwMode="auto">
            <a:xfrm>
              <a:off x="2029554" y="1774825"/>
              <a:ext cx="5207548" cy="2018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40435" tIns="20217" rIns="40435" bIns="20217"/>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solidFill>
                    <a:srgbClr val="000000"/>
                  </a:solidFill>
                  <a:cs typeface="Times New Roman" charset="0"/>
                </a:rPr>
                <a:t>0           1          1           0           0         1           0          1           1    </a:t>
              </a:r>
              <a:endParaRPr lang="en-US" sz="4800"/>
            </a:p>
          </p:txBody>
        </p:sp>
        <p:sp>
          <p:nvSpPr>
            <p:cNvPr id="30770" name="Line 55"/>
            <p:cNvSpPr>
              <a:spLocks noChangeShapeType="1"/>
            </p:cNvSpPr>
            <p:nvPr/>
          </p:nvSpPr>
          <p:spPr bwMode="auto">
            <a:xfrm>
              <a:off x="1836738" y="2682000"/>
              <a:ext cx="609743" cy="0"/>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71" name="Line 54"/>
            <p:cNvSpPr>
              <a:spLocks noChangeShapeType="1"/>
            </p:cNvSpPr>
            <p:nvPr/>
          </p:nvSpPr>
          <p:spPr bwMode="auto">
            <a:xfrm flipV="1">
              <a:off x="2446481" y="2096726"/>
              <a:ext cx="0" cy="585274"/>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72" name="Line 53"/>
            <p:cNvSpPr>
              <a:spLocks noChangeShapeType="1"/>
            </p:cNvSpPr>
            <p:nvPr/>
          </p:nvSpPr>
          <p:spPr bwMode="auto">
            <a:xfrm>
              <a:off x="2446481" y="2096726"/>
              <a:ext cx="1221505" cy="0"/>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73" name="Line 52"/>
            <p:cNvSpPr>
              <a:spLocks noChangeShapeType="1"/>
            </p:cNvSpPr>
            <p:nvPr/>
          </p:nvSpPr>
          <p:spPr bwMode="auto">
            <a:xfrm flipV="1">
              <a:off x="3667986" y="2096726"/>
              <a:ext cx="0" cy="585274"/>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74" name="Line 51"/>
            <p:cNvSpPr>
              <a:spLocks noChangeShapeType="1"/>
            </p:cNvSpPr>
            <p:nvPr/>
          </p:nvSpPr>
          <p:spPr bwMode="auto">
            <a:xfrm>
              <a:off x="3667986" y="2682000"/>
              <a:ext cx="1222010" cy="0"/>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75" name="Line 50"/>
            <p:cNvSpPr>
              <a:spLocks noChangeShapeType="1"/>
            </p:cNvSpPr>
            <p:nvPr/>
          </p:nvSpPr>
          <p:spPr bwMode="auto">
            <a:xfrm flipV="1">
              <a:off x="4889996" y="2096726"/>
              <a:ext cx="0" cy="585274"/>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76" name="Line 49"/>
            <p:cNvSpPr>
              <a:spLocks noChangeShapeType="1"/>
            </p:cNvSpPr>
            <p:nvPr/>
          </p:nvSpPr>
          <p:spPr bwMode="auto">
            <a:xfrm>
              <a:off x="4889996" y="2096726"/>
              <a:ext cx="609743" cy="0"/>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77" name="Line 48"/>
            <p:cNvSpPr>
              <a:spLocks noChangeShapeType="1"/>
            </p:cNvSpPr>
            <p:nvPr/>
          </p:nvSpPr>
          <p:spPr bwMode="auto">
            <a:xfrm flipV="1">
              <a:off x="5499739" y="2096726"/>
              <a:ext cx="0" cy="585274"/>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78" name="Line 47"/>
            <p:cNvSpPr>
              <a:spLocks noChangeShapeType="1"/>
            </p:cNvSpPr>
            <p:nvPr/>
          </p:nvSpPr>
          <p:spPr bwMode="auto">
            <a:xfrm>
              <a:off x="5499739" y="2682000"/>
              <a:ext cx="609743" cy="0"/>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79" name="Line 46"/>
            <p:cNvSpPr>
              <a:spLocks noChangeShapeType="1"/>
            </p:cNvSpPr>
            <p:nvPr/>
          </p:nvSpPr>
          <p:spPr bwMode="auto">
            <a:xfrm flipV="1">
              <a:off x="6110491" y="2096726"/>
              <a:ext cx="0" cy="585274"/>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80" name="Line 45"/>
            <p:cNvSpPr>
              <a:spLocks noChangeShapeType="1"/>
            </p:cNvSpPr>
            <p:nvPr/>
          </p:nvSpPr>
          <p:spPr bwMode="auto">
            <a:xfrm>
              <a:off x="6110491" y="2096726"/>
              <a:ext cx="609743" cy="0"/>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81" name="Line 44"/>
            <p:cNvSpPr>
              <a:spLocks noChangeShapeType="1"/>
            </p:cNvSpPr>
            <p:nvPr/>
          </p:nvSpPr>
          <p:spPr bwMode="auto">
            <a:xfrm>
              <a:off x="6697520" y="2096726"/>
              <a:ext cx="609743" cy="0"/>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 name="Group 61"/>
          <p:cNvGrpSpPr>
            <a:grpSpLocks/>
          </p:cNvGrpSpPr>
          <p:nvPr/>
        </p:nvGrpSpPr>
        <p:grpSpPr bwMode="auto">
          <a:xfrm>
            <a:off x="1836738" y="3494245"/>
            <a:ext cx="5470525" cy="609600"/>
            <a:chOff x="1836738" y="3317224"/>
            <a:chExt cx="5470525" cy="610502"/>
          </a:xfrm>
        </p:grpSpPr>
        <p:sp>
          <p:nvSpPr>
            <p:cNvPr id="30739" name="Line 43"/>
            <p:cNvSpPr>
              <a:spLocks noChangeShapeType="1"/>
            </p:cNvSpPr>
            <p:nvPr/>
          </p:nvSpPr>
          <p:spPr bwMode="auto">
            <a:xfrm>
              <a:off x="1836738" y="3927726"/>
              <a:ext cx="304871" cy="0"/>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40" name="Line 42"/>
            <p:cNvSpPr>
              <a:spLocks noChangeShapeType="1"/>
            </p:cNvSpPr>
            <p:nvPr/>
          </p:nvSpPr>
          <p:spPr bwMode="auto">
            <a:xfrm flipV="1">
              <a:off x="2141609" y="3317224"/>
              <a:ext cx="0" cy="610502"/>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41" name="Line 41"/>
            <p:cNvSpPr>
              <a:spLocks noChangeShapeType="1"/>
            </p:cNvSpPr>
            <p:nvPr/>
          </p:nvSpPr>
          <p:spPr bwMode="auto">
            <a:xfrm>
              <a:off x="2141609" y="3317224"/>
              <a:ext cx="279634" cy="0"/>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42" name="Line 40"/>
            <p:cNvSpPr>
              <a:spLocks noChangeShapeType="1"/>
            </p:cNvSpPr>
            <p:nvPr/>
          </p:nvSpPr>
          <p:spPr bwMode="auto">
            <a:xfrm flipV="1">
              <a:off x="2726619" y="3317224"/>
              <a:ext cx="0" cy="610502"/>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43" name="Line 39"/>
            <p:cNvSpPr>
              <a:spLocks noChangeShapeType="1"/>
            </p:cNvSpPr>
            <p:nvPr/>
          </p:nvSpPr>
          <p:spPr bwMode="auto">
            <a:xfrm>
              <a:off x="2421243" y="3317224"/>
              <a:ext cx="305376" cy="0"/>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44" name="Line 38"/>
            <p:cNvSpPr>
              <a:spLocks noChangeShapeType="1"/>
            </p:cNvSpPr>
            <p:nvPr/>
          </p:nvSpPr>
          <p:spPr bwMode="auto">
            <a:xfrm>
              <a:off x="2726619" y="3927726"/>
              <a:ext cx="304871" cy="0"/>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45" name="Line 37"/>
            <p:cNvSpPr>
              <a:spLocks noChangeShapeType="1"/>
            </p:cNvSpPr>
            <p:nvPr/>
          </p:nvSpPr>
          <p:spPr bwMode="auto">
            <a:xfrm flipV="1">
              <a:off x="3032500" y="3317224"/>
              <a:ext cx="0" cy="610502"/>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46" name="Line 36"/>
            <p:cNvSpPr>
              <a:spLocks noChangeShapeType="1"/>
            </p:cNvSpPr>
            <p:nvPr/>
          </p:nvSpPr>
          <p:spPr bwMode="auto">
            <a:xfrm>
              <a:off x="3032500" y="3317224"/>
              <a:ext cx="330109" cy="0"/>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47" name="Line 35"/>
            <p:cNvSpPr>
              <a:spLocks noChangeShapeType="1"/>
            </p:cNvSpPr>
            <p:nvPr/>
          </p:nvSpPr>
          <p:spPr bwMode="auto">
            <a:xfrm flipV="1">
              <a:off x="3362610" y="3317224"/>
              <a:ext cx="0" cy="610502"/>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48" name="Line 34"/>
            <p:cNvSpPr>
              <a:spLocks noChangeShapeType="1"/>
            </p:cNvSpPr>
            <p:nvPr/>
          </p:nvSpPr>
          <p:spPr bwMode="auto">
            <a:xfrm>
              <a:off x="3362610" y="3927726"/>
              <a:ext cx="305376" cy="0"/>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49" name="Line 33"/>
            <p:cNvSpPr>
              <a:spLocks noChangeShapeType="1"/>
            </p:cNvSpPr>
            <p:nvPr/>
          </p:nvSpPr>
          <p:spPr bwMode="auto">
            <a:xfrm>
              <a:off x="3668491" y="3927726"/>
              <a:ext cx="305376" cy="0"/>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50" name="Line 32"/>
            <p:cNvSpPr>
              <a:spLocks noChangeShapeType="1"/>
            </p:cNvSpPr>
            <p:nvPr/>
          </p:nvSpPr>
          <p:spPr bwMode="auto">
            <a:xfrm flipV="1">
              <a:off x="3973867" y="3317224"/>
              <a:ext cx="0" cy="610502"/>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51" name="Line 31"/>
            <p:cNvSpPr>
              <a:spLocks noChangeShapeType="1"/>
            </p:cNvSpPr>
            <p:nvPr/>
          </p:nvSpPr>
          <p:spPr bwMode="auto">
            <a:xfrm>
              <a:off x="3973867" y="3317224"/>
              <a:ext cx="279634" cy="0"/>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52" name="Line 30"/>
            <p:cNvSpPr>
              <a:spLocks noChangeShapeType="1"/>
            </p:cNvSpPr>
            <p:nvPr/>
          </p:nvSpPr>
          <p:spPr bwMode="auto">
            <a:xfrm>
              <a:off x="4253501" y="3927726"/>
              <a:ext cx="330109" cy="0"/>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53" name="Line 29"/>
            <p:cNvSpPr>
              <a:spLocks noChangeShapeType="1"/>
            </p:cNvSpPr>
            <p:nvPr/>
          </p:nvSpPr>
          <p:spPr bwMode="auto">
            <a:xfrm flipV="1">
              <a:off x="4583610" y="3317224"/>
              <a:ext cx="0" cy="610502"/>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54" name="Line 28"/>
            <p:cNvSpPr>
              <a:spLocks noChangeShapeType="1"/>
            </p:cNvSpPr>
            <p:nvPr/>
          </p:nvSpPr>
          <p:spPr bwMode="auto">
            <a:xfrm>
              <a:off x="4583610" y="3317224"/>
              <a:ext cx="306386" cy="0"/>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55" name="Line 27"/>
            <p:cNvSpPr>
              <a:spLocks noChangeShapeType="1"/>
            </p:cNvSpPr>
            <p:nvPr/>
          </p:nvSpPr>
          <p:spPr bwMode="auto">
            <a:xfrm flipV="1">
              <a:off x="4253501" y="3317224"/>
              <a:ext cx="0" cy="610502"/>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56" name="Line 26"/>
            <p:cNvSpPr>
              <a:spLocks noChangeShapeType="1"/>
            </p:cNvSpPr>
            <p:nvPr/>
          </p:nvSpPr>
          <p:spPr bwMode="auto">
            <a:xfrm>
              <a:off x="4863244" y="3317224"/>
              <a:ext cx="330109" cy="0"/>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57" name="Line 25"/>
            <p:cNvSpPr>
              <a:spLocks noChangeShapeType="1"/>
            </p:cNvSpPr>
            <p:nvPr/>
          </p:nvSpPr>
          <p:spPr bwMode="auto">
            <a:xfrm flipV="1">
              <a:off x="5193353" y="3317224"/>
              <a:ext cx="0" cy="610502"/>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58" name="Line 24"/>
            <p:cNvSpPr>
              <a:spLocks noChangeShapeType="1"/>
            </p:cNvSpPr>
            <p:nvPr/>
          </p:nvSpPr>
          <p:spPr bwMode="auto">
            <a:xfrm>
              <a:off x="5193353" y="3927726"/>
              <a:ext cx="305376" cy="0"/>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59" name="Line 23"/>
            <p:cNvSpPr>
              <a:spLocks noChangeShapeType="1"/>
            </p:cNvSpPr>
            <p:nvPr/>
          </p:nvSpPr>
          <p:spPr bwMode="auto">
            <a:xfrm>
              <a:off x="5500748" y="3927726"/>
              <a:ext cx="330109" cy="0"/>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60" name="Line 22"/>
            <p:cNvSpPr>
              <a:spLocks noChangeShapeType="1"/>
            </p:cNvSpPr>
            <p:nvPr/>
          </p:nvSpPr>
          <p:spPr bwMode="auto">
            <a:xfrm flipV="1">
              <a:off x="5830857" y="3317224"/>
              <a:ext cx="0" cy="610502"/>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61" name="Line 21"/>
            <p:cNvSpPr>
              <a:spLocks noChangeShapeType="1"/>
            </p:cNvSpPr>
            <p:nvPr/>
          </p:nvSpPr>
          <p:spPr bwMode="auto">
            <a:xfrm>
              <a:off x="5830857" y="3317224"/>
              <a:ext cx="306386" cy="0"/>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62" name="Line 20"/>
            <p:cNvSpPr>
              <a:spLocks noChangeShapeType="1"/>
            </p:cNvSpPr>
            <p:nvPr/>
          </p:nvSpPr>
          <p:spPr bwMode="auto">
            <a:xfrm>
              <a:off x="6110491" y="3317224"/>
              <a:ext cx="304871" cy="0"/>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63" name="Line 19"/>
            <p:cNvSpPr>
              <a:spLocks noChangeShapeType="1"/>
            </p:cNvSpPr>
            <p:nvPr/>
          </p:nvSpPr>
          <p:spPr bwMode="auto">
            <a:xfrm flipV="1">
              <a:off x="6415362" y="3317224"/>
              <a:ext cx="0" cy="610502"/>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64" name="Line 18"/>
            <p:cNvSpPr>
              <a:spLocks noChangeShapeType="1"/>
            </p:cNvSpPr>
            <p:nvPr/>
          </p:nvSpPr>
          <p:spPr bwMode="auto">
            <a:xfrm>
              <a:off x="6416877" y="3927726"/>
              <a:ext cx="303357" cy="0"/>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65" name="Line 17"/>
            <p:cNvSpPr>
              <a:spLocks noChangeShapeType="1"/>
            </p:cNvSpPr>
            <p:nvPr/>
          </p:nvSpPr>
          <p:spPr bwMode="auto">
            <a:xfrm flipV="1">
              <a:off x="6720234" y="3317224"/>
              <a:ext cx="0" cy="610502"/>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66" name="Line 16"/>
            <p:cNvSpPr>
              <a:spLocks noChangeShapeType="1"/>
            </p:cNvSpPr>
            <p:nvPr/>
          </p:nvSpPr>
          <p:spPr bwMode="auto">
            <a:xfrm>
              <a:off x="6721748" y="3317224"/>
              <a:ext cx="304871" cy="0"/>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67" name="Line 15"/>
            <p:cNvSpPr>
              <a:spLocks noChangeShapeType="1"/>
            </p:cNvSpPr>
            <p:nvPr/>
          </p:nvSpPr>
          <p:spPr bwMode="auto">
            <a:xfrm flipV="1">
              <a:off x="7026620" y="3317224"/>
              <a:ext cx="0" cy="610502"/>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68" name="Line 14"/>
            <p:cNvSpPr>
              <a:spLocks noChangeShapeType="1"/>
            </p:cNvSpPr>
            <p:nvPr/>
          </p:nvSpPr>
          <p:spPr bwMode="auto">
            <a:xfrm>
              <a:off x="7026620" y="3927726"/>
              <a:ext cx="280643" cy="0"/>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30728" name="Line 13"/>
          <p:cNvSpPr>
            <a:spLocks noChangeShapeType="1"/>
          </p:cNvSpPr>
          <p:nvPr/>
        </p:nvSpPr>
        <p:spPr bwMode="auto">
          <a:xfrm>
            <a:off x="1836738" y="1962308"/>
            <a:ext cx="0" cy="242093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29" name="Line 12"/>
          <p:cNvSpPr>
            <a:spLocks noChangeShapeType="1"/>
          </p:cNvSpPr>
          <p:nvPr/>
        </p:nvSpPr>
        <p:spPr bwMode="auto">
          <a:xfrm>
            <a:off x="2446338" y="1962308"/>
            <a:ext cx="0" cy="242093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30" name="Line 11"/>
          <p:cNvSpPr>
            <a:spLocks noChangeShapeType="1"/>
          </p:cNvSpPr>
          <p:nvPr/>
        </p:nvSpPr>
        <p:spPr bwMode="auto">
          <a:xfrm>
            <a:off x="3032125" y="1962308"/>
            <a:ext cx="0" cy="242093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31" name="Line 10"/>
          <p:cNvSpPr>
            <a:spLocks noChangeShapeType="1"/>
          </p:cNvSpPr>
          <p:nvPr/>
        </p:nvSpPr>
        <p:spPr bwMode="auto">
          <a:xfrm>
            <a:off x="3668713" y="1962308"/>
            <a:ext cx="0" cy="242093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32" name="Line 9"/>
          <p:cNvSpPr>
            <a:spLocks noChangeShapeType="1"/>
          </p:cNvSpPr>
          <p:nvPr/>
        </p:nvSpPr>
        <p:spPr bwMode="auto">
          <a:xfrm>
            <a:off x="4252913" y="1962308"/>
            <a:ext cx="0" cy="242093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33" name="Line 8"/>
          <p:cNvSpPr>
            <a:spLocks noChangeShapeType="1"/>
          </p:cNvSpPr>
          <p:nvPr/>
        </p:nvSpPr>
        <p:spPr bwMode="auto">
          <a:xfrm>
            <a:off x="4889500" y="1970245"/>
            <a:ext cx="0" cy="242093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34" name="Line 7"/>
          <p:cNvSpPr>
            <a:spLocks noChangeShapeType="1"/>
          </p:cNvSpPr>
          <p:nvPr/>
        </p:nvSpPr>
        <p:spPr bwMode="auto">
          <a:xfrm>
            <a:off x="5499100" y="1970245"/>
            <a:ext cx="0" cy="242093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35" name="Line 6"/>
          <p:cNvSpPr>
            <a:spLocks noChangeShapeType="1"/>
          </p:cNvSpPr>
          <p:nvPr/>
        </p:nvSpPr>
        <p:spPr bwMode="auto">
          <a:xfrm>
            <a:off x="6110288" y="1970245"/>
            <a:ext cx="0" cy="242093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36" name="Line 5"/>
          <p:cNvSpPr>
            <a:spLocks noChangeShapeType="1"/>
          </p:cNvSpPr>
          <p:nvPr/>
        </p:nvSpPr>
        <p:spPr bwMode="auto">
          <a:xfrm>
            <a:off x="6719888" y="1970245"/>
            <a:ext cx="0" cy="242093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37" name="Line 4"/>
          <p:cNvSpPr>
            <a:spLocks noChangeShapeType="1"/>
          </p:cNvSpPr>
          <p:nvPr/>
        </p:nvSpPr>
        <p:spPr bwMode="auto">
          <a:xfrm>
            <a:off x="7305675" y="1970245"/>
            <a:ext cx="0" cy="242093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0738" name="Rectangle 103"/>
          <p:cNvSpPr>
            <a:spLocks noChangeArrowheads="1"/>
          </p:cNvSpPr>
          <p:nvPr/>
        </p:nvSpPr>
        <p:spPr bwMode="auto">
          <a:xfrm>
            <a:off x="0" y="17637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32318728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a Home Router?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rcRect l="-9373" r="-9373"/>
          <a:stretch>
            <a:fillRect/>
          </a:stretch>
        </p:blipFill>
        <p:spPr/>
      </p:pic>
    </p:spTree>
    <p:extLst>
      <p:ext uri="{BB962C8B-B14F-4D97-AF65-F5344CB8AC3E}">
        <p14:creationId xmlns:p14="http://schemas.microsoft.com/office/powerpoint/2010/main" val="12550043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sz="5200" kern="1200" dirty="0">
                <a:effectLst/>
              </a:rPr>
              <a:t>Now let’s look above the top layer</a:t>
            </a:r>
            <a:endParaRPr lang="en-US" dirty="0"/>
          </a:p>
        </p:txBody>
      </p:sp>
      <p:sp>
        <p:nvSpPr>
          <p:cNvPr id="3" name="Content Placeholder 2"/>
          <p:cNvSpPr>
            <a:spLocks noGrp="1"/>
          </p:cNvSpPr>
          <p:nvPr>
            <p:ph idx="1"/>
          </p:nvPr>
        </p:nvSpPr>
        <p:spPr>
          <a:xfrm>
            <a:off x="457200" y="1792820"/>
            <a:ext cx="2622019" cy="4996011"/>
          </a:xfrm>
        </p:spPr>
        <p:txBody>
          <a:bodyPr>
            <a:normAutofit/>
          </a:bodyPr>
          <a:lstStyle/>
          <a:p>
            <a:pPr lvl="0"/>
            <a:r>
              <a:rPr lang="en-US" dirty="0">
                <a:solidFill>
                  <a:schemeClr val="tx1"/>
                </a:solidFill>
                <a:ea typeface="+mj-ea"/>
                <a:cs typeface="+mj-cs"/>
              </a:rPr>
              <a:t>Let’s look at the API used in Linux/Unix to access networks</a:t>
            </a:r>
          </a:p>
        </p:txBody>
      </p:sp>
      <p:grpSp>
        <p:nvGrpSpPr>
          <p:cNvPr id="4" name="Group 34"/>
          <p:cNvGrpSpPr>
            <a:grpSpLocks/>
          </p:cNvGrpSpPr>
          <p:nvPr/>
        </p:nvGrpSpPr>
        <p:grpSpPr bwMode="auto">
          <a:xfrm>
            <a:off x="3884613" y="2008082"/>
            <a:ext cx="3397250" cy="4556125"/>
            <a:chOff x="1703" y="1152"/>
            <a:chExt cx="2140" cy="2591"/>
          </a:xfrm>
        </p:grpSpPr>
        <p:sp>
          <p:nvSpPr>
            <p:cNvPr id="5" name="AutoShape 6"/>
            <p:cNvSpPr>
              <a:spLocks noChangeArrowheads="1"/>
            </p:cNvSpPr>
            <p:nvPr/>
          </p:nvSpPr>
          <p:spPr bwMode="auto">
            <a:xfrm>
              <a:off x="1932" y="1406"/>
              <a:ext cx="645" cy="257"/>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Data</a:t>
              </a:r>
            </a:p>
          </p:txBody>
        </p:sp>
        <p:sp>
          <p:nvSpPr>
            <p:cNvPr id="6" name="AutoShape 7"/>
            <p:cNvSpPr>
              <a:spLocks noChangeArrowheads="1"/>
            </p:cNvSpPr>
            <p:nvPr/>
          </p:nvSpPr>
          <p:spPr bwMode="auto">
            <a:xfrm>
              <a:off x="1921" y="1748"/>
              <a:ext cx="645" cy="257"/>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dirty="0"/>
                <a:t>Data</a:t>
              </a:r>
            </a:p>
          </p:txBody>
        </p:sp>
        <p:sp>
          <p:nvSpPr>
            <p:cNvPr id="7" name="AutoShape 9"/>
            <p:cNvSpPr>
              <a:spLocks noChangeArrowheads="1"/>
            </p:cNvSpPr>
            <p:nvPr/>
          </p:nvSpPr>
          <p:spPr bwMode="auto">
            <a:xfrm>
              <a:off x="1921" y="2090"/>
              <a:ext cx="645" cy="257"/>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Data</a:t>
              </a:r>
            </a:p>
          </p:txBody>
        </p:sp>
        <p:sp>
          <p:nvSpPr>
            <p:cNvPr id="8" name="AutoShape 10"/>
            <p:cNvSpPr>
              <a:spLocks noChangeArrowheads="1"/>
            </p:cNvSpPr>
            <p:nvPr/>
          </p:nvSpPr>
          <p:spPr bwMode="auto">
            <a:xfrm>
              <a:off x="1921" y="2432"/>
              <a:ext cx="645" cy="257"/>
            </a:xfrm>
            <a:prstGeom prst="roundRect">
              <a:avLst>
                <a:gd name="adj" fmla="val 16667"/>
              </a:avLst>
            </a:prstGeom>
            <a:solidFill>
              <a:srgbClr val="C4F926"/>
            </a:solidFill>
            <a:ln w="9525">
              <a:solidFill>
                <a:schemeClr val="tx1"/>
              </a:solidFill>
              <a:round/>
              <a:headEnd/>
              <a:tailEnd/>
            </a:ln>
          </p:spPr>
          <p:txBody>
            <a:bodyPr wrap="none" anchor="ctr"/>
            <a:lstStyle/>
            <a:p>
              <a:pPr algn="ctr">
                <a:buFontTx/>
                <a:buNone/>
              </a:pPr>
              <a:r>
                <a:rPr lang="en-US" sz="1400" b="0"/>
                <a:t>Segments</a:t>
              </a:r>
            </a:p>
          </p:txBody>
        </p:sp>
        <p:sp>
          <p:nvSpPr>
            <p:cNvPr id="9" name="AutoShape 11"/>
            <p:cNvSpPr>
              <a:spLocks noChangeArrowheads="1"/>
            </p:cNvSpPr>
            <p:nvPr/>
          </p:nvSpPr>
          <p:spPr bwMode="auto">
            <a:xfrm>
              <a:off x="1921" y="2774"/>
              <a:ext cx="645" cy="257"/>
            </a:xfrm>
            <a:prstGeom prst="roundRect">
              <a:avLst>
                <a:gd name="adj" fmla="val 16667"/>
              </a:avLst>
            </a:prstGeom>
            <a:solidFill>
              <a:srgbClr val="FBF82A"/>
            </a:solidFill>
            <a:ln w="9525">
              <a:solidFill>
                <a:schemeClr val="tx1"/>
              </a:solidFill>
              <a:round/>
              <a:headEnd/>
              <a:tailEnd/>
            </a:ln>
          </p:spPr>
          <p:txBody>
            <a:bodyPr wrap="none" anchor="ctr"/>
            <a:lstStyle/>
            <a:p>
              <a:pPr algn="ctr">
                <a:buFontTx/>
                <a:buNone/>
              </a:pPr>
              <a:r>
                <a:rPr lang="en-US" sz="1400" b="0"/>
                <a:t>Packets</a:t>
              </a:r>
            </a:p>
          </p:txBody>
        </p:sp>
        <p:sp>
          <p:nvSpPr>
            <p:cNvPr id="10" name="AutoShape 12"/>
            <p:cNvSpPr>
              <a:spLocks noChangeArrowheads="1"/>
            </p:cNvSpPr>
            <p:nvPr/>
          </p:nvSpPr>
          <p:spPr bwMode="auto">
            <a:xfrm>
              <a:off x="1921" y="3116"/>
              <a:ext cx="645" cy="257"/>
            </a:xfrm>
            <a:prstGeom prst="roundRect">
              <a:avLst>
                <a:gd name="adj" fmla="val 16667"/>
              </a:avLst>
            </a:prstGeom>
            <a:solidFill>
              <a:srgbClr val="FE9500"/>
            </a:solidFill>
            <a:ln w="9525">
              <a:solidFill>
                <a:schemeClr val="tx1"/>
              </a:solidFill>
              <a:round/>
              <a:headEnd/>
              <a:tailEnd/>
            </a:ln>
          </p:spPr>
          <p:txBody>
            <a:bodyPr wrap="none" anchor="ctr"/>
            <a:lstStyle/>
            <a:p>
              <a:pPr algn="ctr">
                <a:buFontTx/>
                <a:buNone/>
              </a:pPr>
              <a:r>
                <a:rPr lang="en-US" sz="1400" b="0"/>
                <a:t>Frames</a:t>
              </a:r>
            </a:p>
          </p:txBody>
        </p:sp>
        <p:sp>
          <p:nvSpPr>
            <p:cNvPr id="11" name="AutoShape 13"/>
            <p:cNvSpPr>
              <a:spLocks noChangeArrowheads="1"/>
            </p:cNvSpPr>
            <p:nvPr/>
          </p:nvSpPr>
          <p:spPr bwMode="auto">
            <a:xfrm>
              <a:off x="1921" y="3458"/>
              <a:ext cx="645" cy="257"/>
            </a:xfrm>
            <a:prstGeom prst="roundRect">
              <a:avLst>
                <a:gd name="adj" fmla="val 16667"/>
              </a:avLst>
            </a:prstGeom>
            <a:solidFill>
              <a:srgbClr val="FC2600"/>
            </a:solidFill>
            <a:ln w="9525">
              <a:solidFill>
                <a:schemeClr val="tx1"/>
              </a:solidFill>
              <a:round/>
              <a:headEnd/>
              <a:tailEnd/>
            </a:ln>
          </p:spPr>
          <p:txBody>
            <a:bodyPr wrap="none" anchor="ctr"/>
            <a:lstStyle/>
            <a:p>
              <a:pPr algn="ctr">
                <a:buFontTx/>
                <a:buNone/>
              </a:pPr>
              <a:r>
                <a:rPr lang="en-US" sz="1400" b="0"/>
                <a:t>Bits</a:t>
              </a:r>
            </a:p>
          </p:txBody>
        </p:sp>
        <p:sp>
          <p:nvSpPr>
            <p:cNvPr id="12" name="AutoShape 14"/>
            <p:cNvSpPr>
              <a:spLocks noChangeArrowheads="1"/>
            </p:cNvSpPr>
            <p:nvPr/>
          </p:nvSpPr>
          <p:spPr bwMode="auto">
            <a:xfrm>
              <a:off x="2614" y="1377"/>
              <a:ext cx="1229" cy="314"/>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Application</a:t>
              </a:r>
            </a:p>
            <a:p>
              <a:pPr algn="ctr">
                <a:buFontTx/>
                <a:buNone/>
              </a:pPr>
              <a:r>
                <a:rPr lang="en-US" sz="1000" b="0"/>
                <a:t>Network Process to Application</a:t>
              </a:r>
            </a:p>
          </p:txBody>
        </p:sp>
        <p:sp>
          <p:nvSpPr>
            <p:cNvPr id="13" name="AutoShape 16"/>
            <p:cNvSpPr>
              <a:spLocks noChangeArrowheads="1"/>
            </p:cNvSpPr>
            <p:nvPr/>
          </p:nvSpPr>
          <p:spPr bwMode="auto">
            <a:xfrm>
              <a:off x="2614" y="1719"/>
              <a:ext cx="1229" cy="314"/>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Presentation</a:t>
              </a:r>
            </a:p>
            <a:p>
              <a:pPr algn="ctr">
                <a:buFontTx/>
                <a:buNone/>
              </a:pPr>
              <a:r>
                <a:rPr lang="en-US" sz="1000" b="0"/>
                <a:t>Data Representation</a:t>
              </a:r>
            </a:p>
            <a:p>
              <a:pPr algn="ctr">
                <a:buFontTx/>
                <a:buNone/>
              </a:pPr>
              <a:r>
                <a:rPr lang="en-US" sz="1000" b="0"/>
                <a:t>and Encryption</a:t>
              </a:r>
            </a:p>
          </p:txBody>
        </p:sp>
        <p:sp>
          <p:nvSpPr>
            <p:cNvPr id="14" name="AutoShape 17"/>
            <p:cNvSpPr>
              <a:spLocks noChangeArrowheads="1"/>
            </p:cNvSpPr>
            <p:nvPr/>
          </p:nvSpPr>
          <p:spPr bwMode="auto">
            <a:xfrm>
              <a:off x="2614" y="2061"/>
              <a:ext cx="1229" cy="314"/>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Session</a:t>
              </a:r>
            </a:p>
            <a:p>
              <a:pPr algn="ctr">
                <a:buFontTx/>
                <a:buNone/>
              </a:pPr>
              <a:r>
                <a:rPr lang="en-US" sz="1000" b="0"/>
                <a:t>Interhost Communication</a:t>
              </a:r>
            </a:p>
          </p:txBody>
        </p:sp>
        <p:sp>
          <p:nvSpPr>
            <p:cNvPr id="15" name="AutoShape 18"/>
            <p:cNvSpPr>
              <a:spLocks noChangeArrowheads="1"/>
            </p:cNvSpPr>
            <p:nvPr/>
          </p:nvSpPr>
          <p:spPr bwMode="auto">
            <a:xfrm>
              <a:off x="2614" y="2403"/>
              <a:ext cx="1229" cy="314"/>
            </a:xfrm>
            <a:prstGeom prst="roundRect">
              <a:avLst>
                <a:gd name="adj" fmla="val 16667"/>
              </a:avLst>
            </a:prstGeom>
            <a:solidFill>
              <a:srgbClr val="C4F926"/>
            </a:solidFill>
            <a:ln w="9525">
              <a:solidFill>
                <a:schemeClr val="tx1"/>
              </a:solidFill>
              <a:round/>
              <a:headEnd/>
              <a:tailEnd/>
            </a:ln>
          </p:spPr>
          <p:txBody>
            <a:bodyPr wrap="none" anchor="ctr"/>
            <a:lstStyle/>
            <a:p>
              <a:pPr algn="ctr">
                <a:buFontTx/>
                <a:buNone/>
              </a:pPr>
              <a:r>
                <a:rPr lang="en-US" sz="1400" b="0" dirty="0"/>
                <a:t>Transport</a:t>
              </a:r>
            </a:p>
            <a:p>
              <a:pPr algn="ctr">
                <a:buFontTx/>
                <a:buNone/>
              </a:pPr>
              <a:r>
                <a:rPr lang="en-US" sz="1000" b="0" dirty="0"/>
                <a:t>End-to-End Connections</a:t>
              </a:r>
            </a:p>
            <a:p>
              <a:pPr algn="ctr">
                <a:buFontTx/>
                <a:buNone/>
              </a:pPr>
              <a:r>
                <a:rPr lang="en-US" sz="1000" b="0" dirty="0"/>
                <a:t>and Reliability</a:t>
              </a:r>
            </a:p>
          </p:txBody>
        </p:sp>
        <p:sp>
          <p:nvSpPr>
            <p:cNvPr id="16" name="AutoShape 19"/>
            <p:cNvSpPr>
              <a:spLocks noChangeArrowheads="1"/>
            </p:cNvSpPr>
            <p:nvPr/>
          </p:nvSpPr>
          <p:spPr bwMode="auto">
            <a:xfrm>
              <a:off x="2614" y="2745"/>
              <a:ext cx="1229" cy="314"/>
            </a:xfrm>
            <a:prstGeom prst="roundRect">
              <a:avLst>
                <a:gd name="adj" fmla="val 16667"/>
              </a:avLst>
            </a:prstGeom>
            <a:solidFill>
              <a:srgbClr val="FBF82A"/>
            </a:solidFill>
            <a:ln w="9525">
              <a:solidFill>
                <a:schemeClr val="tx1"/>
              </a:solidFill>
              <a:round/>
              <a:headEnd/>
              <a:tailEnd/>
            </a:ln>
          </p:spPr>
          <p:txBody>
            <a:bodyPr wrap="none" anchor="ctr"/>
            <a:lstStyle/>
            <a:p>
              <a:pPr algn="ctr">
                <a:buFontTx/>
                <a:buNone/>
              </a:pPr>
              <a:r>
                <a:rPr lang="en-US" sz="1400" b="0"/>
                <a:t>Network</a:t>
              </a:r>
            </a:p>
            <a:p>
              <a:pPr algn="ctr">
                <a:buFontTx/>
                <a:buNone/>
              </a:pPr>
              <a:r>
                <a:rPr lang="en-US" sz="1000" b="0"/>
                <a:t>Path Determination</a:t>
              </a:r>
            </a:p>
            <a:p>
              <a:pPr algn="ctr">
                <a:buFontTx/>
                <a:buNone/>
              </a:pPr>
              <a:r>
                <a:rPr lang="en-US" sz="1000" b="0"/>
                <a:t>and IP (Logical Addressing)</a:t>
              </a:r>
            </a:p>
          </p:txBody>
        </p:sp>
        <p:sp>
          <p:nvSpPr>
            <p:cNvPr id="17" name="AutoShape 20"/>
            <p:cNvSpPr>
              <a:spLocks noChangeArrowheads="1"/>
            </p:cNvSpPr>
            <p:nvPr/>
          </p:nvSpPr>
          <p:spPr bwMode="auto">
            <a:xfrm>
              <a:off x="2614" y="3087"/>
              <a:ext cx="1229" cy="314"/>
            </a:xfrm>
            <a:prstGeom prst="roundRect">
              <a:avLst>
                <a:gd name="adj" fmla="val 16667"/>
              </a:avLst>
            </a:prstGeom>
            <a:solidFill>
              <a:srgbClr val="FE9500"/>
            </a:solidFill>
            <a:ln w="9525">
              <a:solidFill>
                <a:schemeClr val="tx1"/>
              </a:solidFill>
              <a:round/>
              <a:headEnd/>
              <a:tailEnd/>
            </a:ln>
          </p:spPr>
          <p:txBody>
            <a:bodyPr wrap="none" anchor="ctr"/>
            <a:lstStyle/>
            <a:p>
              <a:pPr algn="ctr">
                <a:buFontTx/>
                <a:buNone/>
              </a:pPr>
              <a:r>
                <a:rPr lang="en-US" sz="1400" b="0"/>
                <a:t>Data Link</a:t>
              </a:r>
            </a:p>
            <a:p>
              <a:pPr algn="ctr">
                <a:buFontTx/>
                <a:buNone/>
              </a:pPr>
              <a:r>
                <a:rPr lang="en-US" sz="1000" b="0"/>
                <a:t>MAC and LLC</a:t>
              </a:r>
            </a:p>
            <a:p>
              <a:pPr algn="ctr">
                <a:buFontTx/>
                <a:buNone/>
              </a:pPr>
              <a:r>
                <a:rPr lang="en-US" sz="1000" b="0"/>
                <a:t>(Physical addressing)</a:t>
              </a:r>
            </a:p>
          </p:txBody>
        </p:sp>
        <p:sp>
          <p:nvSpPr>
            <p:cNvPr id="18" name="AutoShape 21"/>
            <p:cNvSpPr>
              <a:spLocks noChangeArrowheads="1"/>
            </p:cNvSpPr>
            <p:nvPr/>
          </p:nvSpPr>
          <p:spPr bwMode="auto">
            <a:xfrm>
              <a:off x="2614" y="3429"/>
              <a:ext cx="1229" cy="314"/>
            </a:xfrm>
            <a:prstGeom prst="roundRect">
              <a:avLst>
                <a:gd name="adj" fmla="val 16667"/>
              </a:avLst>
            </a:prstGeom>
            <a:solidFill>
              <a:srgbClr val="FC2600"/>
            </a:solidFill>
            <a:ln w="9525">
              <a:solidFill>
                <a:schemeClr val="tx1"/>
              </a:solidFill>
              <a:round/>
              <a:headEnd/>
              <a:tailEnd/>
            </a:ln>
          </p:spPr>
          <p:txBody>
            <a:bodyPr wrap="none" anchor="ctr"/>
            <a:lstStyle/>
            <a:p>
              <a:pPr algn="ctr">
                <a:buFontTx/>
                <a:buNone/>
              </a:pPr>
              <a:r>
                <a:rPr lang="en-US" sz="1400" b="0" dirty="0"/>
                <a:t>Physical</a:t>
              </a:r>
            </a:p>
            <a:p>
              <a:pPr algn="ctr">
                <a:buFontTx/>
                <a:buNone/>
              </a:pPr>
              <a:r>
                <a:rPr lang="en-US" sz="1000" b="0" dirty="0"/>
                <a:t>Media, Signal, and</a:t>
              </a:r>
            </a:p>
            <a:p>
              <a:pPr algn="ctr">
                <a:buFontTx/>
                <a:buNone/>
              </a:pPr>
              <a:r>
                <a:rPr lang="en-US" sz="1000" b="0" dirty="0"/>
                <a:t>Binary Transmission</a:t>
              </a:r>
            </a:p>
          </p:txBody>
        </p:sp>
        <p:sp>
          <p:nvSpPr>
            <p:cNvPr id="19" name="Text Box 22"/>
            <p:cNvSpPr txBox="1">
              <a:spLocks noChangeArrowheads="1"/>
            </p:cNvSpPr>
            <p:nvPr/>
          </p:nvSpPr>
          <p:spPr bwMode="auto">
            <a:xfrm>
              <a:off x="1715" y="1435"/>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7</a:t>
              </a:r>
            </a:p>
          </p:txBody>
        </p:sp>
        <p:sp>
          <p:nvSpPr>
            <p:cNvPr id="20" name="Text Box 23"/>
            <p:cNvSpPr txBox="1">
              <a:spLocks noChangeArrowheads="1"/>
            </p:cNvSpPr>
            <p:nvPr/>
          </p:nvSpPr>
          <p:spPr bwMode="auto">
            <a:xfrm>
              <a:off x="1713" y="1778"/>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6</a:t>
              </a:r>
            </a:p>
          </p:txBody>
        </p:sp>
        <p:sp>
          <p:nvSpPr>
            <p:cNvPr id="21" name="Text Box 24"/>
            <p:cNvSpPr txBox="1">
              <a:spLocks noChangeArrowheads="1"/>
            </p:cNvSpPr>
            <p:nvPr/>
          </p:nvSpPr>
          <p:spPr bwMode="auto">
            <a:xfrm>
              <a:off x="1711" y="2121"/>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5</a:t>
              </a:r>
            </a:p>
          </p:txBody>
        </p:sp>
        <p:sp>
          <p:nvSpPr>
            <p:cNvPr id="22" name="Text Box 25"/>
            <p:cNvSpPr txBox="1">
              <a:spLocks noChangeArrowheads="1"/>
            </p:cNvSpPr>
            <p:nvPr/>
          </p:nvSpPr>
          <p:spPr bwMode="auto">
            <a:xfrm>
              <a:off x="1709" y="2464"/>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4</a:t>
              </a:r>
            </a:p>
          </p:txBody>
        </p:sp>
        <p:sp>
          <p:nvSpPr>
            <p:cNvPr id="23" name="Text Box 26"/>
            <p:cNvSpPr txBox="1">
              <a:spLocks noChangeArrowheads="1"/>
            </p:cNvSpPr>
            <p:nvPr/>
          </p:nvSpPr>
          <p:spPr bwMode="auto">
            <a:xfrm>
              <a:off x="1707" y="2807"/>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3</a:t>
              </a:r>
            </a:p>
          </p:txBody>
        </p:sp>
        <p:sp>
          <p:nvSpPr>
            <p:cNvPr id="24" name="Text Box 27"/>
            <p:cNvSpPr txBox="1">
              <a:spLocks noChangeArrowheads="1"/>
            </p:cNvSpPr>
            <p:nvPr/>
          </p:nvSpPr>
          <p:spPr bwMode="auto">
            <a:xfrm>
              <a:off x="1705" y="3150"/>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2</a:t>
              </a:r>
            </a:p>
          </p:txBody>
        </p:sp>
        <p:sp>
          <p:nvSpPr>
            <p:cNvPr id="25" name="Text Box 28"/>
            <p:cNvSpPr txBox="1">
              <a:spLocks noChangeArrowheads="1"/>
            </p:cNvSpPr>
            <p:nvPr/>
          </p:nvSpPr>
          <p:spPr bwMode="auto">
            <a:xfrm>
              <a:off x="1703" y="3493"/>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1</a:t>
              </a:r>
            </a:p>
          </p:txBody>
        </p:sp>
        <p:sp>
          <p:nvSpPr>
            <p:cNvPr id="26" name="Text Box 29"/>
            <p:cNvSpPr txBox="1">
              <a:spLocks noChangeArrowheads="1"/>
            </p:cNvSpPr>
            <p:nvPr/>
          </p:nvSpPr>
          <p:spPr bwMode="auto">
            <a:xfrm>
              <a:off x="1932" y="1153"/>
              <a:ext cx="627" cy="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400" dirty="0"/>
                <a:t>Data</a:t>
              </a:r>
              <a:endParaRPr lang="en-US" sz="1400" b="0" dirty="0"/>
            </a:p>
          </p:txBody>
        </p:sp>
        <p:sp>
          <p:nvSpPr>
            <p:cNvPr id="27" name="Text Box 30"/>
            <p:cNvSpPr txBox="1">
              <a:spLocks noChangeArrowheads="1"/>
            </p:cNvSpPr>
            <p:nvPr/>
          </p:nvSpPr>
          <p:spPr bwMode="auto">
            <a:xfrm>
              <a:off x="2676" y="1152"/>
              <a:ext cx="1156" cy="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400"/>
                <a:t>Layer</a:t>
              </a:r>
            </a:p>
          </p:txBody>
        </p:sp>
      </p:grpSp>
      <p:sp>
        <p:nvSpPr>
          <p:cNvPr id="28" name="Text Box 35"/>
          <p:cNvSpPr txBox="1">
            <a:spLocks noChangeArrowheads="1"/>
          </p:cNvSpPr>
          <p:nvPr/>
        </p:nvSpPr>
        <p:spPr bwMode="auto">
          <a:xfrm>
            <a:off x="7578725" y="4846532"/>
            <a:ext cx="3524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IP</a:t>
            </a:r>
          </a:p>
        </p:txBody>
      </p:sp>
      <p:sp>
        <p:nvSpPr>
          <p:cNvPr id="29" name="Text Box 36"/>
          <p:cNvSpPr txBox="1">
            <a:spLocks noChangeArrowheads="1"/>
          </p:cNvSpPr>
          <p:nvPr/>
        </p:nvSpPr>
        <p:spPr bwMode="auto">
          <a:xfrm>
            <a:off x="7578725" y="5564082"/>
            <a:ext cx="85566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Ethernet</a:t>
            </a:r>
          </a:p>
        </p:txBody>
      </p:sp>
      <p:sp>
        <p:nvSpPr>
          <p:cNvPr id="30" name="Text Box 37"/>
          <p:cNvSpPr txBox="1">
            <a:spLocks noChangeArrowheads="1"/>
          </p:cNvSpPr>
          <p:nvPr/>
        </p:nvSpPr>
        <p:spPr bwMode="auto">
          <a:xfrm>
            <a:off x="7578725" y="4021032"/>
            <a:ext cx="96943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dirty="0"/>
              <a:t>TCP/UDP</a:t>
            </a:r>
          </a:p>
        </p:txBody>
      </p:sp>
      <p:sp>
        <p:nvSpPr>
          <p:cNvPr id="31" name="Text Box 38"/>
          <p:cNvSpPr txBox="1">
            <a:spLocks noChangeArrowheads="1"/>
          </p:cNvSpPr>
          <p:nvPr/>
        </p:nvSpPr>
        <p:spPr bwMode="auto">
          <a:xfrm>
            <a:off x="7470775" y="5192607"/>
            <a:ext cx="5492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ARP</a:t>
            </a:r>
          </a:p>
        </p:txBody>
      </p:sp>
      <p:sp>
        <p:nvSpPr>
          <p:cNvPr id="32" name="AutoShape 39"/>
          <p:cNvSpPr>
            <a:spLocks/>
          </p:cNvSpPr>
          <p:nvPr/>
        </p:nvSpPr>
        <p:spPr bwMode="auto">
          <a:xfrm>
            <a:off x="7410450" y="3690832"/>
            <a:ext cx="119063" cy="1014413"/>
          </a:xfrm>
          <a:prstGeom prst="rightBrace">
            <a:avLst>
              <a:gd name="adj1" fmla="val 71000"/>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 name="Text Box 40"/>
          <p:cNvSpPr txBox="1">
            <a:spLocks noChangeArrowheads="1"/>
          </p:cNvSpPr>
          <p:nvPr/>
        </p:nvSpPr>
        <p:spPr bwMode="auto">
          <a:xfrm>
            <a:off x="7594600" y="6126057"/>
            <a:ext cx="120173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1000baseSX</a:t>
            </a:r>
          </a:p>
        </p:txBody>
      </p:sp>
      <p:sp>
        <p:nvSpPr>
          <p:cNvPr id="34" name="Line 1057"/>
          <p:cNvSpPr>
            <a:spLocks noChangeShapeType="1"/>
          </p:cNvSpPr>
          <p:nvPr/>
        </p:nvSpPr>
        <p:spPr bwMode="auto">
          <a:xfrm>
            <a:off x="7427913" y="5005282"/>
            <a:ext cx="180975" cy="0"/>
          </a:xfrm>
          <a:prstGeom prst="line">
            <a:avLst/>
          </a:prstGeom>
          <a:noFill/>
          <a:ln w="12700">
            <a:solidFill>
              <a:schemeClr val="tx1"/>
            </a:solidFill>
            <a:round/>
            <a:headEnd type="triangle" w="sm" len="me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35" name="Line 1058"/>
          <p:cNvSpPr>
            <a:spLocks noChangeShapeType="1"/>
          </p:cNvSpPr>
          <p:nvPr/>
        </p:nvSpPr>
        <p:spPr bwMode="auto">
          <a:xfrm>
            <a:off x="7427913" y="5719657"/>
            <a:ext cx="180975" cy="0"/>
          </a:xfrm>
          <a:prstGeom prst="line">
            <a:avLst/>
          </a:prstGeom>
          <a:noFill/>
          <a:ln w="12700">
            <a:solidFill>
              <a:schemeClr val="tx1"/>
            </a:solidFill>
            <a:round/>
            <a:headEnd type="triangle" w="sm" len="me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36" name="Line 1059"/>
          <p:cNvSpPr>
            <a:spLocks noChangeShapeType="1"/>
          </p:cNvSpPr>
          <p:nvPr/>
        </p:nvSpPr>
        <p:spPr bwMode="auto">
          <a:xfrm>
            <a:off x="7427913" y="6262582"/>
            <a:ext cx="180975" cy="0"/>
          </a:xfrm>
          <a:prstGeom prst="line">
            <a:avLst/>
          </a:prstGeom>
          <a:noFill/>
          <a:ln w="12700">
            <a:solidFill>
              <a:schemeClr val="tx1"/>
            </a:solidFill>
            <a:round/>
            <a:headEnd type="triangle" w="sm" len="me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37" name="AutoShape 39"/>
          <p:cNvSpPr>
            <a:spLocks/>
          </p:cNvSpPr>
          <p:nvPr/>
        </p:nvSpPr>
        <p:spPr bwMode="auto">
          <a:xfrm>
            <a:off x="7410450" y="5160857"/>
            <a:ext cx="107950" cy="349250"/>
          </a:xfrm>
          <a:prstGeom prst="rightBrace">
            <a:avLst>
              <a:gd name="adj1" fmla="val 2696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 name="TextBox 37"/>
          <p:cNvSpPr txBox="1"/>
          <p:nvPr/>
        </p:nvSpPr>
        <p:spPr>
          <a:xfrm>
            <a:off x="4021564" y="1700800"/>
            <a:ext cx="3460024" cy="369332"/>
          </a:xfrm>
          <a:prstGeom prst="rect">
            <a:avLst/>
          </a:prstGeom>
          <a:noFill/>
        </p:spPr>
        <p:txBody>
          <a:bodyPr wrap="square" rtlCol="0">
            <a:spAutoFit/>
          </a:bodyPr>
          <a:lstStyle/>
          <a:p>
            <a:pPr algn="ctr"/>
            <a:r>
              <a:rPr lang="en-US" b="1" dirty="0"/>
              <a:t>OSI Model</a:t>
            </a:r>
          </a:p>
        </p:txBody>
      </p:sp>
      <p:sp>
        <p:nvSpPr>
          <p:cNvPr id="40" name="Slide Number Placeholder 39"/>
          <p:cNvSpPr>
            <a:spLocks noGrp="1"/>
          </p:cNvSpPr>
          <p:nvPr>
            <p:ph type="sldNum" sz="quarter" idx="12"/>
          </p:nvPr>
        </p:nvSpPr>
        <p:spPr/>
        <p:txBody>
          <a:bodyPr/>
          <a:lstStyle/>
          <a:p>
            <a:fld id="{AEC0E232-ABED-C84F-A8CC-8D5509292277}" type="slidenum">
              <a:rPr lang="en-US" smtClean="0"/>
              <a:t>109</a:t>
            </a:fld>
            <a:endParaRPr lang="en-US"/>
          </a:p>
        </p:txBody>
      </p:sp>
      <p:sp>
        <p:nvSpPr>
          <p:cNvPr id="45" name="Oval 44"/>
          <p:cNvSpPr/>
          <p:nvPr/>
        </p:nvSpPr>
        <p:spPr>
          <a:xfrm>
            <a:off x="3073991" y="2024441"/>
            <a:ext cx="5355169" cy="1633059"/>
          </a:xfrm>
          <a:prstGeom prst="ellipse">
            <a:avLst/>
          </a:prstGeom>
          <a:noFill/>
          <a:ln w="5715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575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3850" y="1747154"/>
            <a:ext cx="8496300" cy="5238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Getting from here to there</a:t>
            </a:r>
            <a:r>
              <a:rPr lang="mr-IN" dirty="0"/>
              <a:t>…</a:t>
            </a:r>
            <a:endParaRPr lang="en-US" dirty="0"/>
          </a:p>
        </p:txBody>
      </p:sp>
    </p:spTree>
    <p:extLst>
      <p:ext uri="{BB962C8B-B14F-4D97-AF65-F5344CB8AC3E}">
        <p14:creationId xmlns:p14="http://schemas.microsoft.com/office/powerpoint/2010/main" val="5934903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Network socket programming</a:t>
            </a:r>
          </a:p>
        </p:txBody>
      </p:sp>
      <p:sp>
        <p:nvSpPr>
          <p:cNvPr id="4" name="Content Placeholder 3"/>
          <p:cNvSpPr>
            <a:spLocks noGrp="1"/>
          </p:cNvSpPr>
          <p:nvPr>
            <p:ph idx="1"/>
          </p:nvPr>
        </p:nvSpPr>
        <p:spPr>
          <a:xfrm>
            <a:off x="5472911" y="2101876"/>
            <a:ext cx="3289614" cy="4540277"/>
          </a:xfrm>
        </p:spPr>
        <p:txBody>
          <a:bodyPr>
            <a:normAutofit fontScale="85000" lnSpcReduction="20000"/>
          </a:bodyPr>
          <a:lstStyle/>
          <a:p>
            <a:r>
              <a:rPr lang="en-US" dirty="0"/>
              <a:t>The server sets up what's often known as a "listener" that's bound to a specific destination port</a:t>
            </a:r>
          </a:p>
          <a:p>
            <a:r>
              <a:rPr lang="en-US" dirty="0"/>
              <a:t>The client makes a "connect" request to the listener</a:t>
            </a:r>
          </a:p>
          <a:p>
            <a:r>
              <a:rPr lang="en-US" dirty="0"/>
              <a:t>The listener "accepts" the connection</a:t>
            </a:r>
          </a:p>
          <a:p>
            <a:r>
              <a:rPr lang="en-US" dirty="0"/>
              <a:t>Now the client and server can send data back and forth using send/</a:t>
            </a:r>
            <a:r>
              <a:rPr lang="en-US" dirty="0" err="1"/>
              <a:t>recv</a:t>
            </a:r>
            <a:r>
              <a:rPr lang="en-US" dirty="0"/>
              <a:t> (or write/read) system calls</a:t>
            </a:r>
          </a:p>
        </p:txBody>
      </p:sp>
      <p:sp>
        <p:nvSpPr>
          <p:cNvPr id="5" name="Rectangle 4"/>
          <p:cNvSpPr/>
          <p:nvPr/>
        </p:nvSpPr>
        <p:spPr>
          <a:xfrm>
            <a:off x="758381" y="2555270"/>
            <a:ext cx="1370573" cy="347182"/>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socket()</a:t>
            </a:r>
          </a:p>
        </p:txBody>
      </p:sp>
      <p:grpSp>
        <p:nvGrpSpPr>
          <p:cNvPr id="9" name="Group 8"/>
          <p:cNvGrpSpPr/>
          <p:nvPr/>
        </p:nvGrpSpPr>
        <p:grpSpPr>
          <a:xfrm>
            <a:off x="758381" y="2902452"/>
            <a:ext cx="1370573" cy="636629"/>
            <a:chOff x="758381" y="2902452"/>
            <a:chExt cx="1370573" cy="636629"/>
          </a:xfrm>
          <a:solidFill>
            <a:srgbClr val="008000"/>
          </a:solidFill>
        </p:grpSpPr>
        <p:sp>
          <p:nvSpPr>
            <p:cNvPr id="6" name="Rectangle 5"/>
            <p:cNvSpPr/>
            <p:nvPr/>
          </p:nvSpPr>
          <p:spPr>
            <a:xfrm>
              <a:off x="758381" y="3191899"/>
              <a:ext cx="1370573" cy="347182"/>
            </a:xfrm>
            <a:prstGeom prst="rect">
              <a:avLst/>
            </a:prstGeom>
            <a:grp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setsockopt</a:t>
              </a:r>
              <a:r>
                <a:rPr lang="en-US" dirty="0"/>
                <a:t>()</a:t>
              </a:r>
            </a:p>
          </p:txBody>
        </p:sp>
        <p:cxnSp>
          <p:nvCxnSpPr>
            <p:cNvPr id="8" name="Straight Arrow Connector 7"/>
            <p:cNvCxnSpPr>
              <a:stCxn id="5" idx="2"/>
              <a:endCxn id="6" idx="0"/>
            </p:cNvCxnSpPr>
            <p:nvPr/>
          </p:nvCxnSpPr>
          <p:spPr>
            <a:xfrm>
              <a:off x="1443668" y="2902452"/>
              <a:ext cx="0" cy="289447"/>
            </a:xfrm>
            <a:prstGeom prst="straightConnector1">
              <a:avLst/>
            </a:prstGeom>
            <a:grpFill/>
            <a:ln>
              <a:solidFill>
                <a:srgbClr val="008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758381" y="3539081"/>
            <a:ext cx="1370573" cy="636629"/>
            <a:chOff x="758381" y="2902452"/>
            <a:chExt cx="1370573" cy="636629"/>
          </a:xfrm>
          <a:solidFill>
            <a:srgbClr val="008000"/>
          </a:solidFill>
        </p:grpSpPr>
        <p:sp>
          <p:nvSpPr>
            <p:cNvPr id="11" name="Rectangle 10"/>
            <p:cNvSpPr/>
            <p:nvPr/>
          </p:nvSpPr>
          <p:spPr>
            <a:xfrm>
              <a:off x="758381" y="3191899"/>
              <a:ext cx="1370573" cy="347182"/>
            </a:xfrm>
            <a:prstGeom prst="rect">
              <a:avLst/>
            </a:prstGeom>
            <a:grp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bind()</a:t>
              </a:r>
            </a:p>
          </p:txBody>
        </p:sp>
        <p:cxnSp>
          <p:nvCxnSpPr>
            <p:cNvPr id="12" name="Straight Arrow Connector 11"/>
            <p:cNvCxnSpPr>
              <a:endCxn id="11" idx="0"/>
            </p:cNvCxnSpPr>
            <p:nvPr/>
          </p:nvCxnSpPr>
          <p:spPr>
            <a:xfrm>
              <a:off x="1443668" y="2902452"/>
              <a:ext cx="0" cy="289447"/>
            </a:xfrm>
            <a:prstGeom prst="straightConnector1">
              <a:avLst/>
            </a:prstGeom>
            <a:grpFill/>
            <a:ln>
              <a:solidFill>
                <a:srgbClr val="008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758381" y="4197667"/>
            <a:ext cx="1370573" cy="636629"/>
            <a:chOff x="758381" y="2902452"/>
            <a:chExt cx="1370573" cy="636629"/>
          </a:xfrm>
          <a:solidFill>
            <a:srgbClr val="008000"/>
          </a:solidFill>
        </p:grpSpPr>
        <p:sp>
          <p:nvSpPr>
            <p:cNvPr id="14" name="Rectangle 13"/>
            <p:cNvSpPr/>
            <p:nvPr/>
          </p:nvSpPr>
          <p:spPr>
            <a:xfrm>
              <a:off x="758381" y="3191899"/>
              <a:ext cx="1370573" cy="347182"/>
            </a:xfrm>
            <a:prstGeom prst="rect">
              <a:avLst/>
            </a:prstGeom>
            <a:grp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listen()</a:t>
              </a:r>
            </a:p>
          </p:txBody>
        </p:sp>
        <p:cxnSp>
          <p:nvCxnSpPr>
            <p:cNvPr id="15" name="Straight Arrow Connector 14"/>
            <p:cNvCxnSpPr>
              <a:endCxn id="14" idx="0"/>
            </p:cNvCxnSpPr>
            <p:nvPr/>
          </p:nvCxnSpPr>
          <p:spPr>
            <a:xfrm>
              <a:off x="1443668" y="2902452"/>
              <a:ext cx="0" cy="289447"/>
            </a:xfrm>
            <a:prstGeom prst="straightConnector1">
              <a:avLst/>
            </a:prstGeom>
            <a:grpFill/>
            <a:ln>
              <a:solidFill>
                <a:srgbClr val="008000"/>
              </a:solidFill>
              <a:tailEnd type="arrow"/>
            </a:ln>
          </p:spPr>
          <p:style>
            <a:lnRef idx="2">
              <a:schemeClr val="accent1"/>
            </a:lnRef>
            <a:fillRef idx="0">
              <a:schemeClr val="accent1"/>
            </a:fillRef>
            <a:effectRef idx="1">
              <a:schemeClr val="accent1"/>
            </a:effectRef>
            <a:fontRef idx="minor">
              <a:schemeClr val="tx1"/>
            </a:fontRef>
          </p:style>
        </p:cxnSp>
      </p:grpSp>
      <p:sp>
        <p:nvSpPr>
          <p:cNvPr id="17" name="Rectangle 16"/>
          <p:cNvSpPr/>
          <p:nvPr/>
        </p:nvSpPr>
        <p:spPr>
          <a:xfrm>
            <a:off x="758381" y="5145700"/>
            <a:ext cx="1370573" cy="347182"/>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accept()</a:t>
            </a:r>
          </a:p>
        </p:txBody>
      </p:sp>
      <p:cxnSp>
        <p:nvCxnSpPr>
          <p:cNvPr id="18" name="Straight Arrow Connector 17"/>
          <p:cNvCxnSpPr>
            <a:endCxn id="17" idx="0"/>
          </p:cNvCxnSpPr>
          <p:nvPr/>
        </p:nvCxnSpPr>
        <p:spPr>
          <a:xfrm>
            <a:off x="1443668" y="4856253"/>
            <a:ext cx="0" cy="289447"/>
          </a:xfrm>
          <a:prstGeom prst="straightConnector1">
            <a:avLst/>
          </a:prstGeom>
          <a:solidFill>
            <a:srgbClr val="008000"/>
          </a:solidFill>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758381" y="5804285"/>
            <a:ext cx="1370573" cy="600322"/>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send()/</a:t>
            </a:r>
            <a:r>
              <a:rPr lang="en-US" dirty="0" err="1"/>
              <a:t>recv</a:t>
            </a:r>
            <a:r>
              <a:rPr lang="en-US" dirty="0"/>
              <a:t>()</a:t>
            </a:r>
          </a:p>
        </p:txBody>
      </p:sp>
      <p:cxnSp>
        <p:nvCxnSpPr>
          <p:cNvPr id="21" name="Straight Arrow Connector 20"/>
          <p:cNvCxnSpPr>
            <a:endCxn id="20" idx="0"/>
          </p:cNvCxnSpPr>
          <p:nvPr/>
        </p:nvCxnSpPr>
        <p:spPr>
          <a:xfrm>
            <a:off x="1443668" y="5514839"/>
            <a:ext cx="0" cy="28944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3097491" y="4836598"/>
            <a:ext cx="1370573" cy="347182"/>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connect()</a:t>
            </a:r>
          </a:p>
        </p:txBody>
      </p:sp>
      <p:cxnSp>
        <p:nvCxnSpPr>
          <p:cNvPr id="24" name="Straight Arrow Connector 23"/>
          <p:cNvCxnSpPr>
            <a:endCxn id="23" idx="0"/>
          </p:cNvCxnSpPr>
          <p:nvPr/>
        </p:nvCxnSpPr>
        <p:spPr>
          <a:xfrm>
            <a:off x="3782778" y="2838500"/>
            <a:ext cx="0" cy="1998098"/>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3097491" y="2555270"/>
            <a:ext cx="1370573" cy="347182"/>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socket()</a:t>
            </a:r>
          </a:p>
        </p:txBody>
      </p:sp>
      <p:sp>
        <p:nvSpPr>
          <p:cNvPr id="32" name="Rectangle 31"/>
          <p:cNvSpPr/>
          <p:nvPr/>
        </p:nvSpPr>
        <p:spPr>
          <a:xfrm>
            <a:off x="3097491" y="5804285"/>
            <a:ext cx="1370573" cy="600322"/>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send()/</a:t>
            </a:r>
            <a:r>
              <a:rPr lang="en-US" dirty="0" err="1"/>
              <a:t>recv</a:t>
            </a:r>
            <a:r>
              <a:rPr lang="en-US" dirty="0"/>
              <a:t>()</a:t>
            </a:r>
          </a:p>
        </p:txBody>
      </p:sp>
      <p:cxnSp>
        <p:nvCxnSpPr>
          <p:cNvPr id="33" name="Straight Arrow Connector 32"/>
          <p:cNvCxnSpPr>
            <a:stCxn id="23" idx="2"/>
            <a:endCxn id="32" idx="0"/>
          </p:cNvCxnSpPr>
          <p:nvPr/>
        </p:nvCxnSpPr>
        <p:spPr>
          <a:xfrm>
            <a:off x="3782778" y="5183780"/>
            <a:ext cx="0" cy="620505"/>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3" idx="1"/>
          </p:cNvCxnSpPr>
          <p:nvPr/>
        </p:nvCxnSpPr>
        <p:spPr>
          <a:xfrm flipH="1">
            <a:off x="1443668" y="5010189"/>
            <a:ext cx="1653823" cy="0"/>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0" idx="3"/>
            <a:endCxn id="32" idx="1"/>
          </p:cNvCxnSpPr>
          <p:nvPr/>
        </p:nvCxnSpPr>
        <p:spPr>
          <a:xfrm>
            <a:off x="2128954" y="6104446"/>
            <a:ext cx="968537" cy="0"/>
          </a:xfrm>
          <a:prstGeom prst="straightConnector1">
            <a:avLst/>
          </a:prstGeom>
          <a:ln>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758381" y="2101876"/>
            <a:ext cx="1370573" cy="369332"/>
          </a:xfrm>
          <a:prstGeom prst="rect">
            <a:avLst/>
          </a:prstGeom>
          <a:noFill/>
          <a:ln>
            <a:noFill/>
          </a:ln>
        </p:spPr>
        <p:txBody>
          <a:bodyPr wrap="square" rtlCol="0">
            <a:spAutoFit/>
          </a:bodyPr>
          <a:lstStyle/>
          <a:p>
            <a:pPr algn="ctr"/>
            <a:r>
              <a:rPr lang="en-US" dirty="0"/>
              <a:t>Server</a:t>
            </a:r>
          </a:p>
        </p:txBody>
      </p:sp>
      <p:sp>
        <p:nvSpPr>
          <p:cNvPr id="45" name="TextBox 44"/>
          <p:cNvSpPr txBox="1"/>
          <p:nvPr/>
        </p:nvSpPr>
        <p:spPr>
          <a:xfrm>
            <a:off x="3097490" y="2101876"/>
            <a:ext cx="1370573" cy="369332"/>
          </a:xfrm>
          <a:prstGeom prst="rect">
            <a:avLst/>
          </a:prstGeom>
          <a:noFill/>
          <a:ln>
            <a:noFill/>
          </a:ln>
        </p:spPr>
        <p:txBody>
          <a:bodyPr wrap="square" rtlCol="0">
            <a:spAutoFit/>
          </a:bodyPr>
          <a:lstStyle/>
          <a:p>
            <a:pPr algn="ctr"/>
            <a:r>
              <a:rPr lang="en-US" dirty="0"/>
              <a:t>Client</a:t>
            </a:r>
          </a:p>
        </p:txBody>
      </p:sp>
    </p:spTree>
    <p:extLst>
      <p:ext uri="{BB962C8B-B14F-4D97-AF65-F5344CB8AC3E}">
        <p14:creationId xmlns:p14="http://schemas.microsoft.com/office/powerpoint/2010/main" val="342742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dissolve">
                                      <p:cBhvr>
                                        <p:cTn id="26" dur="500"/>
                                        <p:tgtEl>
                                          <p:spTgt spid="4">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dissolve">
                                      <p:cBhvr>
                                        <p:cTn id="31" dur="500"/>
                                        <p:tgtEl>
                                          <p:spTgt spid="23"/>
                                        </p:tgtEl>
                                      </p:cBhvr>
                                    </p:animEffect>
                                  </p:childTnLst>
                                </p:cTn>
                              </p:par>
                              <p:par>
                                <p:cTn id="32" presetID="9"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dissolve">
                                      <p:cBhvr>
                                        <p:cTn id="34" dur="500"/>
                                        <p:tgtEl>
                                          <p:spTgt spid="2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dissolve">
                                      <p:cBhvr>
                                        <p:cTn id="37" dur="500"/>
                                        <p:tgtEl>
                                          <p:spTgt spid="30"/>
                                        </p:tgtEl>
                                      </p:cBhvr>
                                    </p:animEffect>
                                  </p:childTnLst>
                                </p:cTn>
                              </p:par>
                              <p:par>
                                <p:cTn id="38" presetID="9"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dissolve">
                                      <p:cBhvr>
                                        <p:cTn id="40" dur="500"/>
                                        <p:tgtEl>
                                          <p:spTgt spid="36"/>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4">
                                            <p:txEl>
                                              <p:pRg st="2" end="2"/>
                                            </p:txEl>
                                          </p:spTgt>
                                        </p:tgtEl>
                                        <p:attrNameLst>
                                          <p:attrName>style.visibility</p:attrName>
                                        </p:attrNameLst>
                                      </p:cBhvr>
                                      <p:to>
                                        <p:strVal val="visible"/>
                                      </p:to>
                                    </p:set>
                                    <p:animEffect transition="in" filter="dissolve">
                                      <p:cBhvr>
                                        <p:cTn id="48" dur="500"/>
                                        <p:tgtEl>
                                          <p:spTgt spid="4">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dissolve">
                                      <p:cBhvr>
                                        <p:cTn id="53" dur="500"/>
                                        <p:tgtEl>
                                          <p:spTgt spid="17"/>
                                        </p:tgtEl>
                                      </p:cBhvr>
                                    </p:animEffect>
                                  </p:childTnLst>
                                </p:cTn>
                              </p:par>
                              <p:par>
                                <p:cTn id="54" presetID="9"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dissolv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4">
                                            <p:txEl>
                                              <p:pRg st="3" end="3"/>
                                            </p:txEl>
                                          </p:spTgt>
                                        </p:tgtEl>
                                        <p:attrNameLst>
                                          <p:attrName>style.visibility</p:attrName>
                                        </p:attrNameLst>
                                      </p:cBhvr>
                                      <p:to>
                                        <p:strVal val="visible"/>
                                      </p:to>
                                    </p:set>
                                    <p:animEffect transition="in" filter="dissolve">
                                      <p:cBhvr>
                                        <p:cTn id="61" dur="500"/>
                                        <p:tgtEl>
                                          <p:spTgt spid="4">
                                            <p:txEl>
                                              <p:pRg st="3" end="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dissolve">
                                      <p:cBhvr>
                                        <p:cTn id="66" dur="500"/>
                                        <p:tgtEl>
                                          <p:spTgt spid="20"/>
                                        </p:tgtEl>
                                      </p:cBhvr>
                                    </p:animEffect>
                                  </p:childTnLst>
                                </p:cTn>
                              </p:par>
                              <p:par>
                                <p:cTn id="67" presetID="9"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dissolve">
                                      <p:cBhvr>
                                        <p:cTn id="69" dur="500"/>
                                        <p:tgtEl>
                                          <p:spTgt spid="33"/>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dissolve">
                                      <p:cBhvr>
                                        <p:cTn id="72" dur="500"/>
                                        <p:tgtEl>
                                          <p:spTgt spid="32"/>
                                        </p:tgtEl>
                                      </p:cBhvr>
                                    </p:animEffect>
                                  </p:childTnLst>
                                </p:cTn>
                              </p:par>
                              <p:par>
                                <p:cTn id="73" presetID="9" presetClass="entr" presetSubtype="0" fill="hold"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dissolve">
                                      <p:cBhvr>
                                        <p:cTn id="7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animBg="1"/>
      <p:bldP spid="17" grpId="0" animBg="1"/>
      <p:bldP spid="20" grpId="0" animBg="1"/>
      <p:bldP spid="23" grpId="0" uiExpand="1" animBg="1"/>
      <p:bldP spid="30" grpId="0" uiExpand="1" animBg="1"/>
      <p:bldP spid="3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server</a:t>
            </a:r>
          </a:p>
        </p:txBody>
      </p:sp>
      <p:sp>
        <p:nvSpPr>
          <p:cNvPr id="3" name="Content Placeholder 2"/>
          <p:cNvSpPr>
            <a:spLocks noGrp="1"/>
          </p:cNvSpPr>
          <p:nvPr>
            <p:ph idx="1"/>
          </p:nvPr>
        </p:nvSpPr>
        <p:spPr>
          <a:xfrm>
            <a:off x="284164" y="1870040"/>
            <a:ext cx="4302684" cy="4933649"/>
          </a:xfrm>
        </p:spPr>
        <p:txBody>
          <a:bodyPr>
            <a:noAutofit/>
          </a:bodyPr>
          <a:lstStyle/>
          <a:p>
            <a:pPr marL="0" indent="0">
              <a:spcBef>
                <a:spcPts val="0"/>
              </a:spcBef>
              <a:buNone/>
            </a:pPr>
            <a:r>
              <a:rPr lang="en-US" sz="1200" dirty="0"/>
              <a:t>/* A simple server in the internet domain using TCP</a:t>
            </a:r>
          </a:p>
          <a:p>
            <a:pPr marL="0" indent="0">
              <a:spcBef>
                <a:spcPts val="0"/>
              </a:spcBef>
              <a:buNone/>
            </a:pPr>
            <a:r>
              <a:rPr lang="en-US" sz="1200" dirty="0"/>
              <a:t>   The port number is passed as an argument */</a:t>
            </a:r>
          </a:p>
          <a:p>
            <a:pPr marL="0" indent="0">
              <a:spcBef>
                <a:spcPts val="0"/>
              </a:spcBef>
              <a:buNone/>
            </a:pPr>
            <a:r>
              <a:rPr lang="en-US" sz="1200" dirty="0"/>
              <a:t>#include &lt;</a:t>
            </a:r>
            <a:r>
              <a:rPr lang="en-US" sz="1200" dirty="0" err="1"/>
              <a:t>stdio.h</a:t>
            </a:r>
            <a:r>
              <a:rPr lang="en-US" sz="1200" dirty="0"/>
              <a:t>&gt;</a:t>
            </a:r>
          </a:p>
          <a:p>
            <a:pPr marL="0" indent="0">
              <a:spcBef>
                <a:spcPts val="0"/>
              </a:spcBef>
              <a:buNone/>
            </a:pPr>
            <a:r>
              <a:rPr lang="en-US" sz="1200" dirty="0"/>
              <a:t>#include &lt;sys/</a:t>
            </a:r>
            <a:r>
              <a:rPr lang="en-US" sz="1200" dirty="0" err="1"/>
              <a:t>types.h</a:t>
            </a:r>
            <a:r>
              <a:rPr lang="en-US" sz="1200" dirty="0"/>
              <a:t>&gt; </a:t>
            </a:r>
          </a:p>
          <a:p>
            <a:pPr marL="0" indent="0">
              <a:spcBef>
                <a:spcPts val="0"/>
              </a:spcBef>
              <a:buNone/>
            </a:pPr>
            <a:r>
              <a:rPr lang="en-US" sz="1200" dirty="0"/>
              <a:t>#include &lt;sys/</a:t>
            </a:r>
            <a:r>
              <a:rPr lang="en-US" sz="1200" dirty="0" err="1"/>
              <a:t>socket.h</a:t>
            </a:r>
            <a:r>
              <a:rPr lang="en-US" sz="1200" dirty="0"/>
              <a:t>&gt;</a:t>
            </a:r>
          </a:p>
          <a:p>
            <a:pPr marL="0" indent="0">
              <a:spcBef>
                <a:spcPts val="0"/>
              </a:spcBef>
              <a:buNone/>
            </a:pPr>
            <a:r>
              <a:rPr lang="en-US" sz="1200" dirty="0"/>
              <a:t>#include &lt;</a:t>
            </a:r>
            <a:r>
              <a:rPr lang="en-US" sz="1200" dirty="0" err="1"/>
              <a:t>netinet</a:t>
            </a:r>
            <a:r>
              <a:rPr lang="en-US" sz="1200" dirty="0"/>
              <a:t>/</a:t>
            </a:r>
            <a:r>
              <a:rPr lang="en-US" sz="1200" dirty="0" err="1"/>
              <a:t>in.h</a:t>
            </a:r>
            <a:r>
              <a:rPr lang="en-US" sz="1200" dirty="0"/>
              <a:t>&gt;</a:t>
            </a:r>
          </a:p>
          <a:p>
            <a:pPr marL="0" indent="0">
              <a:spcBef>
                <a:spcPts val="0"/>
              </a:spcBef>
              <a:buNone/>
            </a:pPr>
            <a:endParaRPr lang="en-US" sz="1200" dirty="0"/>
          </a:p>
          <a:p>
            <a:pPr marL="0" indent="0">
              <a:spcBef>
                <a:spcPts val="0"/>
              </a:spcBef>
              <a:buNone/>
            </a:pPr>
            <a:r>
              <a:rPr lang="en-US" sz="1200" dirty="0"/>
              <a:t>void error(char *</a:t>
            </a:r>
            <a:r>
              <a:rPr lang="en-US" sz="1200" dirty="0" err="1"/>
              <a:t>msg</a:t>
            </a:r>
            <a:r>
              <a:rPr lang="en-US" sz="1200" dirty="0"/>
              <a:t>)</a:t>
            </a:r>
          </a:p>
          <a:p>
            <a:pPr marL="0" indent="0">
              <a:spcBef>
                <a:spcPts val="0"/>
              </a:spcBef>
              <a:buNone/>
            </a:pPr>
            <a:r>
              <a:rPr lang="en-US" sz="1200" dirty="0"/>
              <a:t>{</a:t>
            </a:r>
          </a:p>
          <a:p>
            <a:pPr marL="0" indent="0">
              <a:spcBef>
                <a:spcPts val="0"/>
              </a:spcBef>
              <a:buNone/>
            </a:pPr>
            <a:r>
              <a:rPr lang="en-US" sz="1200" dirty="0"/>
              <a:t>    </a:t>
            </a:r>
            <a:r>
              <a:rPr lang="en-US" sz="1200" dirty="0" err="1"/>
              <a:t>perror</a:t>
            </a:r>
            <a:r>
              <a:rPr lang="en-US" sz="1200" dirty="0"/>
              <a:t>(</a:t>
            </a:r>
            <a:r>
              <a:rPr lang="en-US" sz="1200" dirty="0" err="1"/>
              <a:t>msg</a:t>
            </a:r>
            <a:r>
              <a:rPr lang="en-US" sz="1200" dirty="0"/>
              <a:t>);</a:t>
            </a:r>
          </a:p>
          <a:p>
            <a:pPr marL="0" indent="0">
              <a:spcBef>
                <a:spcPts val="0"/>
              </a:spcBef>
              <a:buNone/>
            </a:pPr>
            <a:r>
              <a:rPr lang="en-US" sz="1200" dirty="0"/>
              <a:t>    exit(1);</a:t>
            </a:r>
          </a:p>
          <a:p>
            <a:pPr marL="0" indent="0">
              <a:spcBef>
                <a:spcPts val="0"/>
              </a:spcBef>
              <a:buNone/>
            </a:pPr>
            <a:r>
              <a:rPr lang="en-US" sz="1200" dirty="0"/>
              <a:t>}</a:t>
            </a:r>
          </a:p>
          <a:p>
            <a:pPr marL="0" indent="0">
              <a:spcBef>
                <a:spcPts val="0"/>
              </a:spcBef>
              <a:buNone/>
            </a:pPr>
            <a:endParaRPr lang="en-US" sz="1200" dirty="0"/>
          </a:p>
          <a:p>
            <a:pPr marL="0" indent="0">
              <a:spcBef>
                <a:spcPts val="0"/>
              </a:spcBef>
              <a:buNone/>
            </a:pPr>
            <a:r>
              <a:rPr lang="en-US" sz="1200" dirty="0" err="1"/>
              <a:t>int</a:t>
            </a:r>
            <a:r>
              <a:rPr lang="en-US" sz="1200" dirty="0"/>
              <a:t> main(</a:t>
            </a:r>
            <a:r>
              <a:rPr lang="en-US" sz="1200" dirty="0" err="1"/>
              <a:t>int</a:t>
            </a:r>
            <a:r>
              <a:rPr lang="en-US" sz="1200" dirty="0"/>
              <a:t> </a:t>
            </a:r>
            <a:r>
              <a:rPr lang="en-US" sz="1200" dirty="0" err="1"/>
              <a:t>argc</a:t>
            </a:r>
            <a:r>
              <a:rPr lang="en-US" sz="1200" dirty="0"/>
              <a:t>, char *</a:t>
            </a:r>
            <a:r>
              <a:rPr lang="en-US" sz="1200" dirty="0" err="1"/>
              <a:t>argv</a:t>
            </a:r>
            <a:r>
              <a:rPr lang="en-US" sz="1200" dirty="0"/>
              <a:t>[])</a:t>
            </a:r>
          </a:p>
          <a:p>
            <a:pPr marL="0" indent="0">
              <a:spcBef>
                <a:spcPts val="0"/>
              </a:spcBef>
              <a:buNone/>
            </a:pPr>
            <a:r>
              <a:rPr lang="en-US" sz="1200" dirty="0"/>
              <a:t>{</a:t>
            </a:r>
          </a:p>
          <a:p>
            <a:pPr marL="0" indent="0">
              <a:spcBef>
                <a:spcPts val="0"/>
              </a:spcBef>
              <a:buNone/>
            </a:pPr>
            <a:r>
              <a:rPr lang="en-US" sz="1200" dirty="0"/>
              <a:t>     </a:t>
            </a:r>
            <a:r>
              <a:rPr lang="en-US" sz="1200" dirty="0" err="1"/>
              <a:t>int</a:t>
            </a:r>
            <a:r>
              <a:rPr lang="en-US" sz="1200" dirty="0"/>
              <a:t> </a:t>
            </a:r>
            <a:r>
              <a:rPr lang="en-US" sz="1200" dirty="0" err="1"/>
              <a:t>sockfd</a:t>
            </a:r>
            <a:r>
              <a:rPr lang="en-US" sz="1200" dirty="0"/>
              <a:t>, </a:t>
            </a:r>
            <a:r>
              <a:rPr lang="en-US" sz="1200" dirty="0" err="1"/>
              <a:t>newsockfd</a:t>
            </a:r>
            <a:r>
              <a:rPr lang="en-US" sz="1200" dirty="0"/>
              <a:t>, </a:t>
            </a:r>
            <a:r>
              <a:rPr lang="en-US" sz="1200" dirty="0" err="1"/>
              <a:t>portno</a:t>
            </a:r>
            <a:r>
              <a:rPr lang="en-US" sz="1200" dirty="0"/>
              <a:t>, </a:t>
            </a:r>
            <a:r>
              <a:rPr lang="en-US" sz="1200" dirty="0" err="1"/>
              <a:t>clilen</a:t>
            </a:r>
            <a:r>
              <a:rPr lang="en-US" sz="1200" dirty="0"/>
              <a:t>;</a:t>
            </a:r>
          </a:p>
          <a:p>
            <a:pPr marL="0" indent="0">
              <a:spcBef>
                <a:spcPts val="0"/>
              </a:spcBef>
              <a:buNone/>
            </a:pPr>
            <a:r>
              <a:rPr lang="en-US" sz="1200" dirty="0"/>
              <a:t>     char buffer[256];</a:t>
            </a:r>
          </a:p>
          <a:p>
            <a:pPr marL="0" indent="0">
              <a:spcBef>
                <a:spcPts val="0"/>
              </a:spcBef>
              <a:buNone/>
            </a:pPr>
            <a:r>
              <a:rPr lang="en-US" sz="1200" dirty="0"/>
              <a:t>     </a:t>
            </a:r>
            <a:r>
              <a:rPr lang="en-US" sz="1200" dirty="0" err="1"/>
              <a:t>struct</a:t>
            </a:r>
            <a:r>
              <a:rPr lang="en-US" sz="1200" dirty="0"/>
              <a:t> </a:t>
            </a:r>
            <a:r>
              <a:rPr lang="en-US" sz="1200" dirty="0" err="1"/>
              <a:t>sockaddr_in</a:t>
            </a:r>
            <a:r>
              <a:rPr lang="en-US" sz="1200" dirty="0"/>
              <a:t> </a:t>
            </a:r>
            <a:r>
              <a:rPr lang="en-US" sz="1200" dirty="0" err="1"/>
              <a:t>serv_addr</a:t>
            </a:r>
            <a:r>
              <a:rPr lang="en-US" sz="1200" dirty="0"/>
              <a:t>, </a:t>
            </a:r>
            <a:r>
              <a:rPr lang="en-US" sz="1200" dirty="0" err="1"/>
              <a:t>cli_addr</a:t>
            </a:r>
            <a:r>
              <a:rPr lang="en-US" sz="1200" dirty="0"/>
              <a:t>;</a:t>
            </a:r>
          </a:p>
          <a:p>
            <a:pPr marL="0" indent="0">
              <a:spcBef>
                <a:spcPts val="0"/>
              </a:spcBef>
              <a:buNone/>
            </a:pPr>
            <a:r>
              <a:rPr lang="en-US" sz="1200" dirty="0"/>
              <a:t>     </a:t>
            </a:r>
            <a:r>
              <a:rPr lang="en-US" sz="1200" dirty="0" err="1"/>
              <a:t>int</a:t>
            </a:r>
            <a:r>
              <a:rPr lang="en-US" sz="1200" dirty="0"/>
              <a:t> n;</a:t>
            </a:r>
          </a:p>
          <a:p>
            <a:pPr marL="0" indent="0">
              <a:spcBef>
                <a:spcPts val="0"/>
              </a:spcBef>
              <a:buNone/>
            </a:pPr>
            <a:r>
              <a:rPr lang="en-US" sz="1200" dirty="0"/>
              <a:t>     if (</a:t>
            </a:r>
            <a:r>
              <a:rPr lang="en-US" sz="1200" dirty="0" err="1"/>
              <a:t>argc</a:t>
            </a:r>
            <a:r>
              <a:rPr lang="en-US" sz="1200" dirty="0"/>
              <a:t> &lt; 2) {</a:t>
            </a:r>
          </a:p>
          <a:p>
            <a:pPr marL="0" indent="0">
              <a:spcBef>
                <a:spcPts val="0"/>
              </a:spcBef>
              <a:buNone/>
            </a:pPr>
            <a:r>
              <a:rPr lang="en-US" sz="1200" dirty="0"/>
              <a:t>         </a:t>
            </a:r>
            <a:r>
              <a:rPr lang="en-US" sz="1200" dirty="0" err="1"/>
              <a:t>fprintf</a:t>
            </a:r>
            <a:r>
              <a:rPr lang="en-US" sz="1200" dirty="0"/>
              <a:t>(</a:t>
            </a:r>
            <a:r>
              <a:rPr lang="en-US" sz="1200" dirty="0" err="1"/>
              <a:t>stderr</a:t>
            </a:r>
            <a:r>
              <a:rPr lang="en-US" sz="1200" dirty="0"/>
              <a:t>,"ERROR, no port provided\n");</a:t>
            </a:r>
          </a:p>
          <a:p>
            <a:pPr marL="0" indent="0">
              <a:spcBef>
                <a:spcPts val="0"/>
              </a:spcBef>
              <a:buNone/>
            </a:pPr>
            <a:r>
              <a:rPr lang="en-US" sz="1200" dirty="0"/>
              <a:t>         exit(1);</a:t>
            </a:r>
          </a:p>
          <a:p>
            <a:pPr marL="0" indent="0">
              <a:spcBef>
                <a:spcPts val="0"/>
              </a:spcBef>
              <a:buNone/>
            </a:pPr>
            <a:r>
              <a:rPr lang="en-US" sz="1200" dirty="0"/>
              <a:t>     }</a:t>
            </a:r>
          </a:p>
          <a:p>
            <a:pPr marL="0" indent="0">
              <a:spcBef>
                <a:spcPts val="0"/>
              </a:spcBef>
              <a:buNone/>
            </a:pPr>
            <a:r>
              <a:rPr lang="en-US" sz="1200" dirty="0"/>
              <a:t>   </a:t>
            </a:r>
          </a:p>
        </p:txBody>
      </p:sp>
      <p:sp>
        <p:nvSpPr>
          <p:cNvPr id="4" name="Content Placeholder 2"/>
          <p:cNvSpPr txBox="1">
            <a:spLocks/>
          </p:cNvSpPr>
          <p:nvPr/>
        </p:nvSpPr>
        <p:spPr>
          <a:xfrm>
            <a:off x="4994148" y="1870040"/>
            <a:ext cx="3864102" cy="4933649"/>
          </a:xfrm>
          <a:prstGeom prst="rect">
            <a:avLst/>
          </a:prstGeom>
        </p:spPr>
        <p:txBody>
          <a:bodyPr vert="horz" lIns="91440" tIns="45720" rIns="91440" bIns="45720" rtlCol="0">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spcBef>
                <a:spcPts val="0"/>
              </a:spcBef>
              <a:buFont typeface="Wingdings" pitchFamily="2" charset="2"/>
              <a:buNone/>
            </a:pPr>
            <a:r>
              <a:rPr lang="en-US" sz="1200" dirty="0"/>
              <a:t>     </a:t>
            </a:r>
            <a:r>
              <a:rPr lang="en-US" sz="1200" dirty="0" err="1"/>
              <a:t>sockfd</a:t>
            </a:r>
            <a:r>
              <a:rPr lang="en-US" sz="1200" dirty="0"/>
              <a:t> = </a:t>
            </a:r>
            <a:r>
              <a:rPr lang="en-US" sz="1200" dirty="0">
                <a:solidFill>
                  <a:srgbClr val="3366FF"/>
                </a:solidFill>
              </a:rPr>
              <a:t>socket</a:t>
            </a:r>
            <a:r>
              <a:rPr lang="en-US" sz="1200" dirty="0"/>
              <a:t>(AF_INET, SOCK_STREAM, 0);</a:t>
            </a:r>
          </a:p>
          <a:p>
            <a:pPr marL="0" indent="0">
              <a:spcBef>
                <a:spcPts val="0"/>
              </a:spcBef>
              <a:buFont typeface="Wingdings" pitchFamily="2" charset="2"/>
              <a:buNone/>
            </a:pPr>
            <a:r>
              <a:rPr lang="en-US" sz="1200" dirty="0"/>
              <a:t>     if (</a:t>
            </a:r>
            <a:r>
              <a:rPr lang="en-US" sz="1200" dirty="0" err="1"/>
              <a:t>sockfd</a:t>
            </a:r>
            <a:r>
              <a:rPr lang="en-US" sz="1200" dirty="0"/>
              <a:t> &lt; 0) </a:t>
            </a:r>
          </a:p>
          <a:p>
            <a:pPr marL="0" indent="0">
              <a:spcBef>
                <a:spcPts val="0"/>
              </a:spcBef>
              <a:buFont typeface="Wingdings" pitchFamily="2" charset="2"/>
              <a:buNone/>
            </a:pPr>
            <a:r>
              <a:rPr lang="en-US" sz="1200" dirty="0"/>
              <a:t>        error("ERROR opening socket");</a:t>
            </a:r>
          </a:p>
          <a:p>
            <a:pPr marL="0" indent="0">
              <a:spcBef>
                <a:spcPts val="0"/>
              </a:spcBef>
              <a:buFont typeface="Wingdings" pitchFamily="2" charset="2"/>
              <a:buNone/>
            </a:pPr>
            <a:r>
              <a:rPr lang="en-US" sz="1200" dirty="0"/>
              <a:t>     </a:t>
            </a:r>
            <a:r>
              <a:rPr lang="en-US" sz="1200" dirty="0" err="1"/>
              <a:t>bzero</a:t>
            </a:r>
            <a:r>
              <a:rPr lang="en-US" sz="1200" dirty="0"/>
              <a:t>((char *) &amp;</a:t>
            </a:r>
            <a:r>
              <a:rPr lang="en-US" sz="1200" dirty="0" err="1"/>
              <a:t>serv_addr</a:t>
            </a:r>
            <a:r>
              <a:rPr lang="en-US" sz="1200" dirty="0"/>
              <a:t>, </a:t>
            </a:r>
            <a:r>
              <a:rPr lang="en-US" sz="1200" dirty="0" err="1"/>
              <a:t>sizeof</a:t>
            </a:r>
            <a:r>
              <a:rPr lang="en-US" sz="1200" dirty="0"/>
              <a:t>(</a:t>
            </a:r>
            <a:r>
              <a:rPr lang="en-US" sz="1200" dirty="0" err="1"/>
              <a:t>serv_addr</a:t>
            </a:r>
            <a:r>
              <a:rPr lang="en-US" sz="1200" dirty="0"/>
              <a:t>));</a:t>
            </a:r>
          </a:p>
          <a:p>
            <a:pPr marL="0" indent="0">
              <a:spcBef>
                <a:spcPts val="0"/>
              </a:spcBef>
              <a:buFont typeface="Wingdings" pitchFamily="2" charset="2"/>
              <a:buNone/>
            </a:pPr>
            <a:r>
              <a:rPr lang="en-US" sz="1200" dirty="0"/>
              <a:t>     </a:t>
            </a:r>
            <a:r>
              <a:rPr lang="en-US" sz="1200" dirty="0" err="1"/>
              <a:t>portno</a:t>
            </a:r>
            <a:r>
              <a:rPr lang="en-US" sz="1200" dirty="0"/>
              <a:t> = </a:t>
            </a:r>
            <a:r>
              <a:rPr lang="en-US" sz="1200" dirty="0" err="1"/>
              <a:t>atoi</a:t>
            </a:r>
            <a:r>
              <a:rPr lang="en-US" sz="1200" dirty="0"/>
              <a:t>(</a:t>
            </a:r>
            <a:r>
              <a:rPr lang="en-US" sz="1200" dirty="0" err="1"/>
              <a:t>argv</a:t>
            </a:r>
            <a:r>
              <a:rPr lang="en-US" sz="1200" dirty="0"/>
              <a:t>[1]);</a:t>
            </a:r>
          </a:p>
          <a:p>
            <a:pPr marL="0" indent="0">
              <a:spcBef>
                <a:spcPts val="0"/>
              </a:spcBef>
              <a:buFont typeface="Wingdings" pitchFamily="2" charset="2"/>
              <a:buNone/>
            </a:pPr>
            <a:r>
              <a:rPr lang="en-US" sz="1200" dirty="0"/>
              <a:t>     </a:t>
            </a:r>
            <a:r>
              <a:rPr lang="en-US" sz="1200" dirty="0" err="1"/>
              <a:t>serv_addr.sin_family</a:t>
            </a:r>
            <a:r>
              <a:rPr lang="en-US" sz="1200" dirty="0"/>
              <a:t> = AF_INET;</a:t>
            </a:r>
          </a:p>
          <a:p>
            <a:pPr marL="0" indent="0">
              <a:spcBef>
                <a:spcPts val="0"/>
              </a:spcBef>
              <a:buFont typeface="Wingdings" pitchFamily="2" charset="2"/>
              <a:buNone/>
            </a:pPr>
            <a:r>
              <a:rPr lang="en-US" sz="1200" dirty="0"/>
              <a:t>     </a:t>
            </a:r>
            <a:r>
              <a:rPr lang="en-US" sz="1200" dirty="0" err="1"/>
              <a:t>serv_addr.sin_addr.s_addr</a:t>
            </a:r>
            <a:r>
              <a:rPr lang="en-US" sz="1200" dirty="0"/>
              <a:t> = INADDR_ANY;</a:t>
            </a:r>
          </a:p>
          <a:p>
            <a:pPr marL="0" indent="0">
              <a:spcBef>
                <a:spcPts val="0"/>
              </a:spcBef>
              <a:buFont typeface="Wingdings" pitchFamily="2" charset="2"/>
              <a:buNone/>
            </a:pPr>
            <a:r>
              <a:rPr lang="en-US" sz="1200" dirty="0"/>
              <a:t>     </a:t>
            </a:r>
            <a:r>
              <a:rPr lang="en-US" sz="1200" dirty="0" err="1"/>
              <a:t>serv_addr.sin_port</a:t>
            </a:r>
            <a:r>
              <a:rPr lang="en-US" sz="1200" dirty="0"/>
              <a:t> = </a:t>
            </a:r>
            <a:r>
              <a:rPr lang="en-US" sz="1200" dirty="0" err="1"/>
              <a:t>htons</a:t>
            </a:r>
            <a:r>
              <a:rPr lang="en-US" sz="1200" dirty="0"/>
              <a:t>(</a:t>
            </a:r>
            <a:r>
              <a:rPr lang="en-US" sz="1200" dirty="0" err="1"/>
              <a:t>portno</a:t>
            </a:r>
            <a:r>
              <a:rPr lang="en-US" sz="1200" dirty="0"/>
              <a:t>);</a:t>
            </a:r>
          </a:p>
          <a:p>
            <a:pPr marL="0" indent="0">
              <a:spcBef>
                <a:spcPts val="0"/>
              </a:spcBef>
              <a:buFont typeface="Wingdings" pitchFamily="2" charset="2"/>
              <a:buNone/>
            </a:pPr>
            <a:r>
              <a:rPr lang="en-US" sz="1200" dirty="0"/>
              <a:t>     if (</a:t>
            </a:r>
            <a:r>
              <a:rPr lang="en-US" sz="1200" dirty="0">
                <a:solidFill>
                  <a:srgbClr val="3366FF"/>
                </a:solidFill>
              </a:rPr>
              <a:t>bind</a:t>
            </a:r>
            <a:r>
              <a:rPr lang="en-US" sz="1200" dirty="0"/>
              <a:t>(</a:t>
            </a:r>
            <a:r>
              <a:rPr lang="en-US" sz="1200" dirty="0" err="1"/>
              <a:t>sockfd</a:t>
            </a:r>
            <a:r>
              <a:rPr lang="en-US" sz="1200" dirty="0"/>
              <a:t>, (</a:t>
            </a:r>
            <a:r>
              <a:rPr lang="en-US" sz="1200" dirty="0" err="1"/>
              <a:t>struct</a:t>
            </a:r>
            <a:r>
              <a:rPr lang="en-US" sz="1200" dirty="0"/>
              <a:t> </a:t>
            </a:r>
            <a:r>
              <a:rPr lang="en-US" sz="1200" dirty="0" err="1"/>
              <a:t>sockaddr</a:t>
            </a:r>
            <a:r>
              <a:rPr lang="en-US" sz="1200" dirty="0"/>
              <a:t> *) &amp;</a:t>
            </a:r>
            <a:r>
              <a:rPr lang="en-US" sz="1200" dirty="0" err="1"/>
              <a:t>serv_addr</a:t>
            </a:r>
            <a:r>
              <a:rPr lang="en-US" sz="1200" dirty="0"/>
              <a:t>,</a:t>
            </a:r>
          </a:p>
          <a:p>
            <a:pPr marL="0" indent="0">
              <a:spcBef>
                <a:spcPts val="0"/>
              </a:spcBef>
              <a:buFont typeface="Wingdings" pitchFamily="2" charset="2"/>
              <a:buNone/>
            </a:pPr>
            <a:r>
              <a:rPr lang="en-US" sz="1200" dirty="0"/>
              <a:t>              	</a:t>
            </a:r>
            <a:r>
              <a:rPr lang="en-US" sz="1200" dirty="0" err="1"/>
              <a:t>sizeof</a:t>
            </a:r>
            <a:r>
              <a:rPr lang="en-US" sz="1200" dirty="0"/>
              <a:t>(</a:t>
            </a:r>
            <a:r>
              <a:rPr lang="en-US" sz="1200" dirty="0" err="1"/>
              <a:t>serv_addr</a:t>
            </a:r>
            <a:r>
              <a:rPr lang="en-US" sz="1200" dirty="0"/>
              <a:t>)) &lt; 0) </a:t>
            </a:r>
          </a:p>
          <a:p>
            <a:pPr marL="0" indent="0">
              <a:spcBef>
                <a:spcPts val="0"/>
              </a:spcBef>
              <a:buFont typeface="Wingdings" pitchFamily="2" charset="2"/>
              <a:buNone/>
            </a:pPr>
            <a:r>
              <a:rPr lang="en-US" sz="1200" dirty="0"/>
              <a:t>              error("ERROR on binding");</a:t>
            </a:r>
          </a:p>
          <a:p>
            <a:pPr marL="0" indent="0">
              <a:spcBef>
                <a:spcPts val="0"/>
              </a:spcBef>
              <a:buFont typeface="Wingdings" pitchFamily="2" charset="2"/>
              <a:buNone/>
            </a:pPr>
            <a:r>
              <a:rPr lang="en-US" sz="1200" dirty="0"/>
              <a:t>     </a:t>
            </a:r>
            <a:r>
              <a:rPr lang="en-US" sz="1200" dirty="0">
                <a:solidFill>
                  <a:srgbClr val="3366FF"/>
                </a:solidFill>
              </a:rPr>
              <a:t>listen</a:t>
            </a:r>
            <a:r>
              <a:rPr lang="en-US" sz="1200" dirty="0"/>
              <a:t>(sockfd,5);</a:t>
            </a:r>
          </a:p>
          <a:p>
            <a:pPr marL="0" indent="0">
              <a:spcBef>
                <a:spcPts val="0"/>
              </a:spcBef>
              <a:buFont typeface="Wingdings" pitchFamily="2" charset="2"/>
              <a:buNone/>
            </a:pPr>
            <a:r>
              <a:rPr lang="en-US" sz="1200" dirty="0"/>
              <a:t>     </a:t>
            </a:r>
            <a:r>
              <a:rPr lang="en-US" sz="1200" dirty="0" err="1"/>
              <a:t>clilen</a:t>
            </a:r>
            <a:r>
              <a:rPr lang="en-US" sz="1200" dirty="0"/>
              <a:t> = </a:t>
            </a:r>
            <a:r>
              <a:rPr lang="en-US" sz="1200" dirty="0" err="1"/>
              <a:t>sizeof</a:t>
            </a:r>
            <a:r>
              <a:rPr lang="en-US" sz="1200" dirty="0"/>
              <a:t>(</a:t>
            </a:r>
            <a:r>
              <a:rPr lang="en-US" sz="1200" dirty="0" err="1"/>
              <a:t>cli_addr</a:t>
            </a:r>
            <a:r>
              <a:rPr lang="en-US" sz="1200" dirty="0"/>
              <a:t>);</a:t>
            </a:r>
          </a:p>
          <a:p>
            <a:pPr marL="0" indent="0">
              <a:spcBef>
                <a:spcPts val="0"/>
              </a:spcBef>
              <a:buFont typeface="Wingdings" pitchFamily="2" charset="2"/>
              <a:buNone/>
            </a:pPr>
            <a:r>
              <a:rPr lang="en-US" sz="1200" dirty="0"/>
              <a:t>     </a:t>
            </a:r>
            <a:r>
              <a:rPr lang="en-US" sz="1200" dirty="0" err="1"/>
              <a:t>newsockfd</a:t>
            </a:r>
            <a:r>
              <a:rPr lang="en-US" sz="1200" dirty="0"/>
              <a:t> = </a:t>
            </a:r>
            <a:r>
              <a:rPr lang="en-US" sz="1200" dirty="0">
                <a:solidFill>
                  <a:srgbClr val="3366FF"/>
                </a:solidFill>
              </a:rPr>
              <a:t>accept</a:t>
            </a:r>
            <a:r>
              <a:rPr lang="en-US" sz="1200" dirty="0"/>
              <a:t>(</a:t>
            </a:r>
            <a:r>
              <a:rPr lang="en-US" sz="1200" dirty="0" err="1"/>
              <a:t>sockfd</a:t>
            </a:r>
            <a:r>
              <a:rPr lang="en-US" sz="1200" dirty="0"/>
              <a:t>, (</a:t>
            </a:r>
            <a:r>
              <a:rPr lang="en-US" sz="1200" dirty="0" err="1"/>
              <a:t>struct</a:t>
            </a:r>
            <a:r>
              <a:rPr lang="en-US" sz="1200" dirty="0"/>
              <a:t> </a:t>
            </a:r>
            <a:r>
              <a:rPr lang="en-US" sz="1200" dirty="0" err="1"/>
              <a:t>sockaddr</a:t>
            </a:r>
            <a:r>
              <a:rPr lang="en-US" sz="1200" dirty="0"/>
              <a:t> *) 	&amp;</a:t>
            </a:r>
            <a:r>
              <a:rPr lang="en-US" sz="1200" dirty="0" err="1"/>
              <a:t>cli_addr</a:t>
            </a:r>
            <a:r>
              <a:rPr lang="en-US" sz="1200" dirty="0"/>
              <a:t>, &amp;</a:t>
            </a:r>
            <a:r>
              <a:rPr lang="en-US" sz="1200" dirty="0" err="1"/>
              <a:t>clilen</a:t>
            </a:r>
            <a:r>
              <a:rPr lang="en-US" sz="1200" dirty="0"/>
              <a:t>);</a:t>
            </a:r>
          </a:p>
          <a:p>
            <a:pPr marL="0" indent="0">
              <a:spcBef>
                <a:spcPts val="0"/>
              </a:spcBef>
              <a:buFont typeface="Wingdings" pitchFamily="2" charset="2"/>
              <a:buNone/>
            </a:pPr>
            <a:r>
              <a:rPr lang="en-US" sz="1200" dirty="0"/>
              <a:t>     if (</a:t>
            </a:r>
            <a:r>
              <a:rPr lang="en-US" sz="1200" dirty="0" err="1"/>
              <a:t>newsockfd</a:t>
            </a:r>
            <a:r>
              <a:rPr lang="en-US" sz="1200" dirty="0"/>
              <a:t> &lt; 0) </a:t>
            </a:r>
          </a:p>
          <a:p>
            <a:pPr marL="0" indent="0">
              <a:spcBef>
                <a:spcPts val="0"/>
              </a:spcBef>
              <a:buFont typeface="Wingdings" pitchFamily="2" charset="2"/>
              <a:buNone/>
            </a:pPr>
            <a:r>
              <a:rPr lang="en-US" sz="1200" dirty="0"/>
              <a:t>          error("ERROR on accept");</a:t>
            </a:r>
          </a:p>
          <a:p>
            <a:pPr marL="0" indent="0">
              <a:spcBef>
                <a:spcPts val="0"/>
              </a:spcBef>
              <a:buFont typeface="Wingdings" pitchFamily="2" charset="2"/>
              <a:buNone/>
            </a:pPr>
            <a:r>
              <a:rPr lang="en-US" sz="1200" dirty="0"/>
              <a:t>     </a:t>
            </a:r>
            <a:r>
              <a:rPr lang="en-US" sz="1200" dirty="0" err="1"/>
              <a:t>bzero</a:t>
            </a:r>
            <a:r>
              <a:rPr lang="en-US" sz="1200" dirty="0"/>
              <a:t>(buffer,256);</a:t>
            </a:r>
          </a:p>
          <a:p>
            <a:pPr marL="0" indent="0">
              <a:spcBef>
                <a:spcPts val="0"/>
              </a:spcBef>
              <a:buFont typeface="Wingdings" pitchFamily="2" charset="2"/>
              <a:buNone/>
            </a:pPr>
            <a:r>
              <a:rPr lang="en-US" sz="1200" dirty="0"/>
              <a:t>     n = </a:t>
            </a:r>
            <a:r>
              <a:rPr lang="en-US" sz="1200" dirty="0">
                <a:solidFill>
                  <a:srgbClr val="3366FF"/>
                </a:solidFill>
              </a:rPr>
              <a:t>read</a:t>
            </a:r>
            <a:r>
              <a:rPr lang="en-US" sz="1200" dirty="0"/>
              <a:t>(newsockfd,buffer,255);</a:t>
            </a:r>
          </a:p>
          <a:p>
            <a:pPr marL="0" indent="0">
              <a:spcBef>
                <a:spcPts val="0"/>
              </a:spcBef>
              <a:buFont typeface="Wingdings" pitchFamily="2" charset="2"/>
              <a:buNone/>
            </a:pPr>
            <a:r>
              <a:rPr lang="en-US" sz="1200" dirty="0"/>
              <a:t>     if (n &lt; 0) error("ERROR reading from socket");</a:t>
            </a:r>
          </a:p>
          <a:p>
            <a:pPr marL="0" indent="0">
              <a:spcBef>
                <a:spcPts val="0"/>
              </a:spcBef>
              <a:buFont typeface="Wingdings" pitchFamily="2" charset="2"/>
              <a:buNone/>
            </a:pPr>
            <a:r>
              <a:rPr lang="en-US" sz="1200" dirty="0"/>
              <a:t>     </a:t>
            </a:r>
            <a:r>
              <a:rPr lang="en-US" sz="1200" dirty="0" err="1"/>
              <a:t>printf</a:t>
            </a:r>
            <a:r>
              <a:rPr lang="en-US" sz="1200" dirty="0"/>
              <a:t>("Here is the message: %s\</a:t>
            </a:r>
            <a:r>
              <a:rPr lang="en-US" sz="1200" dirty="0" err="1"/>
              <a:t>n",buffer</a:t>
            </a:r>
            <a:r>
              <a:rPr lang="en-US" sz="1200" dirty="0"/>
              <a:t>);</a:t>
            </a:r>
          </a:p>
          <a:p>
            <a:pPr marL="0" indent="0">
              <a:spcBef>
                <a:spcPts val="0"/>
              </a:spcBef>
              <a:buFont typeface="Wingdings" pitchFamily="2" charset="2"/>
              <a:buNone/>
            </a:pPr>
            <a:r>
              <a:rPr lang="en-US" sz="1200" dirty="0"/>
              <a:t>     n = </a:t>
            </a:r>
            <a:r>
              <a:rPr lang="en-US" sz="1200" dirty="0">
                <a:solidFill>
                  <a:srgbClr val="3366FF"/>
                </a:solidFill>
              </a:rPr>
              <a:t>write</a:t>
            </a:r>
            <a:r>
              <a:rPr lang="en-US" sz="1200" dirty="0"/>
              <a:t>(</a:t>
            </a:r>
            <a:r>
              <a:rPr lang="en-US" sz="1200" dirty="0" err="1"/>
              <a:t>newsockfd</a:t>
            </a:r>
            <a:r>
              <a:rPr lang="en-US" sz="1200" dirty="0"/>
              <a:t>,"I got your message",18);</a:t>
            </a:r>
          </a:p>
          <a:p>
            <a:pPr marL="0" indent="0">
              <a:spcBef>
                <a:spcPts val="0"/>
              </a:spcBef>
              <a:buFont typeface="Wingdings" pitchFamily="2" charset="2"/>
              <a:buNone/>
            </a:pPr>
            <a:r>
              <a:rPr lang="en-US" sz="1200" dirty="0"/>
              <a:t>     if (n &lt; 0) error("ERROR writing to socket");</a:t>
            </a:r>
          </a:p>
          <a:p>
            <a:pPr marL="0" indent="0">
              <a:spcBef>
                <a:spcPts val="0"/>
              </a:spcBef>
              <a:buFont typeface="Wingdings" pitchFamily="2" charset="2"/>
              <a:buNone/>
            </a:pPr>
            <a:r>
              <a:rPr lang="en-US" sz="1200" dirty="0"/>
              <a:t>     return 0; </a:t>
            </a:r>
          </a:p>
          <a:p>
            <a:pPr marL="0" indent="0">
              <a:spcBef>
                <a:spcPts val="0"/>
              </a:spcBef>
              <a:buFont typeface="Wingdings" pitchFamily="2" charset="2"/>
              <a:buNone/>
            </a:pPr>
            <a:r>
              <a:rPr lang="en-US" sz="1200" dirty="0"/>
              <a:t>}</a:t>
            </a:r>
          </a:p>
        </p:txBody>
      </p:sp>
    </p:spTree>
    <p:extLst>
      <p:ext uri="{BB962C8B-B14F-4D97-AF65-F5344CB8AC3E}">
        <p14:creationId xmlns:p14="http://schemas.microsoft.com/office/powerpoint/2010/main" val="25775157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client</a:t>
            </a:r>
          </a:p>
        </p:txBody>
      </p:sp>
      <p:sp>
        <p:nvSpPr>
          <p:cNvPr id="3" name="Content Placeholder 2"/>
          <p:cNvSpPr>
            <a:spLocks noGrp="1"/>
          </p:cNvSpPr>
          <p:nvPr>
            <p:ph idx="1"/>
          </p:nvPr>
        </p:nvSpPr>
        <p:spPr>
          <a:xfrm>
            <a:off x="284164" y="1772460"/>
            <a:ext cx="4302684" cy="5031230"/>
          </a:xfrm>
        </p:spPr>
        <p:txBody>
          <a:bodyPr>
            <a:noAutofit/>
          </a:bodyPr>
          <a:lstStyle/>
          <a:p>
            <a:pPr marL="0" indent="0">
              <a:spcBef>
                <a:spcPts val="0"/>
              </a:spcBef>
              <a:buNone/>
            </a:pPr>
            <a:r>
              <a:rPr lang="en-US" sz="1200" dirty="0"/>
              <a:t>/* A simple client in the internet domain using TCP</a:t>
            </a:r>
          </a:p>
          <a:p>
            <a:pPr marL="0" indent="0">
              <a:spcBef>
                <a:spcPts val="0"/>
              </a:spcBef>
              <a:buNone/>
            </a:pPr>
            <a:r>
              <a:rPr lang="en-US" sz="1200" dirty="0"/>
              <a:t>   The server and port number are passed as arguments */</a:t>
            </a:r>
          </a:p>
          <a:p>
            <a:pPr marL="0" indent="0">
              <a:spcBef>
                <a:spcPts val="0"/>
              </a:spcBef>
              <a:buNone/>
            </a:pPr>
            <a:r>
              <a:rPr lang="en-US" sz="1200" dirty="0"/>
              <a:t>#include &lt;</a:t>
            </a:r>
            <a:r>
              <a:rPr lang="en-US" sz="1200" dirty="0" err="1"/>
              <a:t>stdio.h</a:t>
            </a:r>
            <a:r>
              <a:rPr lang="en-US" sz="1200" dirty="0"/>
              <a:t>&gt;</a:t>
            </a:r>
          </a:p>
          <a:p>
            <a:pPr marL="0" indent="0">
              <a:spcBef>
                <a:spcPts val="0"/>
              </a:spcBef>
              <a:buNone/>
            </a:pPr>
            <a:r>
              <a:rPr lang="en-US" sz="1200" dirty="0"/>
              <a:t>#include &lt;sys/</a:t>
            </a:r>
            <a:r>
              <a:rPr lang="en-US" sz="1200" dirty="0" err="1"/>
              <a:t>types.h</a:t>
            </a:r>
            <a:r>
              <a:rPr lang="en-US" sz="1200" dirty="0"/>
              <a:t>&gt;</a:t>
            </a:r>
          </a:p>
          <a:p>
            <a:pPr marL="0" indent="0">
              <a:spcBef>
                <a:spcPts val="0"/>
              </a:spcBef>
              <a:buNone/>
            </a:pPr>
            <a:r>
              <a:rPr lang="en-US" sz="1200" dirty="0"/>
              <a:t>#include &lt;sys/</a:t>
            </a:r>
            <a:r>
              <a:rPr lang="en-US" sz="1200" dirty="0" err="1"/>
              <a:t>socket.h</a:t>
            </a:r>
            <a:r>
              <a:rPr lang="en-US" sz="1200" dirty="0"/>
              <a:t>&gt;</a:t>
            </a:r>
          </a:p>
          <a:p>
            <a:pPr marL="0" indent="0">
              <a:spcBef>
                <a:spcPts val="0"/>
              </a:spcBef>
              <a:buNone/>
            </a:pPr>
            <a:r>
              <a:rPr lang="en-US" sz="1200" dirty="0"/>
              <a:t>#include &lt;</a:t>
            </a:r>
            <a:r>
              <a:rPr lang="en-US" sz="1200" dirty="0" err="1"/>
              <a:t>netinet</a:t>
            </a:r>
            <a:r>
              <a:rPr lang="en-US" sz="1200" dirty="0"/>
              <a:t>/</a:t>
            </a:r>
            <a:r>
              <a:rPr lang="en-US" sz="1200" dirty="0" err="1"/>
              <a:t>in.h</a:t>
            </a:r>
            <a:r>
              <a:rPr lang="en-US" sz="1200" dirty="0"/>
              <a:t>&gt;</a:t>
            </a:r>
          </a:p>
          <a:p>
            <a:pPr marL="0" indent="0">
              <a:spcBef>
                <a:spcPts val="0"/>
              </a:spcBef>
              <a:buNone/>
            </a:pPr>
            <a:r>
              <a:rPr lang="en-US" sz="1200" dirty="0"/>
              <a:t>#include &lt;</a:t>
            </a:r>
            <a:r>
              <a:rPr lang="en-US" sz="1200" dirty="0" err="1"/>
              <a:t>netdb.h</a:t>
            </a:r>
            <a:r>
              <a:rPr lang="en-US" sz="1200" dirty="0"/>
              <a:t>&gt; </a:t>
            </a:r>
          </a:p>
          <a:p>
            <a:pPr marL="0" indent="0">
              <a:spcBef>
                <a:spcPts val="0"/>
              </a:spcBef>
              <a:buNone/>
            </a:pPr>
            <a:endParaRPr lang="en-US" sz="1200" dirty="0"/>
          </a:p>
          <a:p>
            <a:pPr marL="0" indent="0">
              <a:spcBef>
                <a:spcPts val="0"/>
              </a:spcBef>
              <a:buNone/>
            </a:pPr>
            <a:r>
              <a:rPr lang="en-US" sz="1200" dirty="0"/>
              <a:t>void error(char *</a:t>
            </a:r>
            <a:r>
              <a:rPr lang="en-US" sz="1200" dirty="0" err="1"/>
              <a:t>msg</a:t>
            </a:r>
            <a:r>
              <a:rPr lang="en-US" sz="1200" dirty="0"/>
              <a:t>) {</a:t>
            </a:r>
          </a:p>
          <a:p>
            <a:pPr marL="0" indent="0">
              <a:spcBef>
                <a:spcPts val="0"/>
              </a:spcBef>
              <a:buNone/>
            </a:pPr>
            <a:r>
              <a:rPr lang="en-US" sz="1200" dirty="0"/>
              <a:t>    </a:t>
            </a:r>
            <a:r>
              <a:rPr lang="en-US" sz="1200" dirty="0" err="1"/>
              <a:t>perror</a:t>
            </a:r>
            <a:r>
              <a:rPr lang="en-US" sz="1200" dirty="0"/>
              <a:t>(</a:t>
            </a:r>
            <a:r>
              <a:rPr lang="en-US" sz="1200" dirty="0" err="1"/>
              <a:t>msg</a:t>
            </a:r>
            <a:r>
              <a:rPr lang="en-US" sz="1200" dirty="0"/>
              <a:t>);</a:t>
            </a:r>
          </a:p>
          <a:p>
            <a:pPr marL="0" indent="0">
              <a:spcBef>
                <a:spcPts val="0"/>
              </a:spcBef>
              <a:buNone/>
            </a:pPr>
            <a:r>
              <a:rPr lang="en-US" sz="1200" dirty="0"/>
              <a:t>    exit(0);</a:t>
            </a:r>
          </a:p>
          <a:p>
            <a:pPr marL="0" indent="0">
              <a:spcBef>
                <a:spcPts val="0"/>
              </a:spcBef>
              <a:buNone/>
            </a:pPr>
            <a:r>
              <a:rPr lang="en-US" sz="1200" dirty="0"/>
              <a:t>}</a:t>
            </a:r>
          </a:p>
          <a:p>
            <a:pPr marL="0" indent="0">
              <a:spcBef>
                <a:spcPts val="0"/>
              </a:spcBef>
              <a:buNone/>
            </a:pPr>
            <a:endParaRPr lang="en-US" sz="1200" dirty="0"/>
          </a:p>
          <a:p>
            <a:pPr marL="0" indent="0">
              <a:spcBef>
                <a:spcPts val="0"/>
              </a:spcBef>
              <a:buNone/>
            </a:pPr>
            <a:r>
              <a:rPr lang="en-US" sz="1200" dirty="0" err="1"/>
              <a:t>int</a:t>
            </a:r>
            <a:r>
              <a:rPr lang="en-US" sz="1200" dirty="0"/>
              <a:t> main(</a:t>
            </a:r>
            <a:r>
              <a:rPr lang="en-US" sz="1200" dirty="0" err="1"/>
              <a:t>int</a:t>
            </a:r>
            <a:r>
              <a:rPr lang="en-US" sz="1200" dirty="0"/>
              <a:t> </a:t>
            </a:r>
            <a:r>
              <a:rPr lang="en-US" sz="1200" dirty="0" err="1"/>
              <a:t>argc</a:t>
            </a:r>
            <a:r>
              <a:rPr lang="en-US" sz="1200" dirty="0"/>
              <a:t>, char *</a:t>
            </a:r>
            <a:r>
              <a:rPr lang="en-US" sz="1200" dirty="0" err="1"/>
              <a:t>argv</a:t>
            </a:r>
            <a:r>
              <a:rPr lang="en-US" sz="1200" dirty="0"/>
              <a:t>[]) {</a:t>
            </a:r>
          </a:p>
          <a:p>
            <a:pPr marL="0" indent="0">
              <a:spcBef>
                <a:spcPts val="0"/>
              </a:spcBef>
              <a:buNone/>
            </a:pPr>
            <a:r>
              <a:rPr lang="en-US" sz="1200" dirty="0"/>
              <a:t>    </a:t>
            </a:r>
            <a:r>
              <a:rPr lang="en-US" sz="1200" dirty="0" err="1"/>
              <a:t>int</a:t>
            </a:r>
            <a:r>
              <a:rPr lang="en-US" sz="1200" dirty="0"/>
              <a:t> </a:t>
            </a:r>
            <a:r>
              <a:rPr lang="en-US" sz="1200" dirty="0" err="1"/>
              <a:t>sockfd</a:t>
            </a:r>
            <a:r>
              <a:rPr lang="en-US" sz="1200" dirty="0"/>
              <a:t>, </a:t>
            </a:r>
            <a:r>
              <a:rPr lang="en-US" sz="1200" dirty="0" err="1"/>
              <a:t>portno</a:t>
            </a:r>
            <a:r>
              <a:rPr lang="en-US" sz="1200" dirty="0"/>
              <a:t>, n;</a:t>
            </a:r>
          </a:p>
          <a:p>
            <a:pPr marL="0" indent="0">
              <a:spcBef>
                <a:spcPts val="0"/>
              </a:spcBef>
              <a:buNone/>
            </a:pPr>
            <a:endParaRPr lang="en-US" sz="1200" dirty="0"/>
          </a:p>
          <a:p>
            <a:pPr marL="0" indent="0">
              <a:spcBef>
                <a:spcPts val="0"/>
              </a:spcBef>
              <a:buNone/>
            </a:pPr>
            <a:r>
              <a:rPr lang="en-US" sz="1200" dirty="0"/>
              <a:t>    </a:t>
            </a:r>
            <a:r>
              <a:rPr lang="en-US" sz="1200" dirty="0" err="1"/>
              <a:t>struct</a:t>
            </a:r>
            <a:r>
              <a:rPr lang="en-US" sz="1200" dirty="0"/>
              <a:t> </a:t>
            </a:r>
            <a:r>
              <a:rPr lang="en-US" sz="1200" dirty="0" err="1"/>
              <a:t>sockaddr_in</a:t>
            </a:r>
            <a:r>
              <a:rPr lang="en-US" sz="1200" dirty="0"/>
              <a:t> </a:t>
            </a:r>
            <a:r>
              <a:rPr lang="en-US" sz="1200" dirty="0" err="1"/>
              <a:t>serv_addr</a:t>
            </a:r>
            <a:r>
              <a:rPr lang="en-US" sz="1200" dirty="0"/>
              <a:t>;</a:t>
            </a:r>
          </a:p>
          <a:p>
            <a:pPr marL="0" indent="0">
              <a:spcBef>
                <a:spcPts val="0"/>
              </a:spcBef>
              <a:buNone/>
            </a:pPr>
            <a:r>
              <a:rPr lang="en-US" sz="1200" dirty="0"/>
              <a:t>    </a:t>
            </a:r>
            <a:r>
              <a:rPr lang="en-US" sz="1200" dirty="0" err="1"/>
              <a:t>struct</a:t>
            </a:r>
            <a:r>
              <a:rPr lang="en-US" sz="1200" dirty="0"/>
              <a:t> </a:t>
            </a:r>
            <a:r>
              <a:rPr lang="en-US" sz="1200" dirty="0" err="1"/>
              <a:t>hostent</a:t>
            </a:r>
            <a:r>
              <a:rPr lang="en-US" sz="1200" dirty="0"/>
              <a:t> *server;</a:t>
            </a:r>
          </a:p>
          <a:p>
            <a:pPr marL="0" indent="0">
              <a:spcBef>
                <a:spcPts val="0"/>
              </a:spcBef>
              <a:buNone/>
            </a:pPr>
            <a:endParaRPr lang="en-US" sz="1200" dirty="0"/>
          </a:p>
          <a:p>
            <a:pPr marL="0" indent="0">
              <a:spcBef>
                <a:spcPts val="0"/>
              </a:spcBef>
              <a:buNone/>
            </a:pPr>
            <a:r>
              <a:rPr lang="en-US" sz="1200" dirty="0"/>
              <a:t>    char buffer[256];</a:t>
            </a:r>
          </a:p>
          <a:p>
            <a:pPr marL="0" indent="0">
              <a:spcBef>
                <a:spcPts val="0"/>
              </a:spcBef>
              <a:buNone/>
            </a:pPr>
            <a:r>
              <a:rPr lang="en-US" sz="1200" dirty="0"/>
              <a:t>    if (</a:t>
            </a:r>
            <a:r>
              <a:rPr lang="en-US" sz="1200" dirty="0" err="1"/>
              <a:t>argc</a:t>
            </a:r>
            <a:r>
              <a:rPr lang="en-US" sz="1200" dirty="0"/>
              <a:t> &lt; 3) {</a:t>
            </a:r>
          </a:p>
          <a:p>
            <a:pPr marL="0" indent="0">
              <a:spcBef>
                <a:spcPts val="0"/>
              </a:spcBef>
              <a:buNone/>
            </a:pPr>
            <a:r>
              <a:rPr lang="en-US" sz="1200" dirty="0"/>
              <a:t>       </a:t>
            </a:r>
            <a:r>
              <a:rPr lang="en-US" sz="1200" dirty="0" err="1"/>
              <a:t>fprintf</a:t>
            </a:r>
            <a:r>
              <a:rPr lang="en-US" sz="1200" dirty="0"/>
              <a:t>(</a:t>
            </a:r>
            <a:r>
              <a:rPr lang="en-US" sz="1200" dirty="0" err="1"/>
              <a:t>stderr</a:t>
            </a:r>
            <a:r>
              <a:rPr lang="en-US" sz="1200" dirty="0"/>
              <a:t>,"usage %s hostname port\n", </a:t>
            </a:r>
            <a:r>
              <a:rPr lang="en-US" sz="1200" dirty="0" err="1"/>
              <a:t>argv</a:t>
            </a:r>
            <a:r>
              <a:rPr lang="en-US" sz="1200" dirty="0"/>
              <a:t>[0]);</a:t>
            </a:r>
          </a:p>
          <a:p>
            <a:pPr marL="0" indent="0">
              <a:spcBef>
                <a:spcPts val="0"/>
              </a:spcBef>
              <a:buNone/>
            </a:pPr>
            <a:r>
              <a:rPr lang="en-US" sz="1200" dirty="0"/>
              <a:t>       exit(0);</a:t>
            </a:r>
          </a:p>
          <a:p>
            <a:pPr marL="0" indent="0">
              <a:spcBef>
                <a:spcPts val="0"/>
              </a:spcBef>
              <a:buNone/>
            </a:pPr>
            <a:r>
              <a:rPr lang="en-US" sz="1200" dirty="0"/>
              <a:t>    }</a:t>
            </a:r>
          </a:p>
          <a:p>
            <a:pPr marL="0" indent="0">
              <a:spcBef>
                <a:spcPts val="0"/>
              </a:spcBef>
              <a:buNone/>
            </a:pPr>
            <a:r>
              <a:rPr lang="en-US" sz="1200" dirty="0"/>
              <a:t>    </a:t>
            </a:r>
            <a:r>
              <a:rPr lang="en-US" sz="1200" dirty="0" err="1"/>
              <a:t>portno</a:t>
            </a:r>
            <a:r>
              <a:rPr lang="en-US" sz="1200" dirty="0"/>
              <a:t> = </a:t>
            </a:r>
            <a:r>
              <a:rPr lang="en-US" sz="1200" dirty="0" err="1"/>
              <a:t>atoi</a:t>
            </a:r>
            <a:r>
              <a:rPr lang="en-US" sz="1200" dirty="0"/>
              <a:t>(</a:t>
            </a:r>
            <a:r>
              <a:rPr lang="en-US" sz="1200" dirty="0" err="1"/>
              <a:t>argv</a:t>
            </a:r>
            <a:r>
              <a:rPr lang="en-US" sz="1200" dirty="0"/>
              <a:t>[2]);   </a:t>
            </a:r>
          </a:p>
        </p:txBody>
      </p:sp>
      <p:sp>
        <p:nvSpPr>
          <p:cNvPr id="4" name="Content Placeholder 2"/>
          <p:cNvSpPr txBox="1">
            <a:spLocks/>
          </p:cNvSpPr>
          <p:nvPr/>
        </p:nvSpPr>
        <p:spPr>
          <a:xfrm>
            <a:off x="4994148" y="1772460"/>
            <a:ext cx="3864102" cy="5031230"/>
          </a:xfrm>
          <a:prstGeom prst="rect">
            <a:avLst/>
          </a:prstGeom>
        </p:spPr>
        <p:txBody>
          <a:bodyPr vert="horz" lIns="91440" tIns="45720" rIns="91440" bIns="45720" rtlCol="0">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spcBef>
                <a:spcPts val="0"/>
              </a:spcBef>
              <a:buNone/>
            </a:pPr>
            <a:r>
              <a:rPr lang="en-US" sz="1200" dirty="0"/>
              <a:t>    </a:t>
            </a:r>
            <a:r>
              <a:rPr lang="en-US" sz="1200" dirty="0" err="1"/>
              <a:t>sockfd</a:t>
            </a:r>
            <a:r>
              <a:rPr lang="en-US" sz="1200" dirty="0"/>
              <a:t> = </a:t>
            </a:r>
            <a:r>
              <a:rPr lang="en-US" sz="1200" dirty="0">
                <a:solidFill>
                  <a:srgbClr val="3366FF"/>
                </a:solidFill>
              </a:rPr>
              <a:t>socket</a:t>
            </a:r>
            <a:r>
              <a:rPr lang="en-US" sz="1200" dirty="0"/>
              <a:t>(AF_INET, SOCK_STREAM, 0);</a:t>
            </a:r>
          </a:p>
          <a:p>
            <a:pPr marL="0" indent="0">
              <a:spcBef>
                <a:spcPts val="0"/>
              </a:spcBef>
              <a:buNone/>
            </a:pPr>
            <a:r>
              <a:rPr lang="en-US" sz="1200" dirty="0"/>
              <a:t>    if (</a:t>
            </a:r>
            <a:r>
              <a:rPr lang="en-US" sz="1200" dirty="0" err="1"/>
              <a:t>sockfd</a:t>
            </a:r>
            <a:r>
              <a:rPr lang="en-US" sz="1200" dirty="0"/>
              <a:t> &lt; 0) </a:t>
            </a:r>
          </a:p>
          <a:p>
            <a:pPr marL="0" indent="0">
              <a:spcBef>
                <a:spcPts val="0"/>
              </a:spcBef>
              <a:buNone/>
            </a:pPr>
            <a:r>
              <a:rPr lang="en-US" sz="1200" dirty="0"/>
              <a:t>          error("ERROR opening socket");</a:t>
            </a:r>
          </a:p>
          <a:p>
            <a:pPr marL="0" indent="0">
              <a:spcBef>
                <a:spcPts val="0"/>
              </a:spcBef>
              <a:buNone/>
            </a:pPr>
            <a:r>
              <a:rPr lang="en-US" sz="1200" dirty="0"/>
              <a:t>    server = </a:t>
            </a:r>
            <a:r>
              <a:rPr lang="en-US" sz="1200" dirty="0" err="1"/>
              <a:t>gethostbyname</a:t>
            </a:r>
            <a:r>
              <a:rPr lang="en-US" sz="1200" dirty="0"/>
              <a:t>(</a:t>
            </a:r>
            <a:r>
              <a:rPr lang="en-US" sz="1200" dirty="0" err="1"/>
              <a:t>argv</a:t>
            </a:r>
            <a:r>
              <a:rPr lang="en-US" sz="1200" dirty="0"/>
              <a:t>[1]);</a:t>
            </a:r>
          </a:p>
          <a:p>
            <a:pPr marL="0" indent="0">
              <a:spcBef>
                <a:spcPts val="0"/>
              </a:spcBef>
              <a:buNone/>
            </a:pPr>
            <a:r>
              <a:rPr lang="en-US" sz="1200" dirty="0"/>
              <a:t>    if (server == NULL)  </a:t>
            </a:r>
          </a:p>
          <a:p>
            <a:pPr marL="0" indent="0">
              <a:spcBef>
                <a:spcPts val="0"/>
              </a:spcBef>
              <a:buNone/>
            </a:pPr>
            <a:r>
              <a:rPr lang="en-US" sz="1200" dirty="0"/>
              <a:t>          error("ERROR, no such host");</a:t>
            </a:r>
          </a:p>
          <a:p>
            <a:pPr marL="0" indent="0">
              <a:spcBef>
                <a:spcPts val="0"/>
              </a:spcBef>
              <a:buNone/>
            </a:pPr>
            <a:r>
              <a:rPr lang="en-US" sz="1200" dirty="0"/>
              <a:t>    </a:t>
            </a:r>
            <a:r>
              <a:rPr lang="en-US" sz="1200" dirty="0" err="1"/>
              <a:t>bzero</a:t>
            </a:r>
            <a:r>
              <a:rPr lang="en-US" sz="1200" dirty="0"/>
              <a:t>((char *) &amp;</a:t>
            </a:r>
            <a:r>
              <a:rPr lang="en-US" sz="1200" dirty="0" err="1"/>
              <a:t>serv_addr</a:t>
            </a:r>
            <a:r>
              <a:rPr lang="en-US" sz="1200" dirty="0"/>
              <a:t>, </a:t>
            </a:r>
            <a:r>
              <a:rPr lang="en-US" sz="1200" dirty="0" err="1"/>
              <a:t>sizeof</a:t>
            </a:r>
            <a:r>
              <a:rPr lang="en-US" sz="1200" dirty="0"/>
              <a:t>(</a:t>
            </a:r>
            <a:r>
              <a:rPr lang="en-US" sz="1200" dirty="0" err="1"/>
              <a:t>serv_addr</a:t>
            </a:r>
            <a:r>
              <a:rPr lang="en-US" sz="1200" dirty="0"/>
              <a:t>));</a:t>
            </a:r>
          </a:p>
          <a:p>
            <a:pPr marL="0" indent="0">
              <a:spcBef>
                <a:spcPts val="0"/>
              </a:spcBef>
              <a:buNone/>
            </a:pPr>
            <a:r>
              <a:rPr lang="en-US" sz="1200" dirty="0"/>
              <a:t>    </a:t>
            </a:r>
            <a:r>
              <a:rPr lang="en-US" sz="1200" dirty="0" err="1"/>
              <a:t>serv_addr.sin_family</a:t>
            </a:r>
            <a:r>
              <a:rPr lang="en-US" sz="1200" dirty="0"/>
              <a:t> = AF_INET;</a:t>
            </a:r>
          </a:p>
          <a:p>
            <a:pPr marL="0" indent="0">
              <a:spcBef>
                <a:spcPts val="0"/>
              </a:spcBef>
              <a:buNone/>
            </a:pPr>
            <a:r>
              <a:rPr lang="en-US" sz="1200" dirty="0"/>
              <a:t>    </a:t>
            </a:r>
            <a:r>
              <a:rPr lang="en-US" sz="1200" dirty="0" err="1"/>
              <a:t>bcopy</a:t>
            </a:r>
            <a:r>
              <a:rPr lang="en-US" sz="1200" dirty="0"/>
              <a:t>((char *)server-&gt;</a:t>
            </a:r>
            <a:r>
              <a:rPr lang="en-US" sz="1200" dirty="0" err="1"/>
              <a:t>h_addr</a:t>
            </a:r>
            <a:r>
              <a:rPr lang="en-US" sz="1200" dirty="0"/>
              <a:t>, </a:t>
            </a:r>
          </a:p>
          <a:p>
            <a:pPr marL="0" indent="0">
              <a:spcBef>
                <a:spcPts val="0"/>
              </a:spcBef>
              <a:buNone/>
            </a:pPr>
            <a:r>
              <a:rPr lang="en-US" sz="1200" dirty="0"/>
              <a:t>         (char *)&amp;</a:t>
            </a:r>
            <a:r>
              <a:rPr lang="en-US" sz="1200" dirty="0" err="1"/>
              <a:t>serv_addr.sin_addr.s_addr</a:t>
            </a:r>
            <a:r>
              <a:rPr lang="en-US" sz="1200" dirty="0"/>
              <a:t>,</a:t>
            </a:r>
          </a:p>
          <a:p>
            <a:pPr marL="0" indent="0">
              <a:spcBef>
                <a:spcPts val="0"/>
              </a:spcBef>
              <a:buNone/>
            </a:pPr>
            <a:r>
              <a:rPr lang="en-US" sz="1200" dirty="0"/>
              <a:t>         server-&gt;</a:t>
            </a:r>
            <a:r>
              <a:rPr lang="en-US" sz="1200" dirty="0" err="1"/>
              <a:t>h_length</a:t>
            </a:r>
            <a:r>
              <a:rPr lang="en-US" sz="1200" dirty="0"/>
              <a:t>);</a:t>
            </a:r>
          </a:p>
          <a:p>
            <a:pPr marL="0" indent="0">
              <a:spcBef>
                <a:spcPts val="0"/>
              </a:spcBef>
              <a:buNone/>
            </a:pPr>
            <a:r>
              <a:rPr lang="en-US" sz="1200" dirty="0"/>
              <a:t>    </a:t>
            </a:r>
            <a:r>
              <a:rPr lang="en-US" sz="1200" dirty="0" err="1"/>
              <a:t>serv_addr.sin_port</a:t>
            </a:r>
            <a:r>
              <a:rPr lang="en-US" sz="1200" dirty="0"/>
              <a:t> = </a:t>
            </a:r>
            <a:r>
              <a:rPr lang="en-US" sz="1200" dirty="0" err="1"/>
              <a:t>htons</a:t>
            </a:r>
            <a:r>
              <a:rPr lang="en-US" sz="1200" dirty="0"/>
              <a:t>(</a:t>
            </a:r>
            <a:r>
              <a:rPr lang="en-US" sz="1200" dirty="0" err="1"/>
              <a:t>portno</a:t>
            </a:r>
            <a:r>
              <a:rPr lang="en-US" sz="1200" dirty="0"/>
              <a:t>);</a:t>
            </a:r>
          </a:p>
          <a:p>
            <a:pPr marL="0" indent="0">
              <a:spcBef>
                <a:spcPts val="0"/>
              </a:spcBef>
              <a:buNone/>
            </a:pPr>
            <a:r>
              <a:rPr lang="en-US" sz="1200" dirty="0"/>
              <a:t>    if (</a:t>
            </a:r>
            <a:r>
              <a:rPr lang="en-US" sz="1200" dirty="0">
                <a:solidFill>
                  <a:srgbClr val="3366FF"/>
                </a:solidFill>
              </a:rPr>
              <a:t>connect</a:t>
            </a:r>
            <a:r>
              <a:rPr lang="en-US" sz="1200" dirty="0"/>
              <a:t>(</a:t>
            </a:r>
            <a:r>
              <a:rPr lang="en-US" sz="1200" dirty="0" err="1"/>
              <a:t>sockfd</a:t>
            </a:r>
            <a:r>
              <a:rPr lang="en-US" sz="1200" dirty="0"/>
              <a:t>,(</a:t>
            </a:r>
            <a:r>
              <a:rPr lang="en-US" sz="1200" dirty="0" err="1"/>
              <a:t>struct</a:t>
            </a:r>
            <a:r>
              <a:rPr lang="en-US" sz="1200" dirty="0"/>
              <a:t> </a:t>
            </a:r>
            <a:r>
              <a:rPr lang="en-US" sz="1200" dirty="0" err="1"/>
              <a:t>sockaddr</a:t>
            </a:r>
            <a:r>
              <a:rPr lang="en-US" sz="1200" dirty="0"/>
              <a:t> *)&amp;</a:t>
            </a:r>
            <a:r>
              <a:rPr lang="en-US" sz="1200" dirty="0" err="1"/>
              <a:t>serv_addr</a:t>
            </a:r>
            <a:r>
              <a:rPr lang="en-US" sz="1200" dirty="0"/>
              <a:t>, 	</a:t>
            </a:r>
            <a:r>
              <a:rPr lang="en-US" sz="1200" dirty="0" err="1"/>
              <a:t>sizeof</a:t>
            </a:r>
            <a:r>
              <a:rPr lang="en-US" sz="1200" dirty="0"/>
              <a:t>(</a:t>
            </a:r>
            <a:r>
              <a:rPr lang="en-US" sz="1200" dirty="0" err="1"/>
              <a:t>serv_addr</a:t>
            </a:r>
            <a:r>
              <a:rPr lang="en-US" sz="1200" dirty="0"/>
              <a:t>)) &lt; 0) </a:t>
            </a:r>
          </a:p>
          <a:p>
            <a:pPr marL="0" indent="0">
              <a:spcBef>
                <a:spcPts val="0"/>
              </a:spcBef>
              <a:buNone/>
            </a:pPr>
            <a:r>
              <a:rPr lang="en-US" sz="1200" dirty="0"/>
              <a:t>        error("ERROR connecting");</a:t>
            </a:r>
          </a:p>
          <a:p>
            <a:pPr marL="0" indent="0">
              <a:spcBef>
                <a:spcPts val="0"/>
              </a:spcBef>
              <a:buNone/>
            </a:pPr>
            <a:r>
              <a:rPr lang="en-US" sz="1200" dirty="0"/>
              <a:t>    </a:t>
            </a:r>
            <a:r>
              <a:rPr lang="en-US" sz="1200" dirty="0" err="1"/>
              <a:t>printf</a:t>
            </a:r>
            <a:r>
              <a:rPr lang="en-US" sz="1200" dirty="0"/>
              <a:t>("Please enter the message: ");</a:t>
            </a:r>
          </a:p>
          <a:p>
            <a:pPr marL="0" indent="0">
              <a:spcBef>
                <a:spcPts val="0"/>
              </a:spcBef>
              <a:buNone/>
            </a:pPr>
            <a:r>
              <a:rPr lang="en-US" sz="1200" dirty="0"/>
              <a:t>    </a:t>
            </a:r>
            <a:r>
              <a:rPr lang="en-US" sz="1200" dirty="0" err="1"/>
              <a:t>bzero</a:t>
            </a:r>
            <a:r>
              <a:rPr lang="en-US" sz="1200" dirty="0"/>
              <a:t>(buffer,256);</a:t>
            </a:r>
          </a:p>
          <a:p>
            <a:pPr marL="0" indent="0">
              <a:spcBef>
                <a:spcPts val="0"/>
              </a:spcBef>
              <a:buNone/>
            </a:pPr>
            <a:r>
              <a:rPr lang="en-US" sz="1200" dirty="0"/>
              <a:t>    </a:t>
            </a:r>
            <a:r>
              <a:rPr lang="en-US" sz="1200" dirty="0" err="1"/>
              <a:t>fgets</a:t>
            </a:r>
            <a:r>
              <a:rPr lang="en-US" sz="1200" dirty="0"/>
              <a:t>(buffer,255,stdin);</a:t>
            </a:r>
          </a:p>
          <a:p>
            <a:pPr marL="0" indent="0">
              <a:spcBef>
                <a:spcPts val="0"/>
              </a:spcBef>
              <a:buNone/>
            </a:pPr>
            <a:r>
              <a:rPr lang="en-US" sz="1200" dirty="0"/>
              <a:t>    n = </a:t>
            </a:r>
            <a:r>
              <a:rPr lang="en-US" sz="1200" dirty="0">
                <a:solidFill>
                  <a:srgbClr val="3366FF"/>
                </a:solidFill>
              </a:rPr>
              <a:t>write</a:t>
            </a:r>
            <a:r>
              <a:rPr lang="en-US" sz="1200" dirty="0"/>
              <a:t>(</a:t>
            </a:r>
            <a:r>
              <a:rPr lang="en-US" sz="1200" dirty="0" err="1"/>
              <a:t>sockfd,buffer,strlen</a:t>
            </a:r>
            <a:r>
              <a:rPr lang="en-US" sz="1200" dirty="0"/>
              <a:t>(buffer));</a:t>
            </a:r>
          </a:p>
          <a:p>
            <a:pPr marL="0" indent="0">
              <a:spcBef>
                <a:spcPts val="0"/>
              </a:spcBef>
              <a:buNone/>
            </a:pPr>
            <a:r>
              <a:rPr lang="en-US" sz="1200" dirty="0"/>
              <a:t>    if (n &lt; 0)  error("ERROR writing to socket");</a:t>
            </a:r>
          </a:p>
          <a:p>
            <a:pPr marL="0" indent="0">
              <a:spcBef>
                <a:spcPts val="0"/>
              </a:spcBef>
              <a:buNone/>
            </a:pPr>
            <a:r>
              <a:rPr lang="en-US" sz="1200" dirty="0"/>
              <a:t>    </a:t>
            </a:r>
            <a:r>
              <a:rPr lang="en-US" sz="1200" dirty="0" err="1"/>
              <a:t>bzero</a:t>
            </a:r>
            <a:r>
              <a:rPr lang="en-US" sz="1200" dirty="0"/>
              <a:t>(buffer,256);</a:t>
            </a:r>
          </a:p>
          <a:p>
            <a:pPr marL="0" indent="0">
              <a:spcBef>
                <a:spcPts val="0"/>
              </a:spcBef>
              <a:buNone/>
            </a:pPr>
            <a:r>
              <a:rPr lang="en-US" sz="1200" dirty="0"/>
              <a:t>    n = </a:t>
            </a:r>
            <a:r>
              <a:rPr lang="en-US" sz="1200" dirty="0">
                <a:solidFill>
                  <a:srgbClr val="3366FF"/>
                </a:solidFill>
              </a:rPr>
              <a:t>read</a:t>
            </a:r>
            <a:r>
              <a:rPr lang="en-US" sz="1200" dirty="0"/>
              <a:t>(sockfd,buffer,255);</a:t>
            </a:r>
          </a:p>
          <a:p>
            <a:pPr marL="0" indent="0">
              <a:spcBef>
                <a:spcPts val="0"/>
              </a:spcBef>
              <a:buNone/>
            </a:pPr>
            <a:r>
              <a:rPr lang="en-US" sz="1200" dirty="0"/>
              <a:t>    if (n &lt; 0) error("ERROR reading from socket");</a:t>
            </a:r>
          </a:p>
          <a:p>
            <a:pPr marL="0" indent="0">
              <a:spcBef>
                <a:spcPts val="0"/>
              </a:spcBef>
              <a:buNone/>
            </a:pPr>
            <a:r>
              <a:rPr lang="en-US" sz="1200" dirty="0"/>
              <a:t>    </a:t>
            </a:r>
            <a:r>
              <a:rPr lang="en-US" sz="1200" dirty="0" err="1"/>
              <a:t>printf</a:t>
            </a:r>
            <a:r>
              <a:rPr lang="en-US" sz="1200" dirty="0"/>
              <a:t>("%s\</a:t>
            </a:r>
            <a:r>
              <a:rPr lang="en-US" sz="1200" dirty="0" err="1"/>
              <a:t>n",buffer</a:t>
            </a:r>
            <a:r>
              <a:rPr lang="en-US" sz="1200" dirty="0"/>
              <a:t>);</a:t>
            </a:r>
          </a:p>
          <a:p>
            <a:pPr marL="0" indent="0">
              <a:spcBef>
                <a:spcPts val="0"/>
              </a:spcBef>
              <a:buNone/>
            </a:pPr>
            <a:r>
              <a:rPr lang="en-US" sz="1200" dirty="0"/>
              <a:t>    return 0;</a:t>
            </a:r>
          </a:p>
          <a:p>
            <a:pPr marL="0" indent="0">
              <a:spcBef>
                <a:spcPts val="0"/>
              </a:spcBef>
              <a:buNone/>
            </a:pPr>
            <a:r>
              <a:rPr lang="en-US" sz="1200" dirty="0"/>
              <a:t>}</a:t>
            </a:r>
          </a:p>
        </p:txBody>
      </p:sp>
      <p:sp>
        <p:nvSpPr>
          <p:cNvPr id="5" name="TextBox 4"/>
          <p:cNvSpPr txBox="1"/>
          <p:nvPr/>
        </p:nvSpPr>
        <p:spPr>
          <a:xfrm>
            <a:off x="1854840" y="6569062"/>
            <a:ext cx="4943197" cy="276999"/>
          </a:xfrm>
          <a:prstGeom prst="rect">
            <a:avLst/>
          </a:prstGeom>
          <a:noFill/>
        </p:spPr>
        <p:txBody>
          <a:bodyPr wrap="square" rtlCol="0">
            <a:spAutoFit/>
          </a:bodyPr>
          <a:lstStyle/>
          <a:p>
            <a:r>
              <a:rPr lang="en-US" sz="1200" dirty="0"/>
              <a:t>Source: https://</a:t>
            </a:r>
            <a:r>
              <a:rPr lang="en-US" sz="1200" dirty="0" err="1"/>
              <a:t>www.cs.rpi.edu</a:t>
            </a:r>
            <a:r>
              <a:rPr lang="en-US" sz="1200" dirty="0"/>
              <a:t>/~</a:t>
            </a:r>
            <a:r>
              <a:rPr lang="en-US" sz="1200" dirty="0" err="1"/>
              <a:t>moorthy</a:t>
            </a:r>
            <a:r>
              <a:rPr lang="en-US" sz="1200" dirty="0"/>
              <a:t>/Courses/os98/</a:t>
            </a:r>
            <a:r>
              <a:rPr lang="en-US" sz="1200" dirty="0" err="1"/>
              <a:t>Pgms</a:t>
            </a:r>
            <a:r>
              <a:rPr lang="en-US" sz="1200" dirty="0"/>
              <a:t>/</a:t>
            </a:r>
            <a:r>
              <a:rPr lang="en-US" sz="1200" dirty="0" err="1"/>
              <a:t>client.c</a:t>
            </a:r>
            <a:r>
              <a:rPr lang="en-US" sz="1200" dirty="0"/>
              <a:t> </a:t>
            </a:r>
          </a:p>
        </p:txBody>
      </p:sp>
    </p:spTree>
    <p:extLst>
      <p:ext uri="{BB962C8B-B14F-4D97-AF65-F5344CB8AC3E}">
        <p14:creationId xmlns:p14="http://schemas.microsoft.com/office/powerpoint/2010/main" val="34188326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Group 2"/>
          <p:cNvGrpSpPr>
            <a:grpSpLocks/>
          </p:cNvGrpSpPr>
          <p:nvPr/>
        </p:nvGrpSpPr>
        <p:grpSpPr bwMode="auto">
          <a:xfrm>
            <a:off x="1006475" y="2286232"/>
            <a:ext cx="6897688" cy="4408487"/>
            <a:chOff x="634" y="1017"/>
            <a:chExt cx="4345" cy="2777"/>
          </a:xfrm>
        </p:grpSpPr>
        <p:sp>
          <p:nvSpPr>
            <p:cNvPr id="44036" name="Freeform 3"/>
            <p:cNvSpPr>
              <a:spLocks/>
            </p:cNvSpPr>
            <p:nvPr/>
          </p:nvSpPr>
          <p:spPr bwMode="auto">
            <a:xfrm>
              <a:off x="634" y="2304"/>
              <a:ext cx="2058" cy="1312"/>
            </a:xfrm>
            <a:custGeom>
              <a:avLst/>
              <a:gdLst>
                <a:gd name="T0" fmla="*/ 206 w 2058"/>
                <a:gd name="T1" fmla="*/ 488 h 1312"/>
                <a:gd name="T2" fmla="*/ 234 w 2058"/>
                <a:gd name="T3" fmla="*/ 328 h 1312"/>
                <a:gd name="T4" fmla="*/ 346 w 2058"/>
                <a:gd name="T5" fmla="*/ 180 h 1312"/>
                <a:gd name="T6" fmla="*/ 394 w 2058"/>
                <a:gd name="T7" fmla="*/ 136 h 1312"/>
                <a:gd name="T8" fmla="*/ 566 w 2058"/>
                <a:gd name="T9" fmla="*/ 64 h 1312"/>
                <a:gd name="T10" fmla="*/ 626 w 2058"/>
                <a:gd name="T11" fmla="*/ 36 h 1312"/>
                <a:gd name="T12" fmla="*/ 666 w 2058"/>
                <a:gd name="T13" fmla="*/ 12 h 1312"/>
                <a:gd name="T14" fmla="*/ 750 w 2058"/>
                <a:gd name="T15" fmla="*/ 0 h 1312"/>
                <a:gd name="T16" fmla="*/ 882 w 2058"/>
                <a:gd name="T17" fmla="*/ 4 h 1312"/>
                <a:gd name="T18" fmla="*/ 978 w 2058"/>
                <a:gd name="T19" fmla="*/ 48 h 1312"/>
                <a:gd name="T20" fmla="*/ 1126 w 2058"/>
                <a:gd name="T21" fmla="*/ 56 h 1312"/>
                <a:gd name="T22" fmla="*/ 1178 w 2058"/>
                <a:gd name="T23" fmla="*/ 80 h 1312"/>
                <a:gd name="T24" fmla="*/ 1322 w 2058"/>
                <a:gd name="T25" fmla="*/ 132 h 1312"/>
                <a:gd name="T26" fmla="*/ 1386 w 2058"/>
                <a:gd name="T27" fmla="*/ 212 h 1312"/>
                <a:gd name="T28" fmla="*/ 1466 w 2058"/>
                <a:gd name="T29" fmla="*/ 276 h 1312"/>
                <a:gd name="T30" fmla="*/ 1514 w 2058"/>
                <a:gd name="T31" fmla="*/ 336 h 1312"/>
                <a:gd name="T32" fmla="*/ 1526 w 2058"/>
                <a:gd name="T33" fmla="*/ 360 h 1312"/>
                <a:gd name="T34" fmla="*/ 1562 w 2058"/>
                <a:gd name="T35" fmla="*/ 364 h 1312"/>
                <a:gd name="T36" fmla="*/ 1634 w 2058"/>
                <a:gd name="T37" fmla="*/ 384 h 1312"/>
                <a:gd name="T38" fmla="*/ 1770 w 2058"/>
                <a:gd name="T39" fmla="*/ 520 h 1312"/>
                <a:gd name="T40" fmla="*/ 1814 w 2058"/>
                <a:gd name="T41" fmla="*/ 616 h 1312"/>
                <a:gd name="T42" fmla="*/ 1906 w 2058"/>
                <a:gd name="T43" fmla="*/ 632 h 1312"/>
                <a:gd name="T44" fmla="*/ 2002 w 2058"/>
                <a:gd name="T45" fmla="*/ 716 h 1312"/>
                <a:gd name="T46" fmla="*/ 2034 w 2058"/>
                <a:gd name="T47" fmla="*/ 784 h 1312"/>
                <a:gd name="T48" fmla="*/ 2050 w 2058"/>
                <a:gd name="T49" fmla="*/ 848 h 1312"/>
                <a:gd name="T50" fmla="*/ 2058 w 2058"/>
                <a:gd name="T51" fmla="*/ 872 h 1312"/>
                <a:gd name="T52" fmla="*/ 2054 w 2058"/>
                <a:gd name="T53" fmla="*/ 996 h 1312"/>
                <a:gd name="T54" fmla="*/ 1974 w 2058"/>
                <a:gd name="T55" fmla="*/ 1108 h 1312"/>
                <a:gd name="T56" fmla="*/ 1958 w 2058"/>
                <a:gd name="T57" fmla="*/ 1188 h 1312"/>
                <a:gd name="T58" fmla="*/ 1770 w 2058"/>
                <a:gd name="T59" fmla="*/ 1264 h 1312"/>
                <a:gd name="T60" fmla="*/ 1642 w 2058"/>
                <a:gd name="T61" fmla="*/ 1268 h 1312"/>
                <a:gd name="T62" fmla="*/ 1558 w 2058"/>
                <a:gd name="T63" fmla="*/ 1256 h 1312"/>
                <a:gd name="T64" fmla="*/ 1482 w 2058"/>
                <a:gd name="T65" fmla="*/ 1264 h 1312"/>
                <a:gd name="T66" fmla="*/ 1410 w 2058"/>
                <a:gd name="T67" fmla="*/ 1292 h 1312"/>
                <a:gd name="T68" fmla="*/ 1386 w 2058"/>
                <a:gd name="T69" fmla="*/ 1304 h 1312"/>
                <a:gd name="T70" fmla="*/ 1354 w 2058"/>
                <a:gd name="T71" fmla="*/ 1312 h 1312"/>
                <a:gd name="T72" fmla="*/ 1094 w 2058"/>
                <a:gd name="T73" fmla="*/ 1292 h 1312"/>
                <a:gd name="T74" fmla="*/ 1030 w 2058"/>
                <a:gd name="T75" fmla="*/ 1280 h 1312"/>
                <a:gd name="T76" fmla="*/ 730 w 2058"/>
                <a:gd name="T77" fmla="*/ 1264 h 1312"/>
                <a:gd name="T78" fmla="*/ 634 w 2058"/>
                <a:gd name="T79" fmla="*/ 1248 h 1312"/>
                <a:gd name="T80" fmla="*/ 602 w 2058"/>
                <a:gd name="T81" fmla="*/ 1244 h 1312"/>
                <a:gd name="T82" fmla="*/ 270 w 2058"/>
                <a:gd name="T83" fmla="*/ 1260 h 1312"/>
                <a:gd name="T84" fmla="*/ 110 w 2058"/>
                <a:gd name="T85" fmla="*/ 1252 h 1312"/>
                <a:gd name="T86" fmla="*/ 74 w 2058"/>
                <a:gd name="T87" fmla="*/ 1204 h 1312"/>
                <a:gd name="T88" fmla="*/ 6 w 2058"/>
                <a:gd name="T89" fmla="*/ 1072 h 1312"/>
                <a:gd name="T90" fmla="*/ 70 w 2058"/>
                <a:gd name="T91" fmla="*/ 776 h 1312"/>
                <a:gd name="T92" fmla="*/ 154 w 2058"/>
                <a:gd name="T93" fmla="*/ 704 h 1312"/>
                <a:gd name="T94" fmla="*/ 178 w 2058"/>
                <a:gd name="T95" fmla="*/ 688 h 1312"/>
                <a:gd name="T96" fmla="*/ 206 w 2058"/>
                <a:gd name="T97" fmla="*/ 616 h 1312"/>
                <a:gd name="T98" fmla="*/ 218 w 2058"/>
                <a:gd name="T99" fmla="*/ 612 h 1312"/>
                <a:gd name="T100" fmla="*/ 206 w 2058"/>
                <a:gd name="T101" fmla="*/ 488 h 13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058"/>
                <a:gd name="T154" fmla="*/ 0 h 1312"/>
                <a:gd name="T155" fmla="*/ 2058 w 2058"/>
                <a:gd name="T156" fmla="*/ 1312 h 13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058" h="1312">
                  <a:moveTo>
                    <a:pt x="206" y="488"/>
                  </a:moveTo>
                  <a:cubicBezTo>
                    <a:pt x="211" y="430"/>
                    <a:pt x="218" y="382"/>
                    <a:pt x="234" y="328"/>
                  </a:cubicBezTo>
                  <a:cubicBezTo>
                    <a:pt x="243" y="257"/>
                    <a:pt x="296" y="226"/>
                    <a:pt x="346" y="180"/>
                  </a:cubicBezTo>
                  <a:cubicBezTo>
                    <a:pt x="360" y="168"/>
                    <a:pt x="377" y="146"/>
                    <a:pt x="394" y="136"/>
                  </a:cubicBezTo>
                  <a:cubicBezTo>
                    <a:pt x="447" y="104"/>
                    <a:pt x="510" y="89"/>
                    <a:pt x="566" y="64"/>
                  </a:cubicBezTo>
                  <a:cubicBezTo>
                    <a:pt x="584" y="56"/>
                    <a:pt x="608" y="46"/>
                    <a:pt x="626" y="36"/>
                  </a:cubicBezTo>
                  <a:cubicBezTo>
                    <a:pt x="633" y="32"/>
                    <a:pt x="655" y="15"/>
                    <a:pt x="666" y="12"/>
                  </a:cubicBezTo>
                  <a:cubicBezTo>
                    <a:pt x="690" y="6"/>
                    <a:pt x="725" y="3"/>
                    <a:pt x="750" y="0"/>
                  </a:cubicBezTo>
                  <a:cubicBezTo>
                    <a:pt x="794" y="1"/>
                    <a:pt x="838" y="1"/>
                    <a:pt x="882" y="4"/>
                  </a:cubicBezTo>
                  <a:cubicBezTo>
                    <a:pt x="917" y="7"/>
                    <a:pt x="944" y="45"/>
                    <a:pt x="978" y="48"/>
                  </a:cubicBezTo>
                  <a:cubicBezTo>
                    <a:pt x="1027" y="52"/>
                    <a:pt x="1077" y="53"/>
                    <a:pt x="1126" y="56"/>
                  </a:cubicBezTo>
                  <a:cubicBezTo>
                    <a:pt x="1145" y="66"/>
                    <a:pt x="1156" y="76"/>
                    <a:pt x="1178" y="80"/>
                  </a:cubicBezTo>
                  <a:cubicBezTo>
                    <a:pt x="1220" y="108"/>
                    <a:pt x="1279" y="102"/>
                    <a:pt x="1322" y="132"/>
                  </a:cubicBezTo>
                  <a:cubicBezTo>
                    <a:pt x="1350" y="152"/>
                    <a:pt x="1362" y="188"/>
                    <a:pt x="1386" y="212"/>
                  </a:cubicBezTo>
                  <a:cubicBezTo>
                    <a:pt x="1411" y="237"/>
                    <a:pt x="1440" y="250"/>
                    <a:pt x="1466" y="276"/>
                  </a:cubicBezTo>
                  <a:cubicBezTo>
                    <a:pt x="1486" y="296"/>
                    <a:pt x="1491" y="318"/>
                    <a:pt x="1514" y="336"/>
                  </a:cubicBezTo>
                  <a:cubicBezTo>
                    <a:pt x="1518" y="344"/>
                    <a:pt x="1518" y="355"/>
                    <a:pt x="1526" y="360"/>
                  </a:cubicBezTo>
                  <a:cubicBezTo>
                    <a:pt x="1536" y="366"/>
                    <a:pt x="1550" y="362"/>
                    <a:pt x="1562" y="364"/>
                  </a:cubicBezTo>
                  <a:cubicBezTo>
                    <a:pt x="1587" y="368"/>
                    <a:pt x="1610" y="377"/>
                    <a:pt x="1634" y="384"/>
                  </a:cubicBezTo>
                  <a:cubicBezTo>
                    <a:pt x="1686" y="419"/>
                    <a:pt x="1741" y="462"/>
                    <a:pt x="1770" y="520"/>
                  </a:cubicBezTo>
                  <a:cubicBezTo>
                    <a:pt x="1779" y="538"/>
                    <a:pt x="1799" y="603"/>
                    <a:pt x="1814" y="616"/>
                  </a:cubicBezTo>
                  <a:cubicBezTo>
                    <a:pt x="1838" y="636"/>
                    <a:pt x="1875" y="629"/>
                    <a:pt x="1906" y="632"/>
                  </a:cubicBezTo>
                  <a:cubicBezTo>
                    <a:pt x="1951" y="650"/>
                    <a:pt x="1976" y="677"/>
                    <a:pt x="2002" y="716"/>
                  </a:cubicBezTo>
                  <a:cubicBezTo>
                    <a:pt x="2016" y="737"/>
                    <a:pt x="2034" y="784"/>
                    <a:pt x="2034" y="784"/>
                  </a:cubicBezTo>
                  <a:cubicBezTo>
                    <a:pt x="2037" y="807"/>
                    <a:pt x="2043" y="826"/>
                    <a:pt x="2050" y="848"/>
                  </a:cubicBezTo>
                  <a:cubicBezTo>
                    <a:pt x="2052" y="856"/>
                    <a:pt x="2058" y="872"/>
                    <a:pt x="2058" y="872"/>
                  </a:cubicBezTo>
                  <a:cubicBezTo>
                    <a:pt x="2057" y="913"/>
                    <a:pt x="2057" y="955"/>
                    <a:pt x="2054" y="996"/>
                  </a:cubicBezTo>
                  <a:cubicBezTo>
                    <a:pt x="2051" y="1028"/>
                    <a:pt x="1997" y="1078"/>
                    <a:pt x="1974" y="1108"/>
                  </a:cubicBezTo>
                  <a:cubicBezTo>
                    <a:pt x="1968" y="1133"/>
                    <a:pt x="1971" y="1165"/>
                    <a:pt x="1958" y="1188"/>
                  </a:cubicBezTo>
                  <a:cubicBezTo>
                    <a:pt x="1931" y="1235"/>
                    <a:pt x="1820" y="1258"/>
                    <a:pt x="1770" y="1264"/>
                  </a:cubicBezTo>
                  <a:cubicBezTo>
                    <a:pt x="1727" y="1275"/>
                    <a:pt x="1686" y="1271"/>
                    <a:pt x="1642" y="1268"/>
                  </a:cubicBezTo>
                  <a:cubicBezTo>
                    <a:pt x="1615" y="1259"/>
                    <a:pt x="1586" y="1259"/>
                    <a:pt x="1558" y="1256"/>
                  </a:cubicBezTo>
                  <a:cubicBezTo>
                    <a:pt x="1553" y="1256"/>
                    <a:pt x="1498" y="1259"/>
                    <a:pt x="1482" y="1264"/>
                  </a:cubicBezTo>
                  <a:cubicBezTo>
                    <a:pt x="1457" y="1272"/>
                    <a:pt x="1435" y="1286"/>
                    <a:pt x="1410" y="1292"/>
                  </a:cubicBezTo>
                  <a:cubicBezTo>
                    <a:pt x="1397" y="1300"/>
                    <a:pt x="1400" y="1300"/>
                    <a:pt x="1386" y="1304"/>
                  </a:cubicBezTo>
                  <a:cubicBezTo>
                    <a:pt x="1375" y="1307"/>
                    <a:pt x="1354" y="1312"/>
                    <a:pt x="1354" y="1312"/>
                  </a:cubicBezTo>
                  <a:cubicBezTo>
                    <a:pt x="1266" y="1307"/>
                    <a:pt x="1182" y="1296"/>
                    <a:pt x="1094" y="1292"/>
                  </a:cubicBezTo>
                  <a:cubicBezTo>
                    <a:pt x="1052" y="1281"/>
                    <a:pt x="1073" y="1285"/>
                    <a:pt x="1030" y="1280"/>
                  </a:cubicBezTo>
                  <a:cubicBezTo>
                    <a:pt x="922" y="1283"/>
                    <a:pt x="834" y="1276"/>
                    <a:pt x="730" y="1264"/>
                  </a:cubicBezTo>
                  <a:cubicBezTo>
                    <a:pt x="677" y="1251"/>
                    <a:pt x="709" y="1257"/>
                    <a:pt x="634" y="1248"/>
                  </a:cubicBezTo>
                  <a:cubicBezTo>
                    <a:pt x="623" y="1247"/>
                    <a:pt x="602" y="1244"/>
                    <a:pt x="602" y="1244"/>
                  </a:cubicBezTo>
                  <a:cubicBezTo>
                    <a:pt x="539" y="1245"/>
                    <a:pt x="364" y="1229"/>
                    <a:pt x="270" y="1260"/>
                  </a:cubicBezTo>
                  <a:cubicBezTo>
                    <a:pt x="217" y="1257"/>
                    <a:pt x="163" y="1260"/>
                    <a:pt x="110" y="1252"/>
                  </a:cubicBezTo>
                  <a:cubicBezTo>
                    <a:pt x="92" y="1249"/>
                    <a:pt x="83" y="1216"/>
                    <a:pt x="74" y="1204"/>
                  </a:cubicBezTo>
                  <a:cubicBezTo>
                    <a:pt x="35" y="1149"/>
                    <a:pt x="19" y="1137"/>
                    <a:pt x="6" y="1072"/>
                  </a:cubicBezTo>
                  <a:cubicBezTo>
                    <a:pt x="11" y="972"/>
                    <a:pt x="0" y="860"/>
                    <a:pt x="70" y="776"/>
                  </a:cubicBezTo>
                  <a:cubicBezTo>
                    <a:pt x="85" y="758"/>
                    <a:pt x="135" y="716"/>
                    <a:pt x="154" y="704"/>
                  </a:cubicBezTo>
                  <a:cubicBezTo>
                    <a:pt x="162" y="699"/>
                    <a:pt x="178" y="688"/>
                    <a:pt x="178" y="688"/>
                  </a:cubicBezTo>
                  <a:cubicBezTo>
                    <a:pt x="205" y="648"/>
                    <a:pt x="185" y="659"/>
                    <a:pt x="206" y="616"/>
                  </a:cubicBezTo>
                  <a:cubicBezTo>
                    <a:pt x="208" y="612"/>
                    <a:pt x="214" y="613"/>
                    <a:pt x="218" y="612"/>
                  </a:cubicBezTo>
                  <a:cubicBezTo>
                    <a:pt x="212" y="577"/>
                    <a:pt x="191" y="519"/>
                    <a:pt x="206" y="488"/>
                  </a:cubicBezTo>
                  <a:close/>
                </a:path>
              </a:pathLst>
            </a:custGeom>
            <a:solidFill>
              <a:srgbClr val="DDDDDD"/>
            </a:solidFill>
            <a:ln w="9525">
              <a:solidFill>
                <a:schemeClr val="tx1"/>
              </a:solidFill>
              <a:round/>
              <a:headEnd/>
              <a:tailEnd/>
            </a:ln>
          </p:spPr>
          <p:txBody>
            <a:bodyPr/>
            <a:lstStyle/>
            <a:p>
              <a:endParaRPr lang="en-US"/>
            </a:p>
          </p:txBody>
        </p:sp>
        <p:sp>
          <p:nvSpPr>
            <p:cNvPr id="44037" name="Oval 4"/>
            <p:cNvSpPr>
              <a:spLocks noChangeArrowheads="1"/>
            </p:cNvSpPr>
            <p:nvPr/>
          </p:nvSpPr>
          <p:spPr bwMode="auto">
            <a:xfrm>
              <a:off x="1582" y="1017"/>
              <a:ext cx="576" cy="57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4038" name="Text Box 5"/>
            <p:cNvSpPr txBox="1">
              <a:spLocks noChangeArrowheads="1"/>
            </p:cNvSpPr>
            <p:nvPr/>
          </p:nvSpPr>
          <p:spPr bwMode="auto">
            <a:xfrm>
              <a:off x="1748" y="1208"/>
              <a:ext cx="253"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P1</a:t>
              </a:r>
            </a:p>
          </p:txBody>
        </p:sp>
        <p:sp>
          <p:nvSpPr>
            <p:cNvPr id="44039" name="Line 6"/>
            <p:cNvSpPr>
              <a:spLocks noChangeShapeType="1"/>
            </p:cNvSpPr>
            <p:nvPr/>
          </p:nvSpPr>
          <p:spPr bwMode="auto">
            <a:xfrm>
              <a:off x="1310" y="3121"/>
              <a:ext cx="1584" cy="1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4040" name="Freeform 7"/>
            <p:cNvSpPr>
              <a:spLocks/>
            </p:cNvSpPr>
            <p:nvPr/>
          </p:nvSpPr>
          <p:spPr bwMode="auto">
            <a:xfrm>
              <a:off x="2878" y="2929"/>
              <a:ext cx="96" cy="408"/>
            </a:xfrm>
            <a:custGeom>
              <a:avLst/>
              <a:gdLst>
                <a:gd name="T0" fmla="*/ 0 w 96"/>
                <a:gd name="T1" fmla="*/ 0 h 408"/>
                <a:gd name="T2" fmla="*/ 80 w 96"/>
                <a:gd name="T3" fmla="*/ 128 h 408"/>
                <a:gd name="T4" fmla="*/ 8 w 96"/>
                <a:gd name="T5" fmla="*/ 280 h 408"/>
                <a:gd name="T6" fmla="*/ 96 w 96"/>
                <a:gd name="T7" fmla="*/ 408 h 408"/>
                <a:gd name="T8" fmla="*/ 0 60000 65536"/>
                <a:gd name="T9" fmla="*/ 0 60000 65536"/>
                <a:gd name="T10" fmla="*/ 0 60000 65536"/>
                <a:gd name="T11" fmla="*/ 0 60000 65536"/>
                <a:gd name="T12" fmla="*/ 0 w 96"/>
                <a:gd name="T13" fmla="*/ 0 h 408"/>
                <a:gd name="T14" fmla="*/ 96 w 96"/>
                <a:gd name="T15" fmla="*/ 408 h 408"/>
              </a:gdLst>
              <a:ahLst/>
              <a:cxnLst>
                <a:cxn ang="T8">
                  <a:pos x="T0" y="T1"/>
                </a:cxn>
                <a:cxn ang="T9">
                  <a:pos x="T2" y="T3"/>
                </a:cxn>
                <a:cxn ang="T10">
                  <a:pos x="T4" y="T5"/>
                </a:cxn>
                <a:cxn ang="T11">
                  <a:pos x="T6" y="T7"/>
                </a:cxn>
              </a:cxnLst>
              <a:rect l="T12" t="T13" r="T14" b="T15"/>
              <a:pathLst>
                <a:path w="96" h="408">
                  <a:moveTo>
                    <a:pt x="0" y="0"/>
                  </a:moveTo>
                  <a:cubicBezTo>
                    <a:pt x="39" y="40"/>
                    <a:pt x="79" y="81"/>
                    <a:pt x="80" y="128"/>
                  </a:cubicBezTo>
                  <a:cubicBezTo>
                    <a:pt x="81" y="175"/>
                    <a:pt x="5" y="233"/>
                    <a:pt x="8" y="280"/>
                  </a:cubicBezTo>
                  <a:cubicBezTo>
                    <a:pt x="11" y="327"/>
                    <a:pt x="81" y="387"/>
                    <a:pt x="96" y="408"/>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4041" name="Freeform 8"/>
            <p:cNvSpPr>
              <a:spLocks/>
            </p:cNvSpPr>
            <p:nvPr/>
          </p:nvSpPr>
          <p:spPr bwMode="auto">
            <a:xfrm>
              <a:off x="2966" y="2921"/>
              <a:ext cx="96" cy="408"/>
            </a:xfrm>
            <a:custGeom>
              <a:avLst/>
              <a:gdLst>
                <a:gd name="T0" fmla="*/ 0 w 96"/>
                <a:gd name="T1" fmla="*/ 0 h 408"/>
                <a:gd name="T2" fmla="*/ 80 w 96"/>
                <a:gd name="T3" fmla="*/ 128 h 408"/>
                <a:gd name="T4" fmla="*/ 8 w 96"/>
                <a:gd name="T5" fmla="*/ 280 h 408"/>
                <a:gd name="T6" fmla="*/ 96 w 96"/>
                <a:gd name="T7" fmla="*/ 408 h 408"/>
                <a:gd name="T8" fmla="*/ 0 60000 65536"/>
                <a:gd name="T9" fmla="*/ 0 60000 65536"/>
                <a:gd name="T10" fmla="*/ 0 60000 65536"/>
                <a:gd name="T11" fmla="*/ 0 60000 65536"/>
                <a:gd name="T12" fmla="*/ 0 w 96"/>
                <a:gd name="T13" fmla="*/ 0 h 408"/>
                <a:gd name="T14" fmla="*/ 96 w 96"/>
                <a:gd name="T15" fmla="*/ 408 h 408"/>
              </a:gdLst>
              <a:ahLst/>
              <a:cxnLst>
                <a:cxn ang="T8">
                  <a:pos x="T0" y="T1"/>
                </a:cxn>
                <a:cxn ang="T9">
                  <a:pos x="T2" y="T3"/>
                </a:cxn>
                <a:cxn ang="T10">
                  <a:pos x="T4" y="T5"/>
                </a:cxn>
                <a:cxn ang="T11">
                  <a:pos x="T6" y="T7"/>
                </a:cxn>
              </a:cxnLst>
              <a:rect l="T12" t="T13" r="T14" b="T15"/>
              <a:pathLst>
                <a:path w="96" h="408">
                  <a:moveTo>
                    <a:pt x="0" y="0"/>
                  </a:moveTo>
                  <a:cubicBezTo>
                    <a:pt x="39" y="40"/>
                    <a:pt x="79" y="81"/>
                    <a:pt x="80" y="128"/>
                  </a:cubicBezTo>
                  <a:cubicBezTo>
                    <a:pt x="81" y="175"/>
                    <a:pt x="5" y="233"/>
                    <a:pt x="8" y="280"/>
                  </a:cubicBezTo>
                  <a:cubicBezTo>
                    <a:pt x="11" y="327"/>
                    <a:pt x="81" y="387"/>
                    <a:pt x="96" y="408"/>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4042" name="Line 9"/>
            <p:cNvSpPr>
              <a:spLocks noChangeShapeType="1"/>
            </p:cNvSpPr>
            <p:nvPr/>
          </p:nvSpPr>
          <p:spPr bwMode="auto">
            <a:xfrm>
              <a:off x="3030" y="3121"/>
              <a:ext cx="1584" cy="1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4043" name="Text Box 10"/>
            <p:cNvSpPr txBox="1">
              <a:spLocks noChangeArrowheads="1"/>
            </p:cNvSpPr>
            <p:nvPr/>
          </p:nvSpPr>
          <p:spPr bwMode="auto">
            <a:xfrm>
              <a:off x="1516" y="1936"/>
              <a:ext cx="730" cy="33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  Protocol   </a:t>
              </a:r>
            </a:p>
            <a:p>
              <a:pPr eaLnBrk="1" hangingPunct="1"/>
              <a:r>
                <a:rPr lang="en-US" sz="1400" b="1"/>
                <a:t>     stack</a:t>
              </a:r>
            </a:p>
          </p:txBody>
        </p:sp>
        <p:sp>
          <p:nvSpPr>
            <p:cNvPr id="44044" name="Line 11"/>
            <p:cNvSpPr>
              <a:spLocks noChangeShapeType="1"/>
            </p:cNvSpPr>
            <p:nvPr/>
          </p:nvSpPr>
          <p:spPr bwMode="auto">
            <a:xfrm>
              <a:off x="1870" y="1593"/>
              <a:ext cx="0" cy="335"/>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45" name="Line 12"/>
            <p:cNvSpPr>
              <a:spLocks noChangeShapeType="1"/>
            </p:cNvSpPr>
            <p:nvPr/>
          </p:nvSpPr>
          <p:spPr bwMode="auto">
            <a:xfrm>
              <a:off x="1870" y="2268"/>
              <a:ext cx="0" cy="853"/>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46" name="Text Box 13"/>
            <p:cNvSpPr txBox="1">
              <a:spLocks noChangeArrowheads="1"/>
            </p:cNvSpPr>
            <p:nvPr/>
          </p:nvSpPr>
          <p:spPr bwMode="auto">
            <a:xfrm>
              <a:off x="2724" y="3368"/>
              <a:ext cx="619"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Network  </a:t>
              </a:r>
            </a:p>
          </p:txBody>
        </p:sp>
        <p:sp>
          <p:nvSpPr>
            <p:cNvPr id="44047" name="Oval 14"/>
            <p:cNvSpPr>
              <a:spLocks noChangeArrowheads="1"/>
            </p:cNvSpPr>
            <p:nvPr/>
          </p:nvSpPr>
          <p:spPr bwMode="auto">
            <a:xfrm>
              <a:off x="3870" y="1017"/>
              <a:ext cx="576" cy="57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4048" name="Text Box 15"/>
            <p:cNvSpPr txBox="1">
              <a:spLocks noChangeArrowheads="1"/>
            </p:cNvSpPr>
            <p:nvPr/>
          </p:nvSpPr>
          <p:spPr bwMode="auto">
            <a:xfrm>
              <a:off x="4036" y="1208"/>
              <a:ext cx="253"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P2</a:t>
              </a:r>
            </a:p>
          </p:txBody>
        </p:sp>
        <p:sp>
          <p:nvSpPr>
            <p:cNvPr id="44049" name="Text Box 16"/>
            <p:cNvSpPr txBox="1">
              <a:spLocks noChangeArrowheads="1"/>
            </p:cNvSpPr>
            <p:nvPr/>
          </p:nvSpPr>
          <p:spPr bwMode="auto">
            <a:xfrm>
              <a:off x="3804" y="1936"/>
              <a:ext cx="730" cy="33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  Protocol   </a:t>
              </a:r>
            </a:p>
            <a:p>
              <a:pPr eaLnBrk="1" hangingPunct="1"/>
              <a:r>
                <a:rPr lang="en-US" sz="1400" b="1"/>
                <a:t>     stack</a:t>
              </a:r>
            </a:p>
          </p:txBody>
        </p:sp>
        <p:sp>
          <p:nvSpPr>
            <p:cNvPr id="44050" name="Line 17"/>
            <p:cNvSpPr>
              <a:spLocks noChangeShapeType="1"/>
            </p:cNvSpPr>
            <p:nvPr/>
          </p:nvSpPr>
          <p:spPr bwMode="auto">
            <a:xfrm>
              <a:off x="4158" y="1593"/>
              <a:ext cx="0" cy="335"/>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51" name="Line 18"/>
            <p:cNvSpPr>
              <a:spLocks noChangeShapeType="1"/>
            </p:cNvSpPr>
            <p:nvPr/>
          </p:nvSpPr>
          <p:spPr bwMode="auto">
            <a:xfrm>
              <a:off x="4158" y="2268"/>
              <a:ext cx="0" cy="853"/>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52" name="Text Box 19"/>
            <p:cNvSpPr txBox="1">
              <a:spLocks noChangeArrowheads="1"/>
            </p:cNvSpPr>
            <p:nvPr/>
          </p:nvSpPr>
          <p:spPr bwMode="auto">
            <a:xfrm>
              <a:off x="894" y="2023"/>
              <a:ext cx="191"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dirty="0">
                  <a:solidFill>
                    <a:schemeClr val="accent1">
                      <a:lumMod val="60000"/>
                      <a:lumOff val="40000"/>
                    </a:schemeClr>
                  </a:solidFill>
                </a:rPr>
                <a:t>S</a:t>
              </a:r>
            </a:p>
          </p:txBody>
        </p:sp>
        <p:sp>
          <p:nvSpPr>
            <p:cNvPr id="44053" name="Line 20"/>
            <p:cNvSpPr>
              <a:spLocks noChangeShapeType="1"/>
            </p:cNvSpPr>
            <p:nvPr/>
          </p:nvSpPr>
          <p:spPr bwMode="auto">
            <a:xfrm flipV="1">
              <a:off x="997" y="1720"/>
              <a:ext cx="0" cy="216"/>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54" name="Line 21"/>
            <p:cNvSpPr>
              <a:spLocks noChangeShapeType="1"/>
            </p:cNvSpPr>
            <p:nvPr/>
          </p:nvSpPr>
          <p:spPr bwMode="auto">
            <a:xfrm flipV="1">
              <a:off x="989" y="2256"/>
              <a:ext cx="0" cy="21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44055" name="Text Box 22"/>
            <p:cNvSpPr txBox="1">
              <a:spLocks noChangeArrowheads="1"/>
            </p:cNvSpPr>
            <p:nvPr/>
          </p:nvSpPr>
          <p:spPr bwMode="auto">
            <a:xfrm>
              <a:off x="4782" y="1984"/>
              <a:ext cx="197"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dirty="0">
                  <a:solidFill>
                    <a:srgbClr val="FF2929"/>
                  </a:solidFill>
                </a:rPr>
                <a:t>R</a:t>
              </a:r>
            </a:p>
          </p:txBody>
        </p:sp>
        <p:sp>
          <p:nvSpPr>
            <p:cNvPr id="44056" name="Line 23"/>
            <p:cNvSpPr>
              <a:spLocks noChangeShapeType="1"/>
            </p:cNvSpPr>
            <p:nvPr/>
          </p:nvSpPr>
          <p:spPr bwMode="auto">
            <a:xfrm flipV="1">
              <a:off x="4885" y="1681"/>
              <a:ext cx="0" cy="216"/>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57" name="Line 24"/>
            <p:cNvSpPr>
              <a:spLocks noChangeShapeType="1"/>
            </p:cNvSpPr>
            <p:nvPr/>
          </p:nvSpPr>
          <p:spPr bwMode="auto">
            <a:xfrm flipV="1">
              <a:off x="4877" y="2217"/>
              <a:ext cx="0" cy="21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44058" name="Text Box 25"/>
            <p:cNvSpPr txBox="1">
              <a:spLocks noChangeArrowheads="1"/>
            </p:cNvSpPr>
            <p:nvPr/>
          </p:nvSpPr>
          <p:spPr bwMode="auto">
            <a:xfrm>
              <a:off x="1663" y="3600"/>
              <a:ext cx="246"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dirty="0">
                  <a:solidFill>
                    <a:srgbClr val="FF2929"/>
                  </a:solidFill>
                </a:rPr>
                <a:t>T</a:t>
              </a:r>
              <a:r>
                <a:rPr lang="en-US" sz="1400" b="1" baseline="-25000" dirty="0">
                  <a:solidFill>
                    <a:srgbClr val="FF2929"/>
                  </a:solidFill>
                </a:rPr>
                <a:t>w</a:t>
              </a:r>
            </a:p>
          </p:txBody>
        </p:sp>
        <p:sp>
          <p:nvSpPr>
            <p:cNvPr id="44059" name="Text Box 26"/>
            <p:cNvSpPr txBox="1">
              <a:spLocks noChangeArrowheads="1"/>
            </p:cNvSpPr>
            <p:nvPr/>
          </p:nvSpPr>
          <p:spPr bwMode="auto">
            <a:xfrm>
              <a:off x="1362" y="2391"/>
              <a:ext cx="383" cy="19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msg </a:t>
              </a:r>
            </a:p>
          </p:txBody>
        </p:sp>
        <p:sp>
          <p:nvSpPr>
            <p:cNvPr id="44060" name="Text Box 27"/>
            <p:cNvSpPr txBox="1">
              <a:spLocks noChangeArrowheads="1"/>
            </p:cNvSpPr>
            <p:nvPr/>
          </p:nvSpPr>
          <p:spPr bwMode="auto">
            <a:xfrm>
              <a:off x="997" y="3282"/>
              <a:ext cx="351" cy="19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pkt1</a:t>
              </a:r>
            </a:p>
          </p:txBody>
        </p:sp>
        <p:sp>
          <p:nvSpPr>
            <p:cNvPr id="44061" name="Text Box 28"/>
            <p:cNvSpPr txBox="1">
              <a:spLocks noChangeArrowheads="1"/>
            </p:cNvSpPr>
            <p:nvPr/>
          </p:nvSpPr>
          <p:spPr bwMode="auto">
            <a:xfrm>
              <a:off x="1438" y="3282"/>
              <a:ext cx="351" cy="19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pkt2</a:t>
              </a:r>
            </a:p>
          </p:txBody>
        </p:sp>
        <p:sp>
          <p:nvSpPr>
            <p:cNvPr id="44062" name="Text Box 29"/>
            <p:cNvSpPr txBox="1">
              <a:spLocks noChangeArrowheads="1"/>
            </p:cNvSpPr>
            <p:nvPr/>
          </p:nvSpPr>
          <p:spPr bwMode="auto">
            <a:xfrm>
              <a:off x="2149" y="3282"/>
              <a:ext cx="357" cy="19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pktn</a:t>
              </a:r>
            </a:p>
          </p:txBody>
        </p:sp>
        <p:sp>
          <p:nvSpPr>
            <p:cNvPr id="44063" name="Text Box 30"/>
            <p:cNvSpPr txBox="1">
              <a:spLocks noChangeArrowheads="1"/>
            </p:cNvSpPr>
            <p:nvPr/>
          </p:nvSpPr>
          <p:spPr bwMode="auto">
            <a:xfrm>
              <a:off x="1859" y="3287"/>
              <a:ext cx="22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a:t>
              </a:r>
            </a:p>
          </p:txBody>
        </p:sp>
        <p:sp>
          <p:nvSpPr>
            <p:cNvPr id="44064" name="Line 31"/>
            <p:cNvSpPr>
              <a:spLocks noChangeShapeType="1"/>
            </p:cNvSpPr>
            <p:nvPr/>
          </p:nvSpPr>
          <p:spPr bwMode="auto">
            <a:xfrm flipH="1">
              <a:off x="997" y="3688"/>
              <a:ext cx="666"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65" name="Line 32"/>
            <p:cNvSpPr>
              <a:spLocks noChangeShapeType="1"/>
            </p:cNvSpPr>
            <p:nvPr/>
          </p:nvSpPr>
          <p:spPr bwMode="auto">
            <a:xfrm>
              <a:off x="1870" y="3688"/>
              <a:ext cx="636"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66" name="Text Box 33"/>
            <p:cNvSpPr txBox="1">
              <a:spLocks noChangeArrowheads="1"/>
            </p:cNvSpPr>
            <p:nvPr/>
          </p:nvSpPr>
          <p:spPr bwMode="auto">
            <a:xfrm>
              <a:off x="3151" y="3600"/>
              <a:ext cx="21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dirty="0" err="1">
                  <a:solidFill>
                    <a:srgbClr val="FF2929"/>
                  </a:solidFill>
                </a:rPr>
                <a:t>T</a:t>
              </a:r>
              <a:r>
                <a:rPr lang="en-US" sz="1400" b="1" baseline="-25000" dirty="0" err="1">
                  <a:solidFill>
                    <a:srgbClr val="FF2929"/>
                  </a:solidFill>
                </a:rPr>
                <a:t>f</a:t>
              </a:r>
              <a:endParaRPr lang="en-US" sz="1400" b="1" baseline="-25000" dirty="0">
                <a:solidFill>
                  <a:srgbClr val="FF2929"/>
                </a:solidFill>
              </a:endParaRPr>
            </a:p>
          </p:txBody>
        </p:sp>
        <p:sp>
          <p:nvSpPr>
            <p:cNvPr id="44067" name="Line 34"/>
            <p:cNvSpPr>
              <a:spLocks noChangeShapeType="1"/>
            </p:cNvSpPr>
            <p:nvPr/>
          </p:nvSpPr>
          <p:spPr bwMode="auto">
            <a:xfrm flipH="1">
              <a:off x="2485" y="3688"/>
              <a:ext cx="666"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68" name="Line 35"/>
            <p:cNvSpPr>
              <a:spLocks noChangeShapeType="1"/>
            </p:cNvSpPr>
            <p:nvPr/>
          </p:nvSpPr>
          <p:spPr bwMode="auto">
            <a:xfrm>
              <a:off x="3358" y="3688"/>
              <a:ext cx="8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69" name="Freeform 36"/>
            <p:cNvSpPr>
              <a:spLocks/>
            </p:cNvSpPr>
            <p:nvPr/>
          </p:nvSpPr>
          <p:spPr bwMode="auto">
            <a:xfrm>
              <a:off x="1040" y="2589"/>
              <a:ext cx="271" cy="603"/>
            </a:xfrm>
            <a:custGeom>
              <a:avLst/>
              <a:gdLst>
                <a:gd name="T0" fmla="*/ 271 w 271"/>
                <a:gd name="T1" fmla="*/ 0 h 603"/>
                <a:gd name="T2" fmla="*/ 0 w 271"/>
                <a:gd name="T3" fmla="*/ 603 h 603"/>
                <a:gd name="T4" fmla="*/ 0 60000 65536"/>
                <a:gd name="T5" fmla="*/ 0 60000 65536"/>
                <a:gd name="T6" fmla="*/ 0 w 271"/>
                <a:gd name="T7" fmla="*/ 0 h 603"/>
                <a:gd name="T8" fmla="*/ 271 w 271"/>
                <a:gd name="T9" fmla="*/ 603 h 603"/>
              </a:gdLst>
              <a:ahLst/>
              <a:cxnLst>
                <a:cxn ang="T4">
                  <a:pos x="T0" y="T1"/>
                </a:cxn>
                <a:cxn ang="T5">
                  <a:pos x="T2" y="T3"/>
                </a:cxn>
              </a:cxnLst>
              <a:rect l="T6" t="T7" r="T8" b="T9"/>
              <a:pathLst>
                <a:path w="271" h="603">
                  <a:moveTo>
                    <a:pt x="271" y="0"/>
                  </a:moveTo>
                  <a:lnTo>
                    <a:pt x="0" y="603"/>
                  </a:lnTo>
                </a:path>
              </a:pathLst>
            </a:custGeom>
            <a:noFill/>
            <a:ln w="9525">
              <a:solidFill>
                <a:schemeClr val="tx1"/>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4070" name="Freeform 37"/>
            <p:cNvSpPr>
              <a:spLocks/>
            </p:cNvSpPr>
            <p:nvPr/>
          </p:nvSpPr>
          <p:spPr bwMode="auto">
            <a:xfrm>
              <a:off x="1748" y="2589"/>
              <a:ext cx="772" cy="667"/>
            </a:xfrm>
            <a:custGeom>
              <a:avLst/>
              <a:gdLst>
                <a:gd name="T0" fmla="*/ 0 w 772"/>
                <a:gd name="T1" fmla="*/ 0 h 667"/>
                <a:gd name="T2" fmla="*/ 772 w 772"/>
                <a:gd name="T3" fmla="*/ 667 h 667"/>
                <a:gd name="T4" fmla="*/ 0 60000 65536"/>
                <a:gd name="T5" fmla="*/ 0 60000 65536"/>
                <a:gd name="T6" fmla="*/ 0 w 772"/>
                <a:gd name="T7" fmla="*/ 0 h 667"/>
                <a:gd name="T8" fmla="*/ 772 w 772"/>
                <a:gd name="T9" fmla="*/ 667 h 667"/>
              </a:gdLst>
              <a:ahLst/>
              <a:cxnLst>
                <a:cxn ang="T4">
                  <a:pos x="T0" y="T1"/>
                </a:cxn>
                <a:cxn ang="T5">
                  <a:pos x="T2" y="T3"/>
                </a:cxn>
              </a:cxnLst>
              <a:rect l="T6" t="T7" r="T8" b="T9"/>
              <a:pathLst>
                <a:path w="772" h="667">
                  <a:moveTo>
                    <a:pt x="0" y="0"/>
                  </a:moveTo>
                  <a:lnTo>
                    <a:pt x="772" y="667"/>
                  </a:lnTo>
                </a:path>
              </a:pathLst>
            </a:custGeom>
            <a:noFill/>
            <a:ln w="9525">
              <a:solidFill>
                <a:schemeClr val="tx1"/>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44035" name="TextBox 37"/>
          <p:cNvSpPr txBox="1">
            <a:spLocks noChangeArrowheads="1"/>
          </p:cNvSpPr>
          <p:nvPr/>
        </p:nvSpPr>
        <p:spPr bwMode="auto">
          <a:xfrm>
            <a:off x="1419225" y="1680237"/>
            <a:ext cx="6410325"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t>Transmission time or </a:t>
            </a:r>
            <a:r>
              <a:rPr lang="en-US" b="1" dirty="0">
                <a:solidFill>
                  <a:srgbClr val="3366FF"/>
                </a:solidFill>
              </a:rPr>
              <a:t>end-to-end latency </a:t>
            </a:r>
            <a:r>
              <a:rPr lang="en-US" b="1" dirty="0"/>
              <a:t>= </a:t>
            </a:r>
            <a:r>
              <a:rPr lang="en-US" b="1" dirty="0" err="1"/>
              <a:t>S+T</a:t>
            </a:r>
            <a:r>
              <a:rPr lang="en-US" b="1" baseline="-25000" dirty="0" err="1"/>
              <a:t>W</a:t>
            </a:r>
            <a:r>
              <a:rPr lang="en-US" b="1" dirty="0" err="1"/>
              <a:t>+T</a:t>
            </a:r>
            <a:r>
              <a:rPr lang="en-US" b="1" baseline="-25000" dirty="0" err="1"/>
              <a:t>f</a:t>
            </a:r>
            <a:r>
              <a:rPr lang="en-US" b="1" dirty="0" err="1"/>
              <a:t>+R</a:t>
            </a:r>
            <a:endParaRPr lang="en-US" b="1" dirty="0"/>
          </a:p>
          <a:p>
            <a:pPr eaLnBrk="1" hangingPunct="1"/>
            <a:r>
              <a:rPr lang="en-US" b="1" dirty="0">
                <a:solidFill>
                  <a:srgbClr val="008000"/>
                </a:solidFill>
              </a:rPr>
              <a:t>Message throughput</a:t>
            </a:r>
            <a:r>
              <a:rPr lang="en-US" b="1" dirty="0"/>
              <a:t> = message-size/</a:t>
            </a:r>
            <a:r>
              <a:rPr lang="en-US" b="1" dirty="0">
                <a:solidFill>
                  <a:srgbClr val="3366FF"/>
                </a:solidFill>
              </a:rPr>
              <a:t>end-to-end-latency</a:t>
            </a:r>
          </a:p>
        </p:txBody>
      </p:sp>
      <p:sp>
        <p:nvSpPr>
          <p:cNvPr id="2" name="Title 1"/>
          <p:cNvSpPr>
            <a:spLocks noGrp="1"/>
          </p:cNvSpPr>
          <p:nvPr>
            <p:ph type="title"/>
          </p:nvPr>
        </p:nvSpPr>
        <p:spPr/>
        <p:txBody>
          <a:bodyPr/>
          <a:lstStyle/>
          <a:p>
            <a:r>
              <a:rPr lang="en-US" dirty="0"/>
              <a:t>Performance metrics</a:t>
            </a:r>
          </a:p>
        </p:txBody>
      </p:sp>
      <p:cxnSp>
        <p:nvCxnSpPr>
          <p:cNvPr id="5" name="Straight Arrow Connector 4"/>
          <p:cNvCxnSpPr>
            <a:endCxn id="44052" idx="1"/>
          </p:cNvCxnSpPr>
          <p:nvPr/>
        </p:nvCxnSpPr>
        <p:spPr>
          <a:xfrm>
            <a:off x="755659" y="3683232"/>
            <a:ext cx="663566" cy="352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55" idx="3"/>
            <a:endCxn id="44064" idx="0"/>
          </p:cNvCxnSpPr>
          <p:nvPr/>
        </p:nvCxnSpPr>
        <p:spPr>
          <a:xfrm flipV="1">
            <a:off x="1815680" y="6526444"/>
            <a:ext cx="824333" cy="1538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56" idx="1"/>
            <a:endCxn id="44066" idx="3"/>
          </p:cNvCxnSpPr>
          <p:nvPr/>
        </p:nvCxnSpPr>
        <p:spPr>
          <a:xfrm flipH="1" flipV="1">
            <a:off x="5337176" y="6540732"/>
            <a:ext cx="1547718" cy="1003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endCxn id="44055" idx="2"/>
          </p:cNvCxnSpPr>
          <p:nvPr/>
        </p:nvCxnSpPr>
        <p:spPr>
          <a:xfrm flipH="1" flipV="1">
            <a:off x="7747794" y="4126144"/>
            <a:ext cx="648418" cy="9750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04953" y="3001933"/>
            <a:ext cx="1133488" cy="738664"/>
          </a:xfrm>
          <a:prstGeom prst="rect">
            <a:avLst/>
          </a:prstGeom>
          <a:noFill/>
        </p:spPr>
        <p:txBody>
          <a:bodyPr wrap="square" rtlCol="0">
            <a:spAutoFit/>
          </a:bodyPr>
          <a:lstStyle/>
          <a:p>
            <a:pPr algn="ctr"/>
            <a:r>
              <a:rPr lang="en-US" sz="1400" dirty="0">
                <a:solidFill>
                  <a:srgbClr val="FF2929"/>
                </a:solidFill>
              </a:rPr>
              <a:t>Processing overhead at sender</a:t>
            </a:r>
          </a:p>
        </p:txBody>
      </p:sp>
      <p:sp>
        <p:nvSpPr>
          <p:cNvPr id="54" name="TextBox 53"/>
          <p:cNvSpPr txBox="1"/>
          <p:nvPr/>
        </p:nvSpPr>
        <p:spPr>
          <a:xfrm>
            <a:off x="7871777" y="5151193"/>
            <a:ext cx="1133488" cy="738664"/>
          </a:xfrm>
          <a:prstGeom prst="rect">
            <a:avLst/>
          </a:prstGeom>
          <a:noFill/>
        </p:spPr>
        <p:txBody>
          <a:bodyPr wrap="square" rtlCol="0">
            <a:spAutoFit/>
          </a:bodyPr>
          <a:lstStyle/>
          <a:p>
            <a:pPr algn="ctr"/>
            <a:r>
              <a:rPr lang="en-US" sz="1400" dirty="0">
                <a:solidFill>
                  <a:srgbClr val="FF2929"/>
                </a:solidFill>
              </a:rPr>
              <a:t>Processing overhead at receiver</a:t>
            </a:r>
          </a:p>
        </p:txBody>
      </p:sp>
      <p:sp>
        <p:nvSpPr>
          <p:cNvPr id="55" name="TextBox 54"/>
          <p:cNvSpPr txBox="1"/>
          <p:nvPr/>
        </p:nvSpPr>
        <p:spPr>
          <a:xfrm>
            <a:off x="104951" y="6526444"/>
            <a:ext cx="1710729" cy="307777"/>
          </a:xfrm>
          <a:prstGeom prst="rect">
            <a:avLst/>
          </a:prstGeom>
          <a:noFill/>
        </p:spPr>
        <p:txBody>
          <a:bodyPr wrap="square" rtlCol="0">
            <a:spAutoFit/>
          </a:bodyPr>
          <a:lstStyle/>
          <a:p>
            <a:pPr algn="r"/>
            <a:r>
              <a:rPr lang="en-US" sz="1400" dirty="0">
                <a:solidFill>
                  <a:srgbClr val="FF2929"/>
                </a:solidFill>
              </a:rPr>
              <a:t>Wire delay</a:t>
            </a:r>
          </a:p>
        </p:txBody>
      </p:sp>
      <p:sp>
        <p:nvSpPr>
          <p:cNvPr id="56" name="TextBox 55"/>
          <p:cNvSpPr txBox="1"/>
          <p:nvPr/>
        </p:nvSpPr>
        <p:spPr>
          <a:xfrm>
            <a:off x="6884894" y="6487235"/>
            <a:ext cx="1133488" cy="307777"/>
          </a:xfrm>
          <a:prstGeom prst="rect">
            <a:avLst/>
          </a:prstGeom>
          <a:noFill/>
        </p:spPr>
        <p:txBody>
          <a:bodyPr wrap="square" rtlCol="0">
            <a:spAutoFit/>
          </a:bodyPr>
          <a:lstStyle/>
          <a:p>
            <a:r>
              <a:rPr lang="en-US" sz="1400" dirty="0">
                <a:solidFill>
                  <a:srgbClr val="FF2929"/>
                </a:solidFill>
              </a:rPr>
              <a:t>Flight time</a:t>
            </a:r>
          </a:p>
        </p:txBody>
      </p:sp>
      <p:sp>
        <p:nvSpPr>
          <p:cNvPr id="16" name="Rectangular Callout 15"/>
          <p:cNvSpPr/>
          <p:nvPr/>
        </p:nvSpPr>
        <p:spPr>
          <a:xfrm>
            <a:off x="3662847" y="2326350"/>
            <a:ext cx="2287967" cy="2982482"/>
          </a:xfrm>
          <a:prstGeom prst="wedgeRectCallout">
            <a:avLst>
              <a:gd name="adj1" fmla="val -81383"/>
              <a:gd name="adj2" fmla="val 88895"/>
            </a:avLst>
          </a:prstGeom>
        </p:spPr>
        <p:style>
          <a:lnRef idx="1">
            <a:schemeClr val="accent3"/>
          </a:lnRef>
          <a:fillRef idx="3">
            <a:schemeClr val="accent3"/>
          </a:fillRef>
          <a:effectRef idx="2">
            <a:schemeClr val="accent3"/>
          </a:effectRef>
          <a:fontRef idx="minor">
            <a:schemeClr val="lt1"/>
          </a:fontRef>
        </p:style>
        <p:txBody>
          <a:bodyPr rtlCol="0" anchor="t" anchorCtr="0"/>
          <a:lstStyle/>
          <a:p>
            <a:pPr marL="285750" indent="-285750">
              <a:spcBef>
                <a:spcPts val="500"/>
              </a:spcBef>
              <a:buFont typeface="Arial"/>
              <a:buChar char="•"/>
            </a:pPr>
            <a:r>
              <a:rPr lang="en-US" sz="1600" dirty="0">
                <a:solidFill>
                  <a:schemeClr val="tx1"/>
                </a:solidFill>
              </a:rPr>
              <a:t>What determines T</a:t>
            </a:r>
            <a:r>
              <a:rPr lang="en-US" sz="1600" baseline="-25000" dirty="0">
                <a:solidFill>
                  <a:schemeClr val="tx1"/>
                </a:solidFill>
              </a:rPr>
              <a:t>w</a:t>
            </a:r>
            <a:r>
              <a:rPr lang="en-US" sz="1600" dirty="0">
                <a:solidFill>
                  <a:schemeClr val="tx1"/>
                </a:solidFill>
              </a:rPr>
              <a:t>?</a:t>
            </a:r>
          </a:p>
          <a:p>
            <a:pPr marL="285750" indent="-285750">
              <a:spcBef>
                <a:spcPts val="500"/>
              </a:spcBef>
              <a:buFont typeface="Arial"/>
              <a:buChar char="•"/>
            </a:pPr>
            <a:r>
              <a:rPr lang="en-US" sz="1600" dirty="0">
                <a:solidFill>
                  <a:schemeClr val="tx1"/>
                </a:solidFill>
              </a:rPr>
              <a:t>How long it takes to put the message on the network?</a:t>
            </a:r>
            <a:endParaRPr lang="en-US" sz="1600" baseline="-25000" dirty="0">
              <a:solidFill>
                <a:schemeClr val="tx1"/>
              </a:solidFill>
            </a:endParaRPr>
          </a:p>
          <a:p>
            <a:pPr marL="285750" indent="-285750">
              <a:spcBef>
                <a:spcPts val="500"/>
              </a:spcBef>
              <a:buFont typeface="Arial"/>
              <a:buChar char="•"/>
            </a:pPr>
            <a:r>
              <a:rPr lang="en-US" sz="1600" dirty="0">
                <a:solidFill>
                  <a:schemeClr val="tx1"/>
                </a:solidFill>
              </a:rPr>
              <a:t>T</a:t>
            </a:r>
            <a:r>
              <a:rPr lang="en-US" sz="1600" baseline="-25000" dirty="0">
                <a:solidFill>
                  <a:schemeClr val="tx1"/>
                </a:solidFill>
              </a:rPr>
              <a:t>w</a:t>
            </a:r>
            <a:r>
              <a:rPr lang="en-US" sz="1600" dirty="0">
                <a:solidFill>
                  <a:schemeClr val="tx1"/>
                </a:solidFill>
              </a:rPr>
              <a:t> = message-size/network-bandwidth</a:t>
            </a:r>
          </a:p>
          <a:p>
            <a:pPr marL="285750" indent="-285750">
              <a:spcBef>
                <a:spcPts val="500"/>
              </a:spcBef>
              <a:buFont typeface="Arial"/>
              <a:buChar char="•"/>
            </a:pPr>
            <a:r>
              <a:rPr lang="en-US" sz="1600" dirty="0">
                <a:solidFill>
                  <a:schemeClr val="tx1"/>
                </a:solidFill>
              </a:rPr>
              <a:t>Ex: 21MB at 56Kb/sec</a:t>
            </a:r>
          </a:p>
          <a:p>
            <a:pPr marL="285750" indent="-285750">
              <a:spcBef>
                <a:spcPts val="500"/>
              </a:spcBef>
              <a:buFont typeface="Arial"/>
              <a:buChar char="•"/>
            </a:pPr>
            <a:r>
              <a:rPr lang="en-US" sz="1600" dirty="0">
                <a:solidFill>
                  <a:schemeClr val="tx1"/>
                </a:solidFill>
              </a:rPr>
              <a:t>(21 * 2</a:t>
            </a:r>
            <a:r>
              <a:rPr lang="en-US" sz="1600" baseline="30000" dirty="0">
                <a:solidFill>
                  <a:schemeClr val="tx1"/>
                </a:solidFill>
              </a:rPr>
              <a:t>20</a:t>
            </a:r>
            <a:r>
              <a:rPr lang="en-US" sz="1600" dirty="0">
                <a:solidFill>
                  <a:schemeClr val="tx1"/>
                </a:solidFill>
              </a:rPr>
              <a:t> * 8) / 56000</a:t>
            </a:r>
          </a:p>
          <a:p>
            <a:pPr marL="285750" indent="-285750">
              <a:spcBef>
                <a:spcPts val="500"/>
              </a:spcBef>
              <a:buFont typeface="Arial"/>
              <a:buChar char="•"/>
            </a:pPr>
            <a:r>
              <a:rPr lang="en-US" sz="1600" dirty="0">
                <a:solidFill>
                  <a:schemeClr val="tx1"/>
                </a:solidFill>
              </a:rPr>
              <a:t>3146 seconds</a:t>
            </a:r>
            <a:br>
              <a:rPr lang="en-US" sz="1600" dirty="0">
                <a:solidFill>
                  <a:schemeClr val="tx1"/>
                </a:solidFill>
              </a:rPr>
            </a:br>
            <a:endParaRPr lang="en-US" sz="1600" dirty="0">
              <a:solidFill>
                <a:schemeClr val="tx1"/>
              </a:solidFill>
            </a:endParaRPr>
          </a:p>
        </p:txBody>
      </p:sp>
    </p:spTree>
    <p:extLst>
      <p:ext uri="{BB962C8B-B14F-4D97-AF65-F5344CB8AC3E}">
        <p14:creationId xmlns:p14="http://schemas.microsoft.com/office/powerpoint/2010/main" val="47939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dissolve">
                                      <p:cBhvr>
                                        <p:cTn id="15" dur="500"/>
                                        <p:tgtEl>
                                          <p:spTgt spid="5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dissolve">
                                      <p:cBhvr>
                                        <p:cTn id="18" dur="500"/>
                                        <p:tgtEl>
                                          <p:spTgt spid="5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dissolve">
                                      <p:cBhvr>
                                        <p:cTn id="23" dur="500"/>
                                        <p:tgtEl>
                                          <p:spTgt spid="56"/>
                                        </p:tgtEl>
                                      </p:cBhvr>
                                    </p:animEffect>
                                  </p:childTnLst>
                                </p:cTn>
                              </p:par>
                              <p:par>
                                <p:cTn id="24" presetID="9"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dissolve">
                                      <p:cBhvr>
                                        <p:cTn id="26" dur="500"/>
                                        <p:tgtEl>
                                          <p:spTgt spid="4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dissolve">
                                      <p:cBhvr>
                                        <p:cTn id="31" dur="500"/>
                                        <p:tgtEl>
                                          <p:spTgt spid="55"/>
                                        </p:tgtEl>
                                      </p:cBhvr>
                                    </p:animEffect>
                                  </p:childTnLst>
                                </p:cTn>
                              </p:par>
                              <p:par>
                                <p:cTn id="32" presetID="9" presetClass="entr" presetSubtype="0"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dissolve">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nodeType="with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dissolve">
                                      <p:cBhvr>
                                        <p:cTn id="42" dur="500"/>
                                        <p:tgtEl>
                                          <p:spTgt spid="16">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6">
                                            <p:txEl>
                                              <p:pRg st="1" end="1"/>
                                            </p:txEl>
                                          </p:spTgt>
                                        </p:tgtEl>
                                        <p:attrNameLst>
                                          <p:attrName>style.visibility</p:attrName>
                                        </p:attrNameLst>
                                      </p:cBhvr>
                                      <p:to>
                                        <p:strVal val="visible"/>
                                      </p:to>
                                    </p:set>
                                    <p:animEffect transition="in" filter="dissolve">
                                      <p:cBhvr>
                                        <p:cTn id="47" dur="500"/>
                                        <p:tgtEl>
                                          <p:spTgt spid="16">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6">
                                            <p:txEl>
                                              <p:pRg st="2" end="2"/>
                                            </p:txEl>
                                          </p:spTgt>
                                        </p:tgtEl>
                                        <p:attrNameLst>
                                          <p:attrName>style.visibility</p:attrName>
                                        </p:attrNameLst>
                                      </p:cBhvr>
                                      <p:to>
                                        <p:strVal val="visible"/>
                                      </p:to>
                                    </p:set>
                                    <p:animEffect transition="in" filter="dissolve">
                                      <p:cBhvr>
                                        <p:cTn id="52" dur="500"/>
                                        <p:tgtEl>
                                          <p:spTgt spid="16">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16">
                                            <p:txEl>
                                              <p:pRg st="3" end="3"/>
                                            </p:txEl>
                                          </p:spTgt>
                                        </p:tgtEl>
                                        <p:attrNameLst>
                                          <p:attrName>style.visibility</p:attrName>
                                        </p:attrNameLst>
                                      </p:cBhvr>
                                      <p:to>
                                        <p:strVal val="visible"/>
                                      </p:to>
                                    </p:set>
                                    <p:animEffect transition="in" filter="dissolve">
                                      <p:cBhvr>
                                        <p:cTn id="57" dur="500"/>
                                        <p:tgtEl>
                                          <p:spTgt spid="16">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16">
                                            <p:txEl>
                                              <p:pRg st="4" end="4"/>
                                            </p:txEl>
                                          </p:spTgt>
                                        </p:tgtEl>
                                        <p:attrNameLst>
                                          <p:attrName>style.visibility</p:attrName>
                                        </p:attrNameLst>
                                      </p:cBhvr>
                                      <p:to>
                                        <p:strVal val="visible"/>
                                      </p:to>
                                    </p:set>
                                    <p:animEffect transition="in" filter="dissolve">
                                      <p:cBhvr>
                                        <p:cTn id="62" dur="500"/>
                                        <p:tgtEl>
                                          <p:spTgt spid="16">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16">
                                            <p:txEl>
                                              <p:pRg st="5" end="5"/>
                                            </p:txEl>
                                          </p:spTgt>
                                        </p:tgtEl>
                                        <p:attrNameLst>
                                          <p:attrName>style.visibility</p:attrName>
                                        </p:attrNameLst>
                                      </p:cBhvr>
                                      <p:to>
                                        <p:strVal val="visible"/>
                                      </p:to>
                                    </p:set>
                                    <p:animEffect transition="in" filter="dissolve">
                                      <p:cBhvr>
                                        <p:cTn id="67"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4" grpId="0"/>
      <p:bldP spid="55" grpId="0"/>
      <p:bldP spid="56" grpId="0"/>
      <p:bldP spid="16"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Group 2"/>
          <p:cNvGrpSpPr>
            <a:grpSpLocks/>
          </p:cNvGrpSpPr>
          <p:nvPr/>
        </p:nvGrpSpPr>
        <p:grpSpPr bwMode="auto">
          <a:xfrm>
            <a:off x="1006475" y="2286232"/>
            <a:ext cx="6897688" cy="4408487"/>
            <a:chOff x="634" y="1017"/>
            <a:chExt cx="4345" cy="2777"/>
          </a:xfrm>
        </p:grpSpPr>
        <p:sp>
          <p:nvSpPr>
            <p:cNvPr id="44036" name="Freeform 3"/>
            <p:cNvSpPr>
              <a:spLocks/>
            </p:cNvSpPr>
            <p:nvPr/>
          </p:nvSpPr>
          <p:spPr bwMode="auto">
            <a:xfrm>
              <a:off x="634" y="2304"/>
              <a:ext cx="2058" cy="1312"/>
            </a:xfrm>
            <a:custGeom>
              <a:avLst/>
              <a:gdLst>
                <a:gd name="T0" fmla="*/ 206 w 2058"/>
                <a:gd name="T1" fmla="*/ 488 h 1312"/>
                <a:gd name="T2" fmla="*/ 234 w 2058"/>
                <a:gd name="T3" fmla="*/ 328 h 1312"/>
                <a:gd name="T4" fmla="*/ 346 w 2058"/>
                <a:gd name="T5" fmla="*/ 180 h 1312"/>
                <a:gd name="T6" fmla="*/ 394 w 2058"/>
                <a:gd name="T7" fmla="*/ 136 h 1312"/>
                <a:gd name="T8" fmla="*/ 566 w 2058"/>
                <a:gd name="T9" fmla="*/ 64 h 1312"/>
                <a:gd name="T10" fmla="*/ 626 w 2058"/>
                <a:gd name="T11" fmla="*/ 36 h 1312"/>
                <a:gd name="T12" fmla="*/ 666 w 2058"/>
                <a:gd name="T13" fmla="*/ 12 h 1312"/>
                <a:gd name="T14" fmla="*/ 750 w 2058"/>
                <a:gd name="T15" fmla="*/ 0 h 1312"/>
                <a:gd name="T16" fmla="*/ 882 w 2058"/>
                <a:gd name="T17" fmla="*/ 4 h 1312"/>
                <a:gd name="T18" fmla="*/ 978 w 2058"/>
                <a:gd name="T19" fmla="*/ 48 h 1312"/>
                <a:gd name="T20" fmla="*/ 1126 w 2058"/>
                <a:gd name="T21" fmla="*/ 56 h 1312"/>
                <a:gd name="T22" fmla="*/ 1178 w 2058"/>
                <a:gd name="T23" fmla="*/ 80 h 1312"/>
                <a:gd name="T24" fmla="*/ 1322 w 2058"/>
                <a:gd name="T25" fmla="*/ 132 h 1312"/>
                <a:gd name="T26" fmla="*/ 1386 w 2058"/>
                <a:gd name="T27" fmla="*/ 212 h 1312"/>
                <a:gd name="T28" fmla="*/ 1466 w 2058"/>
                <a:gd name="T29" fmla="*/ 276 h 1312"/>
                <a:gd name="T30" fmla="*/ 1514 w 2058"/>
                <a:gd name="T31" fmla="*/ 336 h 1312"/>
                <a:gd name="T32" fmla="*/ 1526 w 2058"/>
                <a:gd name="T33" fmla="*/ 360 h 1312"/>
                <a:gd name="T34" fmla="*/ 1562 w 2058"/>
                <a:gd name="T35" fmla="*/ 364 h 1312"/>
                <a:gd name="T36" fmla="*/ 1634 w 2058"/>
                <a:gd name="T37" fmla="*/ 384 h 1312"/>
                <a:gd name="T38" fmla="*/ 1770 w 2058"/>
                <a:gd name="T39" fmla="*/ 520 h 1312"/>
                <a:gd name="T40" fmla="*/ 1814 w 2058"/>
                <a:gd name="T41" fmla="*/ 616 h 1312"/>
                <a:gd name="T42" fmla="*/ 1906 w 2058"/>
                <a:gd name="T43" fmla="*/ 632 h 1312"/>
                <a:gd name="T44" fmla="*/ 2002 w 2058"/>
                <a:gd name="T45" fmla="*/ 716 h 1312"/>
                <a:gd name="T46" fmla="*/ 2034 w 2058"/>
                <a:gd name="T47" fmla="*/ 784 h 1312"/>
                <a:gd name="T48" fmla="*/ 2050 w 2058"/>
                <a:gd name="T49" fmla="*/ 848 h 1312"/>
                <a:gd name="T50" fmla="*/ 2058 w 2058"/>
                <a:gd name="T51" fmla="*/ 872 h 1312"/>
                <a:gd name="T52" fmla="*/ 2054 w 2058"/>
                <a:gd name="T53" fmla="*/ 996 h 1312"/>
                <a:gd name="T54" fmla="*/ 1974 w 2058"/>
                <a:gd name="T55" fmla="*/ 1108 h 1312"/>
                <a:gd name="T56" fmla="*/ 1958 w 2058"/>
                <a:gd name="T57" fmla="*/ 1188 h 1312"/>
                <a:gd name="T58" fmla="*/ 1770 w 2058"/>
                <a:gd name="T59" fmla="*/ 1264 h 1312"/>
                <a:gd name="T60" fmla="*/ 1642 w 2058"/>
                <a:gd name="T61" fmla="*/ 1268 h 1312"/>
                <a:gd name="T62" fmla="*/ 1558 w 2058"/>
                <a:gd name="T63" fmla="*/ 1256 h 1312"/>
                <a:gd name="T64" fmla="*/ 1482 w 2058"/>
                <a:gd name="T65" fmla="*/ 1264 h 1312"/>
                <a:gd name="T66" fmla="*/ 1410 w 2058"/>
                <a:gd name="T67" fmla="*/ 1292 h 1312"/>
                <a:gd name="T68" fmla="*/ 1386 w 2058"/>
                <a:gd name="T69" fmla="*/ 1304 h 1312"/>
                <a:gd name="T70" fmla="*/ 1354 w 2058"/>
                <a:gd name="T71" fmla="*/ 1312 h 1312"/>
                <a:gd name="T72" fmla="*/ 1094 w 2058"/>
                <a:gd name="T73" fmla="*/ 1292 h 1312"/>
                <a:gd name="T74" fmla="*/ 1030 w 2058"/>
                <a:gd name="T75" fmla="*/ 1280 h 1312"/>
                <a:gd name="T76" fmla="*/ 730 w 2058"/>
                <a:gd name="T77" fmla="*/ 1264 h 1312"/>
                <a:gd name="T78" fmla="*/ 634 w 2058"/>
                <a:gd name="T79" fmla="*/ 1248 h 1312"/>
                <a:gd name="T80" fmla="*/ 602 w 2058"/>
                <a:gd name="T81" fmla="*/ 1244 h 1312"/>
                <a:gd name="T82" fmla="*/ 270 w 2058"/>
                <a:gd name="T83" fmla="*/ 1260 h 1312"/>
                <a:gd name="T84" fmla="*/ 110 w 2058"/>
                <a:gd name="T85" fmla="*/ 1252 h 1312"/>
                <a:gd name="T86" fmla="*/ 74 w 2058"/>
                <a:gd name="T87" fmla="*/ 1204 h 1312"/>
                <a:gd name="T88" fmla="*/ 6 w 2058"/>
                <a:gd name="T89" fmla="*/ 1072 h 1312"/>
                <a:gd name="T90" fmla="*/ 70 w 2058"/>
                <a:gd name="T91" fmla="*/ 776 h 1312"/>
                <a:gd name="T92" fmla="*/ 154 w 2058"/>
                <a:gd name="T93" fmla="*/ 704 h 1312"/>
                <a:gd name="T94" fmla="*/ 178 w 2058"/>
                <a:gd name="T95" fmla="*/ 688 h 1312"/>
                <a:gd name="T96" fmla="*/ 206 w 2058"/>
                <a:gd name="T97" fmla="*/ 616 h 1312"/>
                <a:gd name="T98" fmla="*/ 218 w 2058"/>
                <a:gd name="T99" fmla="*/ 612 h 1312"/>
                <a:gd name="T100" fmla="*/ 206 w 2058"/>
                <a:gd name="T101" fmla="*/ 488 h 13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058"/>
                <a:gd name="T154" fmla="*/ 0 h 1312"/>
                <a:gd name="T155" fmla="*/ 2058 w 2058"/>
                <a:gd name="T156" fmla="*/ 1312 h 13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058" h="1312">
                  <a:moveTo>
                    <a:pt x="206" y="488"/>
                  </a:moveTo>
                  <a:cubicBezTo>
                    <a:pt x="211" y="430"/>
                    <a:pt x="218" y="382"/>
                    <a:pt x="234" y="328"/>
                  </a:cubicBezTo>
                  <a:cubicBezTo>
                    <a:pt x="243" y="257"/>
                    <a:pt x="296" y="226"/>
                    <a:pt x="346" y="180"/>
                  </a:cubicBezTo>
                  <a:cubicBezTo>
                    <a:pt x="360" y="168"/>
                    <a:pt x="377" y="146"/>
                    <a:pt x="394" y="136"/>
                  </a:cubicBezTo>
                  <a:cubicBezTo>
                    <a:pt x="447" y="104"/>
                    <a:pt x="510" y="89"/>
                    <a:pt x="566" y="64"/>
                  </a:cubicBezTo>
                  <a:cubicBezTo>
                    <a:pt x="584" y="56"/>
                    <a:pt x="608" y="46"/>
                    <a:pt x="626" y="36"/>
                  </a:cubicBezTo>
                  <a:cubicBezTo>
                    <a:pt x="633" y="32"/>
                    <a:pt x="655" y="15"/>
                    <a:pt x="666" y="12"/>
                  </a:cubicBezTo>
                  <a:cubicBezTo>
                    <a:pt x="690" y="6"/>
                    <a:pt x="725" y="3"/>
                    <a:pt x="750" y="0"/>
                  </a:cubicBezTo>
                  <a:cubicBezTo>
                    <a:pt x="794" y="1"/>
                    <a:pt x="838" y="1"/>
                    <a:pt x="882" y="4"/>
                  </a:cubicBezTo>
                  <a:cubicBezTo>
                    <a:pt x="917" y="7"/>
                    <a:pt x="944" y="45"/>
                    <a:pt x="978" y="48"/>
                  </a:cubicBezTo>
                  <a:cubicBezTo>
                    <a:pt x="1027" y="52"/>
                    <a:pt x="1077" y="53"/>
                    <a:pt x="1126" y="56"/>
                  </a:cubicBezTo>
                  <a:cubicBezTo>
                    <a:pt x="1145" y="66"/>
                    <a:pt x="1156" y="76"/>
                    <a:pt x="1178" y="80"/>
                  </a:cubicBezTo>
                  <a:cubicBezTo>
                    <a:pt x="1220" y="108"/>
                    <a:pt x="1279" y="102"/>
                    <a:pt x="1322" y="132"/>
                  </a:cubicBezTo>
                  <a:cubicBezTo>
                    <a:pt x="1350" y="152"/>
                    <a:pt x="1362" y="188"/>
                    <a:pt x="1386" y="212"/>
                  </a:cubicBezTo>
                  <a:cubicBezTo>
                    <a:pt x="1411" y="237"/>
                    <a:pt x="1440" y="250"/>
                    <a:pt x="1466" y="276"/>
                  </a:cubicBezTo>
                  <a:cubicBezTo>
                    <a:pt x="1486" y="296"/>
                    <a:pt x="1491" y="318"/>
                    <a:pt x="1514" y="336"/>
                  </a:cubicBezTo>
                  <a:cubicBezTo>
                    <a:pt x="1518" y="344"/>
                    <a:pt x="1518" y="355"/>
                    <a:pt x="1526" y="360"/>
                  </a:cubicBezTo>
                  <a:cubicBezTo>
                    <a:pt x="1536" y="366"/>
                    <a:pt x="1550" y="362"/>
                    <a:pt x="1562" y="364"/>
                  </a:cubicBezTo>
                  <a:cubicBezTo>
                    <a:pt x="1587" y="368"/>
                    <a:pt x="1610" y="377"/>
                    <a:pt x="1634" y="384"/>
                  </a:cubicBezTo>
                  <a:cubicBezTo>
                    <a:pt x="1686" y="419"/>
                    <a:pt x="1741" y="462"/>
                    <a:pt x="1770" y="520"/>
                  </a:cubicBezTo>
                  <a:cubicBezTo>
                    <a:pt x="1779" y="538"/>
                    <a:pt x="1799" y="603"/>
                    <a:pt x="1814" y="616"/>
                  </a:cubicBezTo>
                  <a:cubicBezTo>
                    <a:pt x="1838" y="636"/>
                    <a:pt x="1875" y="629"/>
                    <a:pt x="1906" y="632"/>
                  </a:cubicBezTo>
                  <a:cubicBezTo>
                    <a:pt x="1951" y="650"/>
                    <a:pt x="1976" y="677"/>
                    <a:pt x="2002" y="716"/>
                  </a:cubicBezTo>
                  <a:cubicBezTo>
                    <a:pt x="2016" y="737"/>
                    <a:pt x="2034" y="784"/>
                    <a:pt x="2034" y="784"/>
                  </a:cubicBezTo>
                  <a:cubicBezTo>
                    <a:pt x="2037" y="807"/>
                    <a:pt x="2043" y="826"/>
                    <a:pt x="2050" y="848"/>
                  </a:cubicBezTo>
                  <a:cubicBezTo>
                    <a:pt x="2052" y="856"/>
                    <a:pt x="2058" y="872"/>
                    <a:pt x="2058" y="872"/>
                  </a:cubicBezTo>
                  <a:cubicBezTo>
                    <a:pt x="2057" y="913"/>
                    <a:pt x="2057" y="955"/>
                    <a:pt x="2054" y="996"/>
                  </a:cubicBezTo>
                  <a:cubicBezTo>
                    <a:pt x="2051" y="1028"/>
                    <a:pt x="1997" y="1078"/>
                    <a:pt x="1974" y="1108"/>
                  </a:cubicBezTo>
                  <a:cubicBezTo>
                    <a:pt x="1968" y="1133"/>
                    <a:pt x="1971" y="1165"/>
                    <a:pt x="1958" y="1188"/>
                  </a:cubicBezTo>
                  <a:cubicBezTo>
                    <a:pt x="1931" y="1235"/>
                    <a:pt x="1820" y="1258"/>
                    <a:pt x="1770" y="1264"/>
                  </a:cubicBezTo>
                  <a:cubicBezTo>
                    <a:pt x="1727" y="1275"/>
                    <a:pt x="1686" y="1271"/>
                    <a:pt x="1642" y="1268"/>
                  </a:cubicBezTo>
                  <a:cubicBezTo>
                    <a:pt x="1615" y="1259"/>
                    <a:pt x="1586" y="1259"/>
                    <a:pt x="1558" y="1256"/>
                  </a:cubicBezTo>
                  <a:cubicBezTo>
                    <a:pt x="1553" y="1256"/>
                    <a:pt x="1498" y="1259"/>
                    <a:pt x="1482" y="1264"/>
                  </a:cubicBezTo>
                  <a:cubicBezTo>
                    <a:pt x="1457" y="1272"/>
                    <a:pt x="1435" y="1286"/>
                    <a:pt x="1410" y="1292"/>
                  </a:cubicBezTo>
                  <a:cubicBezTo>
                    <a:pt x="1397" y="1300"/>
                    <a:pt x="1400" y="1300"/>
                    <a:pt x="1386" y="1304"/>
                  </a:cubicBezTo>
                  <a:cubicBezTo>
                    <a:pt x="1375" y="1307"/>
                    <a:pt x="1354" y="1312"/>
                    <a:pt x="1354" y="1312"/>
                  </a:cubicBezTo>
                  <a:cubicBezTo>
                    <a:pt x="1266" y="1307"/>
                    <a:pt x="1182" y="1296"/>
                    <a:pt x="1094" y="1292"/>
                  </a:cubicBezTo>
                  <a:cubicBezTo>
                    <a:pt x="1052" y="1281"/>
                    <a:pt x="1073" y="1285"/>
                    <a:pt x="1030" y="1280"/>
                  </a:cubicBezTo>
                  <a:cubicBezTo>
                    <a:pt x="922" y="1283"/>
                    <a:pt x="834" y="1276"/>
                    <a:pt x="730" y="1264"/>
                  </a:cubicBezTo>
                  <a:cubicBezTo>
                    <a:pt x="677" y="1251"/>
                    <a:pt x="709" y="1257"/>
                    <a:pt x="634" y="1248"/>
                  </a:cubicBezTo>
                  <a:cubicBezTo>
                    <a:pt x="623" y="1247"/>
                    <a:pt x="602" y="1244"/>
                    <a:pt x="602" y="1244"/>
                  </a:cubicBezTo>
                  <a:cubicBezTo>
                    <a:pt x="539" y="1245"/>
                    <a:pt x="364" y="1229"/>
                    <a:pt x="270" y="1260"/>
                  </a:cubicBezTo>
                  <a:cubicBezTo>
                    <a:pt x="217" y="1257"/>
                    <a:pt x="163" y="1260"/>
                    <a:pt x="110" y="1252"/>
                  </a:cubicBezTo>
                  <a:cubicBezTo>
                    <a:pt x="92" y="1249"/>
                    <a:pt x="83" y="1216"/>
                    <a:pt x="74" y="1204"/>
                  </a:cubicBezTo>
                  <a:cubicBezTo>
                    <a:pt x="35" y="1149"/>
                    <a:pt x="19" y="1137"/>
                    <a:pt x="6" y="1072"/>
                  </a:cubicBezTo>
                  <a:cubicBezTo>
                    <a:pt x="11" y="972"/>
                    <a:pt x="0" y="860"/>
                    <a:pt x="70" y="776"/>
                  </a:cubicBezTo>
                  <a:cubicBezTo>
                    <a:pt x="85" y="758"/>
                    <a:pt x="135" y="716"/>
                    <a:pt x="154" y="704"/>
                  </a:cubicBezTo>
                  <a:cubicBezTo>
                    <a:pt x="162" y="699"/>
                    <a:pt x="178" y="688"/>
                    <a:pt x="178" y="688"/>
                  </a:cubicBezTo>
                  <a:cubicBezTo>
                    <a:pt x="205" y="648"/>
                    <a:pt x="185" y="659"/>
                    <a:pt x="206" y="616"/>
                  </a:cubicBezTo>
                  <a:cubicBezTo>
                    <a:pt x="208" y="612"/>
                    <a:pt x="214" y="613"/>
                    <a:pt x="218" y="612"/>
                  </a:cubicBezTo>
                  <a:cubicBezTo>
                    <a:pt x="212" y="577"/>
                    <a:pt x="191" y="519"/>
                    <a:pt x="206" y="488"/>
                  </a:cubicBezTo>
                  <a:close/>
                </a:path>
              </a:pathLst>
            </a:custGeom>
            <a:solidFill>
              <a:srgbClr val="DDDDDD"/>
            </a:solidFill>
            <a:ln w="9525">
              <a:solidFill>
                <a:schemeClr val="tx1"/>
              </a:solidFill>
              <a:round/>
              <a:headEnd/>
              <a:tailEnd/>
            </a:ln>
          </p:spPr>
          <p:txBody>
            <a:bodyPr/>
            <a:lstStyle/>
            <a:p>
              <a:endParaRPr lang="en-US"/>
            </a:p>
          </p:txBody>
        </p:sp>
        <p:sp>
          <p:nvSpPr>
            <p:cNvPr id="44037" name="Oval 4"/>
            <p:cNvSpPr>
              <a:spLocks noChangeArrowheads="1"/>
            </p:cNvSpPr>
            <p:nvPr/>
          </p:nvSpPr>
          <p:spPr bwMode="auto">
            <a:xfrm>
              <a:off x="1582" y="1017"/>
              <a:ext cx="576" cy="57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4038" name="Text Box 5"/>
            <p:cNvSpPr txBox="1">
              <a:spLocks noChangeArrowheads="1"/>
            </p:cNvSpPr>
            <p:nvPr/>
          </p:nvSpPr>
          <p:spPr bwMode="auto">
            <a:xfrm>
              <a:off x="1748" y="1208"/>
              <a:ext cx="253"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P1</a:t>
              </a:r>
            </a:p>
          </p:txBody>
        </p:sp>
        <p:sp>
          <p:nvSpPr>
            <p:cNvPr id="44039" name="Line 6"/>
            <p:cNvSpPr>
              <a:spLocks noChangeShapeType="1"/>
            </p:cNvSpPr>
            <p:nvPr/>
          </p:nvSpPr>
          <p:spPr bwMode="auto">
            <a:xfrm>
              <a:off x="1310" y="3121"/>
              <a:ext cx="1584" cy="1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4040" name="Freeform 7"/>
            <p:cNvSpPr>
              <a:spLocks/>
            </p:cNvSpPr>
            <p:nvPr/>
          </p:nvSpPr>
          <p:spPr bwMode="auto">
            <a:xfrm>
              <a:off x="2878" y="2929"/>
              <a:ext cx="96" cy="408"/>
            </a:xfrm>
            <a:custGeom>
              <a:avLst/>
              <a:gdLst>
                <a:gd name="T0" fmla="*/ 0 w 96"/>
                <a:gd name="T1" fmla="*/ 0 h 408"/>
                <a:gd name="T2" fmla="*/ 80 w 96"/>
                <a:gd name="T3" fmla="*/ 128 h 408"/>
                <a:gd name="T4" fmla="*/ 8 w 96"/>
                <a:gd name="T5" fmla="*/ 280 h 408"/>
                <a:gd name="T6" fmla="*/ 96 w 96"/>
                <a:gd name="T7" fmla="*/ 408 h 408"/>
                <a:gd name="T8" fmla="*/ 0 60000 65536"/>
                <a:gd name="T9" fmla="*/ 0 60000 65536"/>
                <a:gd name="T10" fmla="*/ 0 60000 65536"/>
                <a:gd name="T11" fmla="*/ 0 60000 65536"/>
                <a:gd name="T12" fmla="*/ 0 w 96"/>
                <a:gd name="T13" fmla="*/ 0 h 408"/>
                <a:gd name="T14" fmla="*/ 96 w 96"/>
                <a:gd name="T15" fmla="*/ 408 h 408"/>
              </a:gdLst>
              <a:ahLst/>
              <a:cxnLst>
                <a:cxn ang="T8">
                  <a:pos x="T0" y="T1"/>
                </a:cxn>
                <a:cxn ang="T9">
                  <a:pos x="T2" y="T3"/>
                </a:cxn>
                <a:cxn ang="T10">
                  <a:pos x="T4" y="T5"/>
                </a:cxn>
                <a:cxn ang="T11">
                  <a:pos x="T6" y="T7"/>
                </a:cxn>
              </a:cxnLst>
              <a:rect l="T12" t="T13" r="T14" b="T15"/>
              <a:pathLst>
                <a:path w="96" h="408">
                  <a:moveTo>
                    <a:pt x="0" y="0"/>
                  </a:moveTo>
                  <a:cubicBezTo>
                    <a:pt x="39" y="40"/>
                    <a:pt x="79" y="81"/>
                    <a:pt x="80" y="128"/>
                  </a:cubicBezTo>
                  <a:cubicBezTo>
                    <a:pt x="81" y="175"/>
                    <a:pt x="5" y="233"/>
                    <a:pt x="8" y="280"/>
                  </a:cubicBezTo>
                  <a:cubicBezTo>
                    <a:pt x="11" y="327"/>
                    <a:pt x="81" y="387"/>
                    <a:pt x="96" y="408"/>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4041" name="Freeform 8"/>
            <p:cNvSpPr>
              <a:spLocks/>
            </p:cNvSpPr>
            <p:nvPr/>
          </p:nvSpPr>
          <p:spPr bwMode="auto">
            <a:xfrm>
              <a:off x="2966" y="2921"/>
              <a:ext cx="96" cy="408"/>
            </a:xfrm>
            <a:custGeom>
              <a:avLst/>
              <a:gdLst>
                <a:gd name="T0" fmla="*/ 0 w 96"/>
                <a:gd name="T1" fmla="*/ 0 h 408"/>
                <a:gd name="T2" fmla="*/ 80 w 96"/>
                <a:gd name="T3" fmla="*/ 128 h 408"/>
                <a:gd name="T4" fmla="*/ 8 w 96"/>
                <a:gd name="T5" fmla="*/ 280 h 408"/>
                <a:gd name="T6" fmla="*/ 96 w 96"/>
                <a:gd name="T7" fmla="*/ 408 h 408"/>
                <a:gd name="T8" fmla="*/ 0 60000 65536"/>
                <a:gd name="T9" fmla="*/ 0 60000 65536"/>
                <a:gd name="T10" fmla="*/ 0 60000 65536"/>
                <a:gd name="T11" fmla="*/ 0 60000 65536"/>
                <a:gd name="T12" fmla="*/ 0 w 96"/>
                <a:gd name="T13" fmla="*/ 0 h 408"/>
                <a:gd name="T14" fmla="*/ 96 w 96"/>
                <a:gd name="T15" fmla="*/ 408 h 408"/>
              </a:gdLst>
              <a:ahLst/>
              <a:cxnLst>
                <a:cxn ang="T8">
                  <a:pos x="T0" y="T1"/>
                </a:cxn>
                <a:cxn ang="T9">
                  <a:pos x="T2" y="T3"/>
                </a:cxn>
                <a:cxn ang="T10">
                  <a:pos x="T4" y="T5"/>
                </a:cxn>
                <a:cxn ang="T11">
                  <a:pos x="T6" y="T7"/>
                </a:cxn>
              </a:cxnLst>
              <a:rect l="T12" t="T13" r="T14" b="T15"/>
              <a:pathLst>
                <a:path w="96" h="408">
                  <a:moveTo>
                    <a:pt x="0" y="0"/>
                  </a:moveTo>
                  <a:cubicBezTo>
                    <a:pt x="39" y="40"/>
                    <a:pt x="79" y="81"/>
                    <a:pt x="80" y="128"/>
                  </a:cubicBezTo>
                  <a:cubicBezTo>
                    <a:pt x="81" y="175"/>
                    <a:pt x="5" y="233"/>
                    <a:pt x="8" y="280"/>
                  </a:cubicBezTo>
                  <a:cubicBezTo>
                    <a:pt x="11" y="327"/>
                    <a:pt x="81" y="387"/>
                    <a:pt x="96" y="408"/>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4042" name="Line 9"/>
            <p:cNvSpPr>
              <a:spLocks noChangeShapeType="1"/>
            </p:cNvSpPr>
            <p:nvPr/>
          </p:nvSpPr>
          <p:spPr bwMode="auto">
            <a:xfrm>
              <a:off x="3030" y="3121"/>
              <a:ext cx="1584" cy="1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4043" name="Text Box 10"/>
            <p:cNvSpPr txBox="1">
              <a:spLocks noChangeArrowheads="1"/>
            </p:cNvSpPr>
            <p:nvPr/>
          </p:nvSpPr>
          <p:spPr bwMode="auto">
            <a:xfrm>
              <a:off x="1516" y="1936"/>
              <a:ext cx="730" cy="33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  Protocol   </a:t>
              </a:r>
            </a:p>
            <a:p>
              <a:pPr eaLnBrk="1" hangingPunct="1"/>
              <a:r>
                <a:rPr lang="en-US" sz="1400" b="1"/>
                <a:t>     stack</a:t>
              </a:r>
            </a:p>
          </p:txBody>
        </p:sp>
        <p:sp>
          <p:nvSpPr>
            <p:cNvPr id="44044" name="Line 11"/>
            <p:cNvSpPr>
              <a:spLocks noChangeShapeType="1"/>
            </p:cNvSpPr>
            <p:nvPr/>
          </p:nvSpPr>
          <p:spPr bwMode="auto">
            <a:xfrm>
              <a:off x="1870" y="1593"/>
              <a:ext cx="0" cy="335"/>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45" name="Line 12"/>
            <p:cNvSpPr>
              <a:spLocks noChangeShapeType="1"/>
            </p:cNvSpPr>
            <p:nvPr/>
          </p:nvSpPr>
          <p:spPr bwMode="auto">
            <a:xfrm>
              <a:off x="1870" y="2268"/>
              <a:ext cx="0" cy="853"/>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46" name="Text Box 13"/>
            <p:cNvSpPr txBox="1">
              <a:spLocks noChangeArrowheads="1"/>
            </p:cNvSpPr>
            <p:nvPr/>
          </p:nvSpPr>
          <p:spPr bwMode="auto">
            <a:xfrm>
              <a:off x="2724" y="3368"/>
              <a:ext cx="619"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Network  </a:t>
              </a:r>
            </a:p>
          </p:txBody>
        </p:sp>
        <p:sp>
          <p:nvSpPr>
            <p:cNvPr id="44047" name="Oval 14"/>
            <p:cNvSpPr>
              <a:spLocks noChangeArrowheads="1"/>
            </p:cNvSpPr>
            <p:nvPr/>
          </p:nvSpPr>
          <p:spPr bwMode="auto">
            <a:xfrm>
              <a:off x="3870" y="1017"/>
              <a:ext cx="576" cy="57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4048" name="Text Box 15"/>
            <p:cNvSpPr txBox="1">
              <a:spLocks noChangeArrowheads="1"/>
            </p:cNvSpPr>
            <p:nvPr/>
          </p:nvSpPr>
          <p:spPr bwMode="auto">
            <a:xfrm>
              <a:off x="4036" y="1208"/>
              <a:ext cx="253"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P2</a:t>
              </a:r>
            </a:p>
          </p:txBody>
        </p:sp>
        <p:sp>
          <p:nvSpPr>
            <p:cNvPr id="44049" name="Text Box 16"/>
            <p:cNvSpPr txBox="1">
              <a:spLocks noChangeArrowheads="1"/>
            </p:cNvSpPr>
            <p:nvPr/>
          </p:nvSpPr>
          <p:spPr bwMode="auto">
            <a:xfrm>
              <a:off x="3804" y="1936"/>
              <a:ext cx="730" cy="33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  Protocol   </a:t>
              </a:r>
            </a:p>
            <a:p>
              <a:pPr eaLnBrk="1" hangingPunct="1"/>
              <a:r>
                <a:rPr lang="en-US" sz="1400" b="1"/>
                <a:t>     stack</a:t>
              </a:r>
            </a:p>
          </p:txBody>
        </p:sp>
        <p:sp>
          <p:nvSpPr>
            <p:cNvPr id="44050" name="Line 17"/>
            <p:cNvSpPr>
              <a:spLocks noChangeShapeType="1"/>
            </p:cNvSpPr>
            <p:nvPr/>
          </p:nvSpPr>
          <p:spPr bwMode="auto">
            <a:xfrm>
              <a:off x="4158" y="1593"/>
              <a:ext cx="0" cy="335"/>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51" name="Line 18"/>
            <p:cNvSpPr>
              <a:spLocks noChangeShapeType="1"/>
            </p:cNvSpPr>
            <p:nvPr/>
          </p:nvSpPr>
          <p:spPr bwMode="auto">
            <a:xfrm>
              <a:off x="4158" y="2268"/>
              <a:ext cx="0" cy="853"/>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52" name="Text Box 19"/>
            <p:cNvSpPr txBox="1">
              <a:spLocks noChangeArrowheads="1"/>
            </p:cNvSpPr>
            <p:nvPr/>
          </p:nvSpPr>
          <p:spPr bwMode="auto">
            <a:xfrm>
              <a:off x="894" y="2023"/>
              <a:ext cx="191"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dirty="0">
                  <a:solidFill>
                    <a:schemeClr val="accent1">
                      <a:lumMod val="60000"/>
                      <a:lumOff val="40000"/>
                    </a:schemeClr>
                  </a:solidFill>
                </a:rPr>
                <a:t>S</a:t>
              </a:r>
            </a:p>
          </p:txBody>
        </p:sp>
        <p:sp>
          <p:nvSpPr>
            <p:cNvPr id="44053" name="Line 20"/>
            <p:cNvSpPr>
              <a:spLocks noChangeShapeType="1"/>
            </p:cNvSpPr>
            <p:nvPr/>
          </p:nvSpPr>
          <p:spPr bwMode="auto">
            <a:xfrm flipV="1">
              <a:off x="997" y="1720"/>
              <a:ext cx="0" cy="216"/>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54" name="Line 21"/>
            <p:cNvSpPr>
              <a:spLocks noChangeShapeType="1"/>
            </p:cNvSpPr>
            <p:nvPr/>
          </p:nvSpPr>
          <p:spPr bwMode="auto">
            <a:xfrm flipV="1">
              <a:off x="989" y="2256"/>
              <a:ext cx="0" cy="21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44055" name="Text Box 22"/>
            <p:cNvSpPr txBox="1">
              <a:spLocks noChangeArrowheads="1"/>
            </p:cNvSpPr>
            <p:nvPr/>
          </p:nvSpPr>
          <p:spPr bwMode="auto">
            <a:xfrm>
              <a:off x="4782" y="1984"/>
              <a:ext cx="197"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dirty="0">
                  <a:solidFill>
                    <a:srgbClr val="FF2929"/>
                  </a:solidFill>
                </a:rPr>
                <a:t>R</a:t>
              </a:r>
            </a:p>
          </p:txBody>
        </p:sp>
        <p:sp>
          <p:nvSpPr>
            <p:cNvPr id="44056" name="Line 23"/>
            <p:cNvSpPr>
              <a:spLocks noChangeShapeType="1"/>
            </p:cNvSpPr>
            <p:nvPr/>
          </p:nvSpPr>
          <p:spPr bwMode="auto">
            <a:xfrm flipV="1">
              <a:off x="4885" y="1681"/>
              <a:ext cx="0" cy="216"/>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57" name="Line 24"/>
            <p:cNvSpPr>
              <a:spLocks noChangeShapeType="1"/>
            </p:cNvSpPr>
            <p:nvPr/>
          </p:nvSpPr>
          <p:spPr bwMode="auto">
            <a:xfrm flipV="1">
              <a:off x="4877" y="2217"/>
              <a:ext cx="0" cy="21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44058" name="Text Box 25"/>
            <p:cNvSpPr txBox="1">
              <a:spLocks noChangeArrowheads="1"/>
            </p:cNvSpPr>
            <p:nvPr/>
          </p:nvSpPr>
          <p:spPr bwMode="auto">
            <a:xfrm>
              <a:off x="1663" y="3600"/>
              <a:ext cx="246"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dirty="0">
                  <a:solidFill>
                    <a:srgbClr val="FF2929"/>
                  </a:solidFill>
                </a:rPr>
                <a:t>T</a:t>
              </a:r>
              <a:r>
                <a:rPr lang="en-US" sz="1400" b="1" baseline="-25000" dirty="0">
                  <a:solidFill>
                    <a:srgbClr val="FF2929"/>
                  </a:solidFill>
                </a:rPr>
                <a:t>w</a:t>
              </a:r>
            </a:p>
          </p:txBody>
        </p:sp>
        <p:sp>
          <p:nvSpPr>
            <p:cNvPr id="44059" name="Text Box 26"/>
            <p:cNvSpPr txBox="1">
              <a:spLocks noChangeArrowheads="1"/>
            </p:cNvSpPr>
            <p:nvPr/>
          </p:nvSpPr>
          <p:spPr bwMode="auto">
            <a:xfrm>
              <a:off x="1362" y="2391"/>
              <a:ext cx="383" cy="19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msg </a:t>
              </a:r>
            </a:p>
          </p:txBody>
        </p:sp>
        <p:sp>
          <p:nvSpPr>
            <p:cNvPr id="44060" name="Text Box 27"/>
            <p:cNvSpPr txBox="1">
              <a:spLocks noChangeArrowheads="1"/>
            </p:cNvSpPr>
            <p:nvPr/>
          </p:nvSpPr>
          <p:spPr bwMode="auto">
            <a:xfrm>
              <a:off x="997" y="3282"/>
              <a:ext cx="351" cy="19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pkt1</a:t>
              </a:r>
            </a:p>
          </p:txBody>
        </p:sp>
        <p:sp>
          <p:nvSpPr>
            <p:cNvPr id="44061" name="Text Box 28"/>
            <p:cNvSpPr txBox="1">
              <a:spLocks noChangeArrowheads="1"/>
            </p:cNvSpPr>
            <p:nvPr/>
          </p:nvSpPr>
          <p:spPr bwMode="auto">
            <a:xfrm>
              <a:off x="1438" y="3282"/>
              <a:ext cx="351" cy="19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pkt2</a:t>
              </a:r>
            </a:p>
          </p:txBody>
        </p:sp>
        <p:sp>
          <p:nvSpPr>
            <p:cNvPr id="44062" name="Text Box 29"/>
            <p:cNvSpPr txBox="1">
              <a:spLocks noChangeArrowheads="1"/>
            </p:cNvSpPr>
            <p:nvPr/>
          </p:nvSpPr>
          <p:spPr bwMode="auto">
            <a:xfrm>
              <a:off x="2149" y="3282"/>
              <a:ext cx="357" cy="19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pktn</a:t>
              </a:r>
            </a:p>
          </p:txBody>
        </p:sp>
        <p:sp>
          <p:nvSpPr>
            <p:cNvPr id="44063" name="Text Box 30"/>
            <p:cNvSpPr txBox="1">
              <a:spLocks noChangeArrowheads="1"/>
            </p:cNvSpPr>
            <p:nvPr/>
          </p:nvSpPr>
          <p:spPr bwMode="auto">
            <a:xfrm>
              <a:off x="1859" y="3287"/>
              <a:ext cx="22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a:t>
              </a:r>
            </a:p>
          </p:txBody>
        </p:sp>
        <p:sp>
          <p:nvSpPr>
            <p:cNvPr id="44064" name="Line 31"/>
            <p:cNvSpPr>
              <a:spLocks noChangeShapeType="1"/>
            </p:cNvSpPr>
            <p:nvPr/>
          </p:nvSpPr>
          <p:spPr bwMode="auto">
            <a:xfrm flipH="1">
              <a:off x="997" y="3688"/>
              <a:ext cx="666"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65" name="Line 32"/>
            <p:cNvSpPr>
              <a:spLocks noChangeShapeType="1"/>
            </p:cNvSpPr>
            <p:nvPr/>
          </p:nvSpPr>
          <p:spPr bwMode="auto">
            <a:xfrm>
              <a:off x="1870" y="3688"/>
              <a:ext cx="636"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66" name="Text Box 33"/>
            <p:cNvSpPr txBox="1">
              <a:spLocks noChangeArrowheads="1"/>
            </p:cNvSpPr>
            <p:nvPr/>
          </p:nvSpPr>
          <p:spPr bwMode="auto">
            <a:xfrm>
              <a:off x="3151" y="3600"/>
              <a:ext cx="21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dirty="0" err="1">
                  <a:solidFill>
                    <a:srgbClr val="FF2929"/>
                  </a:solidFill>
                </a:rPr>
                <a:t>T</a:t>
              </a:r>
              <a:r>
                <a:rPr lang="en-US" sz="1400" b="1" baseline="-25000" dirty="0" err="1">
                  <a:solidFill>
                    <a:srgbClr val="FF2929"/>
                  </a:solidFill>
                </a:rPr>
                <a:t>f</a:t>
              </a:r>
              <a:endParaRPr lang="en-US" sz="1400" b="1" baseline="-25000" dirty="0">
                <a:solidFill>
                  <a:srgbClr val="FF2929"/>
                </a:solidFill>
              </a:endParaRPr>
            </a:p>
          </p:txBody>
        </p:sp>
        <p:sp>
          <p:nvSpPr>
            <p:cNvPr id="44067" name="Line 34"/>
            <p:cNvSpPr>
              <a:spLocks noChangeShapeType="1"/>
            </p:cNvSpPr>
            <p:nvPr/>
          </p:nvSpPr>
          <p:spPr bwMode="auto">
            <a:xfrm flipH="1">
              <a:off x="2485" y="3688"/>
              <a:ext cx="666"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68" name="Line 35"/>
            <p:cNvSpPr>
              <a:spLocks noChangeShapeType="1"/>
            </p:cNvSpPr>
            <p:nvPr/>
          </p:nvSpPr>
          <p:spPr bwMode="auto">
            <a:xfrm>
              <a:off x="3358" y="3688"/>
              <a:ext cx="8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69" name="Freeform 36"/>
            <p:cNvSpPr>
              <a:spLocks/>
            </p:cNvSpPr>
            <p:nvPr/>
          </p:nvSpPr>
          <p:spPr bwMode="auto">
            <a:xfrm>
              <a:off x="1040" y="2589"/>
              <a:ext cx="271" cy="603"/>
            </a:xfrm>
            <a:custGeom>
              <a:avLst/>
              <a:gdLst>
                <a:gd name="T0" fmla="*/ 271 w 271"/>
                <a:gd name="T1" fmla="*/ 0 h 603"/>
                <a:gd name="T2" fmla="*/ 0 w 271"/>
                <a:gd name="T3" fmla="*/ 603 h 603"/>
                <a:gd name="T4" fmla="*/ 0 60000 65536"/>
                <a:gd name="T5" fmla="*/ 0 60000 65536"/>
                <a:gd name="T6" fmla="*/ 0 w 271"/>
                <a:gd name="T7" fmla="*/ 0 h 603"/>
                <a:gd name="T8" fmla="*/ 271 w 271"/>
                <a:gd name="T9" fmla="*/ 603 h 603"/>
              </a:gdLst>
              <a:ahLst/>
              <a:cxnLst>
                <a:cxn ang="T4">
                  <a:pos x="T0" y="T1"/>
                </a:cxn>
                <a:cxn ang="T5">
                  <a:pos x="T2" y="T3"/>
                </a:cxn>
              </a:cxnLst>
              <a:rect l="T6" t="T7" r="T8" b="T9"/>
              <a:pathLst>
                <a:path w="271" h="603">
                  <a:moveTo>
                    <a:pt x="271" y="0"/>
                  </a:moveTo>
                  <a:lnTo>
                    <a:pt x="0" y="603"/>
                  </a:lnTo>
                </a:path>
              </a:pathLst>
            </a:custGeom>
            <a:noFill/>
            <a:ln w="9525">
              <a:solidFill>
                <a:schemeClr val="tx1"/>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4070" name="Freeform 37"/>
            <p:cNvSpPr>
              <a:spLocks/>
            </p:cNvSpPr>
            <p:nvPr/>
          </p:nvSpPr>
          <p:spPr bwMode="auto">
            <a:xfrm>
              <a:off x="1748" y="2589"/>
              <a:ext cx="772" cy="667"/>
            </a:xfrm>
            <a:custGeom>
              <a:avLst/>
              <a:gdLst>
                <a:gd name="T0" fmla="*/ 0 w 772"/>
                <a:gd name="T1" fmla="*/ 0 h 667"/>
                <a:gd name="T2" fmla="*/ 772 w 772"/>
                <a:gd name="T3" fmla="*/ 667 h 667"/>
                <a:gd name="T4" fmla="*/ 0 60000 65536"/>
                <a:gd name="T5" fmla="*/ 0 60000 65536"/>
                <a:gd name="T6" fmla="*/ 0 w 772"/>
                <a:gd name="T7" fmla="*/ 0 h 667"/>
                <a:gd name="T8" fmla="*/ 772 w 772"/>
                <a:gd name="T9" fmla="*/ 667 h 667"/>
              </a:gdLst>
              <a:ahLst/>
              <a:cxnLst>
                <a:cxn ang="T4">
                  <a:pos x="T0" y="T1"/>
                </a:cxn>
                <a:cxn ang="T5">
                  <a:pos x="T2" y="T3"/>
                </a:cxn>
              </a:cxnLst>
              <a:rect l="T6" t="T7" r="T8" b="T9"/>
              <a:pathLst>
                <a:path w="772" h="667">
                  <a:moveTo>
                    <a:pt x="0" y="0"/>
                  </a:moveTo>
                  <a:lnTo>
                    <a:pt x="772" y="667"/>
                  </a:lnTo>
                </a:path>
              </a:pathLst>
            </a:custGeom>
            <a:noFill/>
            <a:ln w="9525">
              <a:solidFill>
                <a:schemeClr val="tx1"/>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44035" name="TextBox 37"/>
          <p:cNvSpPr txBox="1">
            <a:spLocks noChangeArrowheads="1"/>
          </p:cNvSpPr>
          <p:nvPr/>
        </p:nvSpPr>
        <p:spPr bwMode="auto">
          <a:xfrm>
            <a:off x="1419225" y="1680237"/>
            <a:ext cx="6410325"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t>Transmission time or </a:t>
            </a:r>
            <a:r>
              <a:rPr lang="en-US" b="1" dirty="0">
                <a:solidFill>
                  <a:srgbClr val="3366FF"/>
                </a:solidFill>
              </a:rPr>
              <a:t>end-to-end latency </a:t>
            </a:r>
            <a:r>
              <a:rPr lang="en-US" b="1" dirty="0"/>
              <a:t>= </a:t>
            </a:r>
            <a:r>
              <a:rPr lang="en-US" b="1" dirty="0" err="1"/>
              <a:t>S+T</a:t>
            </a:r>
            <a:r>
              <a:rPr lang="en-US" b="1" baseline="-25000" dirty="0" err="1"/>
              <a:t>W</a:t>
            </a:r>
            <a:r>
              <a:rPr lang="en-US" b="1" dirty="0" err="1"/>
              <a:t>+T</a:t>
            </a:r>
            <a:r>
              <a:rPr lang="en-US" b="1" baseline="-25000" dirty="0" err="1"/>
              <a:t>f</a:t>
            </a:r>
            <a:r>
              <a:rPr lang="en-US" b="1" dirty="0" err="1"/>
              <a:t>+R</a:t>
            </a:r>
            <a:endParaRPr lang="en-US" b="1" dirty="0"/>
          </a:p>
          <a:p>
            <a:pPr eaLnBrk="1" hangingPunct="1"/>
            <a:r>
              <a:rPr lang="en-US" b="1" dirty="0">
                <a:solidFill>
                  <a:srgbClr val="008000"/>
                </a:solidFill>
              </a:rPr>
              <a:t>Message throughput</a:t>
            </a:r>
            <a:r>
              <a:rPr lang="en-US" b="1" dirty="0"/>
              <a:t> = message-size/</a:t>
            </a:r>
            <a:r>
              <a:rPr lang="en-US" b="1" dirty="0">
                <a:solidFill>
                  <a:srgbClr val="3366FF"/>
                </a:solidFill>
              </a:rPr>
              <a:t>end-to-end-latency</a:t>
            </a:r>
          </a:p>
        </p:txBody>
      </p:sp>
      <p:sp>
        <p:nvSpPr>
          <p:cNvPr id="2" name="Title 1"/>
          <p:cNvSpPr>
            <a:spLocks noGrp="1"/>
          </p:cNvSpPr>
          <p:nvPr>
            <p:ph type="title"/>
          </p:nvPr>
        </p:nvSpPr>
        <p:spPr/>
        <p:txBody>
          <a:bodyPr/>
          <a:lstStyle/>
          <a:p>
            <a:r>
              <a:rPr lang="en-US" dirty="0"/>
              <a:t>Performance metrics</a:t>
            </a:r>
          </a:p>
        </p:txBody>
      </p:sp>
      <p:cxnSp>
        <p:nvCxnSpPr>
          <p:cNvPr id="5" name="Straight Arrow Connector 4"/>
          <p:cNvCxnSpPr>
            <a:endCxn id="44052" idx="1"/>
          </p:cNvCxnSpPr>
          <p:nvPr/>
        </p:nvCxnSpPr>
        <p:spPr>
          <a:xfrm>
            <a:off x="755659" y="3683232"/>
            <a:ext cx="663566" cy="352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55" idx="3"/>
            <a:endCxn id="44064" idx="0"/>
          </p:cNvCxnSpPr>
          <p:nvPr/>
        </p:nvCxnSpPr>
        <p:spPr>
          <a:xfrm flipV="1">
            <a:off x="1815680" y="6526444"/>
            <a:ext cx="824333" cy="1538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56" idx="1"/>
            <a:endCxn id="44066" idx="3"/>
          </p:cNvCxnSpPr>
          <p:nvPr/>
        </p:nvCxnSpPr>
        <p:spPr>
          <a:xfrm flipH="1" flipV="1">
            <a:off x="5337176" y="6540732"/>
            <a:ext cx="1547718" cy="1003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endCxn id="44055" idx="2"/>
          </p:cNvCxnSpPr>
          <p:nvPr/>
        </p:nvCxnSpPr>
        <p:spPr>
          <a:xfrm flipH="1" flipV="1">
            <a:off x="7747794" y="4126144"/>
            <a:ext cx="648418" cy="9750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04953" y="3001933"/>
            <a:ext cx="1133488" cy="738664"/>
          </a:xfrm>
          <a:prstGeom prst="rect">
            <a:avLst/>
          </a:prstGeom>
          <a:noFill/>
        </p:spPr>
        <p:txBody>
          <a:bodyPr wrap="square" rtlCol="0">
            <a:spAutoFit/>
          </a:bodyPr>
          <a:lstStyle/>
          <a:p>
            <a:pPr algn="ctr"/>
            <a:r>
              <a:rPr lang="en-US" sz="1400" dirty="0">
                <a:solidFill>
                  <a:srgbClr val="FF2929"/>
                </a:solidFill>
              </a:rPr>
              <a:t>Processing overhead at sender</a:t>
            </a:r>
          </a:p>
        </p:txBody>
      </p:sp>
      <p:sp>
        <p:nvSpPr>
          <p:cNvPr id="54" name="TextBox 53"/>
          <p:cNvSpPr txBox="1"/>
          <p:nvPr/>
        </p:nvSpPr>
        <p:spPr>
          <a:xfrm>
            <a:off x="7871777" y="5151193"/>
            <a:ext cx="1133488" cy="738664"/>
          </a:xfrm>
          <a:prstGeom prst="rect">
            <a:avLst/>
          </a:prstGeom>
          <a:noFill/>
        </p:spPr>
        <p:txBody>
          <a:bodyPr wrap="square" rtlCol="0">
            <a:spAutoFit/>
          </a:bodyPr>
          <a:lstStyle/>
          <a:p>
            <a:pPr algn="ctr"/>
            <a:r>
              <a:rPr lang="en-US" sz="1400" dirty="0">
                <a:solidFill>
                  <a:srgbClr val="FF2929"/>
                </a:solidFill>
              </a:rPr>
              <a:t>Processing overhead at receiver</a:t>
            </a:r>
          </a:p>
        </p:txBody>
      </p:sp>
      <p:sp>
        <p:nvSpPr>
          <p:cNvPr id="55" name="TextBox 54"/>
          <p:cNvSpPr txBox="1"/>
          <p:nvPr/>
        </p:nvSpPr>
        <p:spPr>
          <a:xfrm>
            <a:off x="104951" y="6526444"/>
            <a:ext cx="1710729" cy="307777"/>
          </a:xfrm>
          <a:prstGeom prst="rect">
            <a:avLst/>
          </a:prstGeom>
          <a:noFill/>
        </p:spPr>
        <p:txBody>
          <a:bodyPr wrap="square" rtlCol="0">
            <a:spAutoFit/>
          </a:bodyPr>
          <a:lstStyle/>
          <a:p>
            <a:pPr algn="r"/>
            <a:r>
              <a:rPr lang="en-US" sz="1400" dirty="0">
                <a:solidFill>
                  <a:srgbClr val="FF2929"/>
                </a:solidFill>
              </a:rPr>
              <a:t>Wire delay</a:t>
            </a:r>
          </a:p>
        </p:txBody>
      </p:sp>
      <p:sp>
        <p:nvSpPr>
          <p:cNvPr id="56" name="TextBox 55"/>
          <p:cNvSpPr txBox="1"/>
          <p:nvPr/>
        </p:nvSpPr>
        <p:spPr>
          <a:xfrm>
            <a:off x="6884894" y="6487235"/>
            <a:ext cx="1133488" cy="307777"/>
          </a:xfrm>
          <a:prstGeom prst="rect">
            <a:avLst/>
          </a:prstGeom>
          <a:noFill/>
        </p:spPr>
        <p:txBody>
          <a:bodyPr wrap="square" rtlCol="0">
            <a:spAutoFit/>
          </a:bodyPr>
          <a:lstStyle/>
          <a:p>
            <a:r>
              <a:rPr lang="en-US" sz="1400" dirty="0">
                <a:solidFill>
                  <a:srgbClr val="FF2929"/>
                </a:solidFill>
              </a:rPr>
              <a:t>Flight time</a:t>
            </a:r>
          </a:p>
        </p:txBody>
      </p:sp>
      <p:sp>
        <p:nvSpPr>
          <p:cNvPr id="16" name="Rectangular Callout 15"/>
          <p:cNvSpPr/>
          <p:nvPr/>
        </p:nvSpPr>
        <p:spPr>
          <a:xfrm>
            <a:off x="3620867" y="2466623"/>
            <a:ext cx="2376003" cy="2842209"/>
          </a:xfrm>
          <a:prstGeom prst="wedgeRectCallout">
            <a:avLst>
              <a:gd name="adj1" fmla="val 17154"/>
              <a:gd name="adj2" fmla="val 87192"/>
            </a:avLst>
          </a:prstGeom>
        </p:spPr>
        <p:style>
          <a:lnRef idx="1">
            <a:schemeClr val="accent3"/>
          </a:lnRef>
          <a:fillRef idx="3">
            <a:schemeClr val="accent3"/>
          </a:fillRef>
          <a:effectRef idx="2">
            <a:schemeClr val="accent3"/>
          </a:effectRef>
          <a:fontRef idx="minor">
            <a:schemeClr val="lt1"/>
          </a:fontRef>
        </p:style>
        <p:txBody>
          <a:bodyPr rtlCol="0" anchor="t" anchorCtr="0"/>
          <a:lstStyle/>
          <a:p>
            <a:pPr marL="285750" indent="-285750">
              <a:spcBef>
                <a:spcPts val="500"/>
              </a:spcBef>
              <a:buFont typeface="Arial"/>
              <a:buChar char="•"/>
            </a:pPr>
            <a:r>
              <a:rPr lang="en-US" sz="1600" dirty="0">
                <a:solidFill>
                  <a:schemeClr val="tx1"/>
                </a:solidFill>
              </a:rPr>
              <a:t>What determines </a:t>
            </a:r>
            <a:r>
              <a:rPr lang="en-US" sz="1600" dirty="0" err="1">
                <a:solidFill>
                  <a:schemeClr val="tx1"/>
                </a:solidFill>
              </a:rPr>
              <a:t>T</a:t>
            </a:r>
            <a:r>
              <a:rPr lang="en-US" sz="1600" baseline="-25000" dirty="0" err="1">
                <a:solidFill>
                  <a:schemeClr val="tx1"/>
                </a:solidFill>
              </a:rPr>
              <a:t>f</a:t>
            </a:r>
            <a:r>
              <a:rPr lang="en-US" sz="1600" dirty="0">
                <a:solidFill>
                  <a:schemeClr val="tx1"/>
                </a:solidFill>
              </a:rPr>
              <a:t>?</a:t>
            </a:r>
          </a:p>
          <a:p>
            <a:pPr marL="285750" indent="-285750">
              <a:spcBef>
                <a:spcPts val="500"/>
              </a:spcBef>
              <a:buFont typeface="Arial"/>
              <a:buChar char="•"/>
            </a:pPr>
            <a:r>
              <a:rPr lang="en-US" sz="1600" dirty="0">
                <a:solidFill>
                  <a:schemeClr val="tx1"/>
                </a:solidFill>
              </a:rPr>
              <a:t>Basically the speed of light in the transmission medium (~0.5c to 1c)</a:t>
            </a:r>
          </a:p>
          <a:p>
            <a:pPr marL="285750" indent="-285750">
              <a:spcBef>
                <a:spcPts val="500"/>
              </a:spcBef>
              <a:buFont typeface="Arial"/>
              <a:buChar char="•"/>
            </a:pPr>
            <a:r>
              <a:rPr lang="en-US" sz="1600" dirty="0">
                <a:solidFill>
                  <a:schemeClr val="tx1"/>
                </a:solidFill>
              </a:rPr>
              <a:t>How far is it from P1 to P2? </a:t>
            </a:r>
          </a:p>
          <a:p>
            <a:pPr marL="285750" indent="-285750">
              <a:spcBef>
                <a:spcPts val="500"/>
              </a:spcBef>
              <a:buFont typeface="Arial"/>
              <a:buChar char="•"/>
            </a:pPr>
            <a:r>
              <a:rPr lang="en-US" sz="1600" dirty="0">
                <a:solidFill>
                  <a:schemeClr val="tx1"/>
                </a:solidFill>
              </a:rPr>
              <a:t>Queuing delay is an additional term</a:t>
            </a:r>
          </a:p>
        </p:txBody>
      </p:sp>
    </p:spTree>
    <p:extLst>
      <p:ext uri="{BB962C8B-B14F-4D97-AF65-F5344CB8AC3E}">
        <p14:creationId xmlns:p14="http://schemas.microsoft.com/office/powerpoint/2010/main" val="211238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Effect transition="in" filter="dissolve">
                                      <p:cBhvr>
                                        <p:cTn id="7" dur="500"/>
                                        <p:tgtEl>
                                          <p:spTgt spid="1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dissolv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animEffect transition="in" filter="dissolve">
                                      <p:cBhvr>
                                        <p:cTn id="17"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Group 2"/>
          <p:cNvGrpSpPr>
            <a:grpSpLocks/>
          </p:cNvGrpSpPr>
          <p:nvPr/>
        </p:nvGrpSpPr>
        <p:grpSpPr bwMode="auto">
          <a:xfrm>
            <a:off x="1006475" y="2286232"/>
            <a:ext cx="6897688" cy="4408487"/>
            <a:chOff x="634" y="1017"/>
            <a:chExt cx="4345" cy="2777"/>
          </a:xfrm>
        </p:grpSpPr>
        <p:sp>
          <p:nvSpPr>
            <p:cNvPr id="44036" name="Freeform 3"/>
            <p:cNvSpPr>
              <a:spLocks/>
            </p:cNvSpPr>
            <p:nvPr/>
          </p:nvSpPr>
          <p:spPr bwMode="auto">
            <a:xfrm>
              <a:off x="634" y="2304"/>
              <a:ext cx="2058" cy="1312"/>
            </a:xfrm>
            <a:custGeom>
              <a:avLst/>
              <a:gdLst>
                <a:gd name="T0" fmla="*/ 206 w 2058"/>
                <a:gd name="T1" fmla="*/ 488 h 1312"/>
                <a:gd name="T2" fmla="*/ 234 w 2058"/>
                <a:gd name="T3" fmla="*/ 328 h 1312"/>
                <a:gd name="T4" fmla="*/ 346 w 2058"/>
                <a:gd name="T5" fmla="*/ 180 h 1312"/>
                <a:gd name="T6" fmla="*/ 394 w 2058"/>
                <a:gd name="T7" fmla="*/ 136 h 1312"/>
                <a:gd name="T8" fmla="*/ 566 w 2058"/>
                <a:gd name="T9" fmla="*/ 64 h 1312"/>
                <a:gd name="T10" fmla="*/ 626 w 2058"/>
                <a:gd name="T11" fmla="*/ 36 h 1312"/>
                <a:gd name="T12" fmla="*/ 666 w 2058"/>
                <a:gd name="T13" fmla="*/ 12 h 1312"/>
                <a:gd name="T14" fmla="*/ 750 w 2058"/>
                <a:gd name="T15" fmla="*/ 0 h 1312"/>
                <a:gd name="T16" fmla="*/ 882 w 2058"/>
                <a:gd name="T17" fmla="*/ 4 h 1312"/>
                <a:gd name="T18" fmla="*/ 978 w 2058"/>
                <a:gd name="T19" fmla="*/ 48 h 1312"/>
                <a:gd name="T20" fmla="*/ 1126 w 2058"/>
                <a:gd name="T21" fmla="*/ 56 h 1312"/>
                <a:gd name="T22" fmla="*/ 1178 w 2058"/>
                <a:gd name="T23" fmla="*/ 80 h 1312"/>
                <a:gd name="T24" fmla="*/ 1322 w 2058"/>
                <a:gd name="T25" fmla="*/ 132 h 1312"/>
                <a:gd name="T26" fmla="*/ 1386 w 2058"/>
                <a:gd name="T27" fmla="*/ 212 h 1312"/>
                <a:gd name="T28" fmla="*/ 1466 w 2058"/>
                <a:gd name="T29" fmla="*/ 276 h 1312"/>
                <a:gd name="T30" fmla="*/ 1514 w 2058"/>
                <a:gd name="T31" fmla="*/ 336 h 1312"/>
                <a:gd name="T32" fmla="*/ 1526 w 2058"/>
                <a:gd name="T33" fmla="*/ 360 h 1312"/>
                <a:gd name="T34" fmla="*/ 1562 w 2058"/>
                <a:gd name="T35" fmla="*/ 364 h 1312"/>
                <a:gd name="T36" fmla="*/ 1634 w 2058"/>
                <a:gd name="T37" fmla="*/ 384 h 1312"/>
                <a:gd name="T38" fmla="*/ 1770 w 2058"/>
                <a:gd name="T39" fmla="*/ 520 h 1312"/>
                <a:gd name="T40" fmla="*/ 1814 w 2058"/>
                <a:gd name="T41" fmla="*/ 616 h 1312"/>
                <a:gd name="T42" fmla="*/ 1906 w 2058"/>
                <a:gd name="T43" fmla="*/ 632 h 1312"/>
                <a:gd name="T44" fmla="*/ 2002 w 2058"/>
                <a:gd name="T45" fmla="*/ 716 h 1312"/>
                <a:gd name="T46" fmla="*/ 2034 w 2058"/>
                <a:gd name="T47" fmla="*/ 784 h 1312"/>
                <a:gd name="T48" fmla="*/ 2050 w 2058"/>
                <a:gd name="T49" fmla="*/ 848 h 1312"/>
                <a:gd name="T50" fmla="*/ 2058 w 2058"/>
                <a:gd name="T51" fmla="*/ 872 h 1312"/>
                <a:gd name="T52" fmla="*/ 2054 w 2058"/>
                <a:gd name="T53" fmla="*/ 996 h 1312"/>
                <a:gd name="T54" fmla="*/ 1974 w 2058"/>
                <a:gd name="T55" fmla="*/ 1108 h 1312"/>
                <a:gd name="T56" fmla="*/ 1958 w 2058"/>
                <a:gd name="T57" fmla="*/ 1188 h 1312"/>
                <a:gd name="T58" fmla="*/ 1770 w 2058"/>
                <a:gd name="T59" fmla="*/ 1264 h 1312"/>
                <a:gd name="T60" fmla="*/ 1642 w 2058"/>
                <a:gd name="T61" fmla="*/ 1268 h 1312"/>
                <a:gd name="T62" fmla="*/ 1558 w 2058"/>
                <a:gd name="T63" fmla="*/ 1256 h 1312"/>
                <a:gd name="T64" fmla="*/ 1482 w 2058"/>
                <a:gd name="T65" fmla="*/ 1264 h 1312"/>
                <a:gd name="T66" fmla="*/ 1410 w 2058"/>
                <a:gd name="T67" fmla="*/ 1292 h 1312"/>
                <a:gd name="T68" fmla="*/ 1386 w 2058"/>
                <a:gd name="T69" fmla="*/ 1304 h 1312"/>
                <a:gd name="T70" fmla="*/ 1354 w 2058"/>
                <a:gd name="T71" fmla="*/ 1312 h 1312"/>
                <a:gd name="T72" fmla="*/ 1094 w 2058"/>
                <a:gd name="T73" fmla="*/ 1292 h 1312"/>
                <a:gd name="T74" fmla="*/ 1030 w 2058"/>
                <a:gd name="T75" fmla="*/ 1280 h 1312"/>
                <a:gd name="T76" fmla="*/ 730 w 2058"/>
                <a:gd name="T77" fmla="*/ 1264 h 1312"/>
                <a:gd name="T78" fmla="*/ 634 w 2058"/>
                <a:gd name="T79" fmla="*/ 1248 h 1312"/>
                <a:gd name="T80" fmla="*/ 602 w 2058"/>
                <a:gd name="T81" fmla="*/ 1244 h 1312"/>
                <a:gd name="T82" fmla="*/ 270 w 2058"/>
                <a:gd name="T83" fmla="*/ 1260 h 1312"/>
                <a:gd name="T84" fmla="*/ 110 w 2058"/>
                <a:gd name="T85" fmla="*/ 1252 h 1312"/>
                <a:gd name="T86" fmla="*/ 74 w 2058"/>
                <a:gd name="T87" fmla="*/ 1204 h 1312"/>
                <a:gd name="T88" fmla="*/ 6 w 2058"/>
                <a:gd name="T89" fmla="*/ 1072 h 1312"/>
                <a:gd name="T90" fmla="*/ 70 w 2058"/>
                <a:gd name="T91" fmla="*/ 776 h 1312"/>
                <a:gd name="T92" fmla="*/ 154 w 2058"/>
                <a:gd name="T93" fmla="*/ 704 h 1312"/>
                <a:gd name="T94" fmla="*/ 178 w 2058"/>
                <a:gd name="T95" fmla="*/ 688 h 1312"/>
                <a:gd name="T96" fmla="*/ 206 w 2058"/>
                <a:gd name="T97" fmla="*/ 616 h 1312"/>
                <a:gd name="T98" fmla="*/ 218 w 2058"/>
                <a:gd name="T99" fmla="*/ 612 h 1312"/>
                <a:gd name="T100" fmla="*/ 206 w 2058"/>
                <a:gd name="T101" fmla="*/ 488 h 13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058"/>
                <a:gd name="T154" fmla="*/ 0 h 1312"/>
                <a:gd name="T155" fmla="*/ 2058 w 2058"/>
                <a:gd name="T156" fmla="*/ 1312 h 13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058" h="1312">
                  <a:moveTo>
                    <a:pt x="206" y="488"/>
                  </a:moveTo>
                  <a:cubicBezTo>
                    <a:pt x="211" y="430"/>
                    <a:pt x="218" y="382"/>
                    <a:pt x="234" y="328"/>
                  </a:cubicBezTo>
                  <a:cubicBezTo>
                    <a:pt x="243" y="257"/>
                    <a:pt x="296" y="226"/>
                    <a:pt x="346" y="180"/>
                  </a:cubicBezTo>
                  <a:cubicBezTo>
                    <a:pt x="360" y="168"/>
                    <a:pt x="377" y="146"/>
                    <a:pt x="394" y="136"/>
                  </a:cubicBezTo>
                  <a:cubicBezTo>
                    <a:pt x="447" y="104"/>
                    <a:pt x="510" y="89"/>
                    <a:pt x="566" y="64"/>
                  </a:cubicBezTo>
                  <a:cubicBezTo>
                    <a:pt x="584" y="56"/>
                    <a:pt x="608" y="46"/>
                    <a:pt x="626" y="36"/>
                  </a:cubicBezTo>
                  <a:cubicBezTo>
                    <a:pt x="633" y="32"/>
                    <a:pt x="655" y="15"/>
                    <a:pt x="666" y="12"/>
                  </a:cubicBezTo>
                  <a:cubicBezTo>
                    <a:pt x="690" y="6"/>
                    <a:pt x="725" y="3"/>
                    <a:pt x="750" y="0"/>
                  </a:cubicBezTo>
                  <a:cubicBezTo>
                    <a:pt x="794" y="1"/>
                    <a:pt x="838" y="1"/>
                    <a:pt x="882" y="4"/>
                  </a:cubicBezTo>
                  <a:cubicBezTo>
                    <a:pt x="917" y="7"/>
                    <a:pt x="944" y="45"/>
                    <a:pt x="978" y="48"/>
                  </a:cubicBezTo>
                  <a:cubicBezTo>
                    <a:pt x="1027" y="52"/>
                    <a:pt x="1077" y="53"/>
                    <a:pt x="1126" y="56"/>
                  </a:cubicBezTo>
                  <a:cubicBezTo>
                    <a:pt x="1145" y="66"/>
                    <a:pt x="1156" y="76"/>
                    <a:pt x="1178" y="80"/>
                  </a:cubicBezTo>
                  <a:cubicBezTo>
                    <a:pt x="1220" y="108"/>
                    <a:pt x="1279" y="102"/>
                    <a:pt x="1322" y="132"/>
                  </a:cubicBezTo>
                  <a:cubicBezTo>
                    <a:pt x="1350" y="152"/>
                    <a:pt x="1362" y="188"/>
                    <a:pt x="1386" y="212"/>
                  </a:cubicBezTo>
                  <a:cubicBezTo>
                    <a:pt x="1411" y="237"/>
                    <a:pt x="1440" y="250"/>
                    <a:pt x="1466" y="276"/>
                  </a:cubicBezTo>
                  <a:cubicBezTo>
                    <a:pt x="1486" y="296"/>
                    <a:pt x="1491" y="318"/>
                    <a:pt x="1514" y="336"/>
                  </a:cubicBezTo>
                  <a:cubicBezTo>
                    <a:pt x="1518" y="344"/>
                    <a:pt x="1518" y="355"/>
                    <a:pt x="1526" y="360"/>
                  </a:cubicBezTo>
                  <a:cubicBezTo>
                    <a:pt x="1536" y="366"/>
                    <a:pt x="1550" y="362"/>
                    <a:pt x="1562" y="364"/>
                  </a:cubicBezTo>
                  <a:cubicBezTo>
                    <a:pt x="1587" y="368"/>
                    <a:pt x="1610" y="377"/>
                    <a:pt x="1634" y="384"/>
                  </a:cubicBezTo>
                  <a:cubicBezTo>
                    <a:pt x="1686" y="419"/>
                    <a:pt x="1741" y="462"/>
                    <a:pt x="1770" y="520"/>
                  </a:cubicBezTo>
                  <a:cubicBezTo>
                    <a:pt x="1779" y="538"/>
                    <a:pt x="1799" y="603"/>
                    <a:pt x="1814" y="616"/>
                  </a:cubicBezTo>
                  <a:cubicBezTo>
                    <a:pt x="1838" y="636"/>
                    <a:pt x="1875" y="629"/>
                    <a:pt x="1906" y="632"/>
                  </a:cubicBezTo>
                  <a:cubicBezTo>
                    <a:pt x="1951" y="650"/>
                    <a:pt x="1976" y="677"/>
                    <a:pt x="2002" y="716"/>
                  </a:cubicBezTo>
                  <a:cubicBezTo>
                    <a:pt x="2016" y="737"/>
                    <a:pt x="2034" y="784"/>
                    <a:pt x="2034" y="784"/>
                  </a:cubicBezTo>
                  <a:cubicBezTo>
                    <a:pt x="2037" y="807"/>
                    <a:pt x="2043" y="826"/>
                    <a:pt x="2050" y="848"/>
                  </a:cubicBezTo>
                  <a:cubicBezTo>
                    <a:pt x="2052" y="856"/>
                    <a:pt x="2058" y="872"/>
                    <a:pt x="2058" y="872"/>
                  </a:cubicBezTo>
                  <a:cubicBezTo>
                    <a:pt x="2057" y="913"/>
                    <a:pt x="2057" y="955"/>
                    <a:pt x="2054" y="996"/>
                  </a:cubicBezTo>
                  <a:cubicBezTo>
                    <a:pt x="2051" y="1028"/>
                    <a:pt x="1997" y="1078"/>
                    <a:pt x="1974" y="1108"/>
                  </a:cubicBezTo>
                  <a:cubicBezTo>
                    <a:pt x="1968" y="1133"/>
                    <a:pt x="1971" y="1165"/>
                    <a:pt x="1958" y="1188"/>
                  </a:cubicBezTo>
                  <a:cubicBezTo>
                    <a:pt x="1931" y="1235"/>
                    <a:pt x="1820" y="1258"/>
                    <a:pt x="1770" y="1264"/>
                  </a:cubicBezTo>
                  <a:cubicBezTo>
                    <a:pt x="1727" y="1275"/>
                    <a:pt x="1686" y="1271"/>
                    <a:pt x="1642" y="1268"/>
                  </a:cubicBezTo>
                  <a:cubicBezTo>
                    <a:pt x="1615" y="1259"/>
                    <a:pt x="1586" y="1259"/>
                    <a:pt x="1558" y="1256"/>
                  </a:cubicBezTo>
                  <a:cubicBezTo>
                    <a:pt x="1553" y="1256"/>
                    <a:pt x="1498" y="1259"/>
                    <a:pt x="1482" y="1264"/>
                  </a:cubicBezTo>
                  <a:cubicBezTo>
                    <a:pt x="1457" y="1272"/>
                    <a:pt x="1435" y="1286"/>
                    <a:pt x="1410" y="1292"/>
                  </a:cubicBezTo>
                  <a:cubicBezTo>
                    <a:pt x="1397" y="1300"/>
                    <a:pt x="1400" y="1300"/>
                    <a:pt x="1386" y="1304"/>
                  </a:cubicBezTo>
                  <a:cubicBezTo>
                    <a:pt x="1375" y="1307"/>
                    <a:pt x="1354" y="1312"/>
                    <a:pt x="1354" y="1312"/>
                  </a:cubicBezTo>
                  <a:cubicBezTo>
                    <a:pt x="1266" y="1307"/>
                    <a:pt x="1182" y="1296"/>
                    <a:pt x="1094" y="1292"/>
                  </a:cubicBezTo>
                  <a:cubicBezTo>
                    <a:pt x="1052" y="1281"/>
                    <a:pt x="1073" y="1285"/>
                    <a:pt x="1030" y="1280"/>
                  </a:cubicBezTo>
                  <a:cubicBezTo>
                    <a:pt x="922" y="1283"/>
                    <a:pt x="834" y="1276"/>
                    <a:pt x="730" y="1264"/>
                  </a:cubicBezTo>
                  <a:cubicBezTo>
                    <a:pt x="677" y="1251"/>
                    <a:pt x="709" y="1257"/>
                    <a:pt x="634" y="1248"/>
                  </a:cubicBezTo>
                  <a:cubicBezTo>
                    <a:pt x="623" y="1247"/>
                    <a:pt x="602" y="1244"/>
                    <a:pt x="602" y="1244"/>
                  </a:cubicBezTo>
                  <a:cubicBezTo>
                    <a:pt x="539" y="1245"/>
                    <a:pt x="364" y="1229"/>
                    <a:pt x="270" y="1260"/>
                  </a:cubicBezTo>
                  <a:cubicBezTo>
                    <a:pt x="217" y="1257"/>
                    <a:pt x="163" y="1260"/>
                    <a:pt x="110" y="1252"/>
                  </a:cubicBezTo>
                  <a:cubicBezTo>
                    <a:pt x="92" y="1249"/>
                    <a:pt x="83" y="1216"/>
                    <a:pt x="74" y="1204"/>
                  </a:cubicBezTo>
                  <a:cubicBezTo>
                    <a:pt x="35" y="1149"/>
                    <a:pt x="19" y="1137"/>
                    <a:pt x="6" y="1072"/>
                  </a:cubicBezTo>
                  <a:cubicBezTo>
                    <a:pt x="11" y="972"/>
                    <a:pt x="0" y="860"/>
                    <a:pt x="70" y="776"/>
                  </a:cubicBezTo>
                  <a:cubicBezTo>
                    <a:pt x="85" y="758"/>
                    <a:pt x="135" y="716"/>
                    <a:pt x="154" y="704"/>
                  </a:cubicBezTo>
                  <a:cubicBezTo>
                    <a:pt x="162" y="699"/>
                    <a:pt x="178" y="688"/>
                    <a:pt x="178" y="688"/>
                  </a:cubicBezTo>
                  <a:cubicBezTo>
                    <a:pt x="205" y="648"/>
                    <a:pt x="185" y="659"/>
                    <a:pt x="206" y="616"/>
                  </a:cubicBezTo>
                  <a:cubicBezTo>
                    <a:pt x="208" y="612"/>
                    <a:pt x="214" y="613"/>
                    <a:pt x="218" y="612"/>
                  </a:cubicBezTo>
                  <a:cubicBezTo>
                    <a:pt x="212" y="577"/>
                    <a:pt x="191" y="519"/>
                    <a:pt x="206" y="488"/>
                  </a:cubicBezTo>
                  <a:close/>
                </a:path>
              </a:pathLst>
            </a:custGeom>
            <a:solidFill>
              <a:srgbClr val="DDDDDD"/>
            </a:solidFill>
            <a:ln w="9525">
              <a:solidFill>
                <a:schemeClr val="tx1"/>
              </a:solidFill>
              <a:round/>
              <a:headEnd/>
              <a:tailEnd/>
            </a:ln>
          </p:spPr>
          <p:txBody>
            <a:bodyPr/>
            <a:lstStyle/>
            <a:p>
              <a:endParaRPr lang="en-US"/>
            </a:p>
          </p:txBody>
        </p:sp>
        <p:sp>
          <p:nvSpPr>
            <p:cNvPr id="44037" name="Oval 4"/>
            <p:cNvSpPr>
              <a:spLocks noChangeArrowheads="1"/>
            </p:cNvSpPr>
            <p:nvPr/>
          </p:nvSpPr>
          <p:spPr bwMode="auto">
            <a:xfrm>
              <a:off x="1582" y="1017"/>
              <a:ext cx="576" cy="57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4038" name="Text Box 5"/>
            <p:cNvSpPr txBox="1">
              <a:spLocks noChangeArrowheads="1"/>
            </p:cNvSpPr>
            <p:nvPr/>
          </p:nvSpPr>
          <p:spPr bwMode="auto">
            <a:xfrm>
              <a:off x="1748" y="1208"/>
              <a:ext cx="253"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P1</a:t>
              </a:r>
            </a:p>
          </p:txBody>
        </p:sp>
        <p:sp>
          <p:nvSpPr>
            <p:cNvPr id="44039" name="Line 6"/>
            <p:cNvSpPr>
              <a:spLocks noChangeShapeType="1"/>
            </p:cNvSpPr>
            <p:nvPr/>
          </p:nvSpPr>
          <p:spPr bwMode="auto">
            <a:xfrm>
              <a:off x="1310" y="3121"/>
              <a:ext cx="1584" cy="1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4040" name="Freeform 7"/>
            <p:cNvSpPr>
              <a:spLocks/>
            </p:cNvSpPr>
            <p:nvPr/>
          </p:nvSpPr>
          <p:spPr bwMode="auto">
            <a:xfrm>
              <a:off x="2878" y="2929"/>
              <a:ext cx="96" cy="408"/>
            </a:xfrm>
            <a:custGeom>
              <a:avLst/>
              <a:gdLst>
                <a:gd name="T0" fmla="*/ 0 w 96"/>
                <a:gd name="T1" fmla="*/ 0 h 408"/>
                <a:gd name="T2" fmla="*/ 80 w 96"/>
                <a:gd name="T3" fmla="*/ 128 h 408"/>
                <a:gd name="T4" fmla="*/ 8 w 96"/>
                <a:gd name="T5" fmla="*/ 280 h 408"/>
                <a:gd name="T6" fmla="*/ 96 w 96"/>
                <a:gd name="T7" fmla="*/ 408 h 408"/>
                <a:gd name="T8" fmla="*/ 0 60000 65536"/>
                <a:gd name="T9" fmla="*/ 0 60000 65536"/>
                <a:gd name="T10" fmla="*/ 0 60000 65536"/>
                <a:gd name="T11" fmla="*/ 0 60000 65536"/>
                <a:gd name="T12" fmla="*/ 0 w 96"/>
                <a:gd name="T13" fmla="*/ 0 h 408"/>
                <a:gd name="T14" fmla="*/ 96 w 96"/>
                <a:gd name="T15" fmla="*/ 408 h 408"/>
              </a:gdLst>
              <a:ahLst/>
              <a:cxnLst>
                <a:cxn ang="T8">
                  <a:pos x="T0" y="T1"/>
                </a:cxn>
                <a:cxn ang="T9">
                  <a:pos x="T2" y="T3"/>
                </a:cxn>
                <a:cxn ang="T10">
                  <a:pos x="T4" y="T5"/>
                </a:cxn>
                <a:cxn ang="T11">
                  <a:pos x="T6" y="T7"/>
                </a:cxn>
              </a:cxnLst>
              <a:rect l="T12" t="T13" r="T14" b="T15"/>
              <a:pathLst>
                <a:path w="96" h="408">
                  <a:moveTo>
                    <a:pt x="0" y="0"/>
                  </a:moveTo>
                  <a:cubicBezTo>
                    <a:pt x="39" y="40"/>
                    <a:pt x="79" y="81"/>
                    <a:pt x="80" y="128"/>
                  </a:cubicBezTo>
                  <a:cubicBezTo>
                    <a:pt x="81" y="175"/>
                    <a:pt x="5" y="233"/>
                    <a:pt x="8" y="280"/>
                  </a:cubicBezTo>
                  <a:cubicBezTo>
                    <a:pt x="11" y="327"/>
                    <a:pt x="81" y="387"/>
                    <a:pt x="96" y="408"/>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4041" name="Freeform 8"/>
            <p:cNvSpPr>
              <a:spLocks/>
            </p:cNvSpPr>
            <p:nvPr/>
          </p:nvSpPr>
          <p:spPr bwMode="auto">
            <a:xfrm>
              <a:off x="2966" y="2921"/>
              <a:ext cx="96" cy="408"/>
            </a:xfrm>
            <a:custGeom>
              <a:avLst/>
              <a:gdLst>
                <a:gd name="T0" fmla="*/ 0 w 96"/>
                <a:gd name="T1" fmla="*/ 0 h 408"/>
                <a:gd name="T2" fmla="*/ 80 w 96"/>
                <a:gd name="T3" fmla="*/ 128 h 408"/>
                <a:gd name="T4" fmla="*/ 8 w 96"/>
                <a:gd name="T5" fmla="*/ 280 h 408"/>
                <a:gd name="T6" fmla="*/ 96 w 96"/>
                <a:gd name="T7" fmla="*/ 408 h 408"/>
                <a:gd name="T8" fmla="*/ 0 60000 65536"/>
                <a:gd name="T9" fmla="*/ 0 60000 65536"/>
                <a:gd name="T10" fmla="*/ 0 60000 65536"/>
                <a:gd name="T11" fmla="*/ 0 60000 65536"/>
                <a:gd name="T12" fmla="*/ 0 w 96"/>
                <a:gd name="T13" fmla="*/ 0 h 408"/>
                <a:gd name="T14" fmla="*/ 96 w 96"/>
                <a:gd name="T15" fmla="*/ 408 h 408"/>
              </a:gdLst>
              <a:ahLst/>
              <a:cxnLst>
                <a:cxn ang="T8">
                  <a:pos x="T0" y="T1"/>
                </a:cxn>
                <a:cxn ang="T9">
                  <a:pos x="T2" y="T3"/>
                </a:cxn>
                <a:cxn ang="T10">
                  <a:pos x="T4" y="T5"/>
                </a:cxn>
                <a:cxn ang="T11">
                  <a:pos x="T6" y="T7"/>
                </a:cxn>
              </a:cxnLst>
              <a:rect l="T12" t="T13" r="T14" b="T15"/>
              <a:pathLst>
                <a:path w="96" h="408">
                  <a:moveTo>
                    <a:pt x="0" y="0"/>
                  </a:moveTo>
                  <a:cubicBezTo>
                    <a:pt x="39" y="40"/>
                    <a:pt x="79" y="81"/>
                    <a:pt x="80" y="128"/>
                  </a:cubicBezTo>
                  <a:cubicBezTo>
                    <a:pt x="81" y="175"/>
                    <a:pt x="5" y="233"/>
                    <a:pt x="8" y="280"/>
                  </a:cubicBezTo>
                  <a:cubicBezTo>
                    <a:pt x="11" y="327"/>
                    <a:pt x="81" y="387"/>
                    <a:pt x="96" y="408"/>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4042" name="Line 9"/>
            <p:cNvSpPr>
              <a:spLocks noChangeShapeType="1"/>
            </p:cNvSpPr>
            <p:nvPr/>
          </p:nvSpPr>
          <p:spPr bwMode="auto">
            <a:xfrm>
              <a:off x="3030" y="3121"/>
              <a:ext cx="1584" cy="1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4043" name="Text Box 10"/>
            <p:cNvSpPr txBox="1">
              <a:spLocks noChangeArrowheads="1"/>
            </p:cNvSpPr>
            <p:nvPr/>
          </p:nvSpPr>
          <p:spPr bwMode="auto">
            <a:xfrm>
              <a:off x="1516" y="1936"/>
              <a:ext cx="730" cy="33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  Protocol   </a:t>
              </a:r>
            </a:p>
            <a:p>
              <a:pPr eaLnBrk="1" hangingPunct="1"/>
              <a:r>
                <a:rPr lang="en-US" sz="1400" b="1"/>
                <a:t>     stack</a:t>
              </a:r>
            </a:p>
          </p:txBody>
        </p:sp>
        <p:sp>
          <p:nvSpPr>
            <p:cNvPr id="44044" name="Line 11"/>
            <p:cNvSpPr>
              <a:spLocks noChangeShapeType="1"/>
            </p:cNvSpPr>
            <p:nvPr/>
          </p:nvSpPr>
          <p:spPr bwMode="auto">
            <a:xfrm>
              <a:off x="1870" y="1593"/>
              <a:ext cx="0" cy="335"/>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45" name="Line 12"/>
            <p:cNvSpPr>
              <a:spLocks noChangeShapeType="1"/>
            </p:cNvSpPr>
            <p:nvPr/>
          </p:nvSpPr>
          <p:spPr bwMode="auto">
            <a:xfrm>
              <a:off x="1870" y="2268"/>
              <a:ext cx="0" cy="853"/>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46" name="Text Box 13"/>
            <p:cNvSpPr txBox="1">
              <a:spLocks noChangeArrowheads="1"/>
            </p:cNvSpPr>
            <p:nvPr/>
          </p:nvSpPr>
          <p:spPr bwMode="auto">
            <a:xfrm>
              <a:off x="2724" y="3368"/>
              <a:ext cx="619"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Network  </a:t>
              </a:r>
            </a:p>
          </p:txBody>
        </p:sp>
        <p:sp>
          <p:nvSpPr>
            <p:cNvPr id="44047" name="Oval 14"/>
            <p:cNvSpPr>
              <a:spLocks noChangeArrowheads="1"/>
            </p:cNvSpPr>
            <p:nvPr/>
          </p:nvSpPr>
          <p:spPr bwMode="auto">
            <a:xfrm>
              <a:off x="3870" y="1017"/>
              <a:ext cx="576" cy="57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4048" name="Text Box 15"/>
            <p:cNvSpPr txBox="1">
              <a:spLocks noChangeArrowheads="1"/>
            </p:cNvSpPr>
            <p:nvPr/>
          </p:nvSpPr>
          <p:spPr bwMode="auto">
            <a:xfrm>
              <a:off x="4036" y="1208"/>
              <a:ext cx="253"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P2</a:t>
              </a:r>
            </a:p>
          </p:txBody>
        </p:sp>
        <p:sp>
          <p:nvSpPr>
            <p:cNvPr id="44049" name="Text Box 16"/>
            <p:cNvSpPr txBox="1">
              <a:spLocks noChangeArrowheads="1"/>
            </p:cNvSpPr>
            <p:nvPr/>
          </p:nvSpPr>
          <p:spPr bwMode="auto">
            <a:xfrm>
              <a:off x="3804" y="1936"/>
              <a:ext cx="730" cy="33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  Protocol   </a:t>
              </a:r>
            </a:p>
            <a:p>
              <a:pPr eaLnBrk="1" hangingPunct="1"/>
              <a:r>
                <a:rPr lang="en-US" sz="1400" b="1"/>
                <a:t>     stack</a:t>
              </a:r>
            </a:p>
          </p:txBody>
        </p:sp>
        <p:sp>
          <p:nvSpPr>
            <p:cNvPr id="44050" name="Line 17"/>
            <p:cNvSpPr>
              <a:spLocks noChangeShapeType="1"/>
            </p:cNvSpPr>
            <p:nvPr/>
          </p:nvSpPr>
          <p:spPr bwMode="auto">
            <a:xfrm>
              <a:off x="4158" y="1593"/>
              <a:ext cx="0" cy="335"/>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51" name="Line 18"/>
            <p:cNvSpPr>
              <a:spLocks noChangeShapeType="1"/>
            </p:cNvSpPr>
            <p:nvPr/>
          </p:nvSpPr>
          <p:spPr bwMode="auto">
            <a:xfrm>
              <a:off x="4158" y="2268"/>
              <a:ext cx="0" cy="853"/>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52" name="Text Box 19"/>
            <p:cNvSpPr txBox="1">
              <a:spLocks noChangeArrowheads="1"/>
            </p:cNvSpPr>
            <p:nvPr/>
          </p:nvSpPr>
          <p:spPr bwMode="auto">
            <a:xfrm>
              <a:off x="894" y="2023"/>
              <a:ext cx="191"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dirty="0">
                  <a:solidFill>
                    <a:schemeClr val="accent1">
                      <a:lumMod val="60000"/>
                      <a:lumOff val="40000"/>
                    </a:schemeClr>
                  </a:solidFill>
                </a:rPr>
                <a:t>S</a:t>
              </a:r>
            </a:p>
          </p:txBody>
        </p:sp>
        <p:sp>
          <p:nvSpPr>
            <p:cNvPr id="44053" name="Line 20"/>
            <p:cNvSpPr>
              <a:spLocks noChangeShapeType="1"/>
            </p:cNvSpPr>
            <p:nvPr/>
          </p:nvSpPr>
          <p:spPr bwMode="auto">
            <a:xfrm flipV="1">
              <a:off x="997" y="1720"/>
              <a:ext cx="0" cy="216"/>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54" name="Line 21"/>
            <p:cNvSpPr>
              <a:spLocks noChangeShapeType="1"/>
            </p:cNvSpPr>
            <p:nvPr/>
          </p:nvSpPr>
          <p:spPr bwMode="auto">
            <a:xfrm flipV="1">
              <a:off x="989" y="2256"/>
              <a:ext cx="0" cy="21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44055" name="Text Box 22"/>
            <p:cNvSpPr txBox="1">
              <a:spLocks noChangeArrowheads="1"/>
            </p:cNvSpPr>
            <p:nvPr/>
          </p:nvSpPr>
          <p:spPr bwMode="auto">
            <a:xfrm>
              <a:off x="4782" y="1984"/>
              <a:ext cx="197"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dirty="0">
                  <a:solidFill>
                    <a:srgbClr val="FF2929"/>
                  </a:solidFill>
                </a:rPr>
                <a:t>R</a:t>
              </a:r>
            </a:p>
          </p:txBody>
        </p:sp>
        <p:sp>
          <p:nvSpPr>
            <p:cNvPr id="44056" name="Line 23"/>
            <p:cNvSpPr>
              <a:spLocks noChangeShapeType="1"/>
            </p:cNvSpPr>
            <p:nvPr/>
          </p:nvSpPr>
          <p:spPr bwMode="auto">
            <a:xfrm flipV="1">
              <a:off x="4885" y="1681"/>
              <a:ext cx="0" cy="216"/>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57" name="Line 24"/>
            <p:cNvSpPr>
              <a:spLocks noChangeShapeType="1"/>
            </p:cNvSpPr>
            <p:nvPr/>
          </p:nvSpPr>
          <p:spPr bwMode="auto">
            <a:xfrm flipV="1">
              <a:off x="4877" y="2217"/>
              <a:ext cx="0" cy="21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44058" name="Text Box 25"/>
            <p:cNvSpPr txBox="1">
              <a:spLocks noChangeArrowheads="1"/>
            </p:cNvSpPr>
            <p:nvPr/>
          </p:nvSpPr>
          <p:spPr bwMode="auto">
            <a:xfrm>
              <a:off x="1663" y="3600"/>
              <a:ext cx="246"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dirty="0">
                  <a:solidFill>
                    <a:srgbClr val="FF2929"/>
                  </a:solidFill>
                </a:rPr>
                <a:t>T</a:t>
              </a:r>
              <a:r>
                <a:rPr lang="en-US" sz="1400" b="1" baseline="-25000" dirty="0">
                  <a:solidFill>
                    <a:srgbClr val="FF2929"/>
                  </a:solidFill>
                </a:rPr>
                <a:t>w</a:t>
              </a:r>
            </a:p>
          </p:txBody>
        </p:sp>
        <p:sp>
          <p:nvSpPr>
            <p:cNvPr id="44059" name="Text Box 26"/>
            <p:cNvSpPr txBox="1">
              <a:spLocks noChangeArrowheads="1"/>
            </p:cNvSpPr>
            <p:nvPr/>
          </p:nvSpPr>
          <p:spPr bwMode="auto">
            <a:xfrm>
              <a:off x="1362" y="2391"/>
              <a:ext cx="383" cy="19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msg </a:t>
              </a:r>
            </a:p>
          </p:txBody>
        </p:sp>
        <p:sp>
          <p:nvSpPr>
            <p:cNvPr id="44060" name="Text Box 27"/>
            <p:cNvSpPr txBox="1">
              <a:spLocks noChangeArrowheads="1"/>
            </p:cNvSpPr>
            <p:nvPr/>
          </p:nvSpPr>
          <p:spPr bwMode="auto">
            <a:xfrm>
              <a:off x="997" y="3282"/>
              <a:ext cx="351" cy="19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pkt1</a:t>
              </a:r>
            </a:p>
          </p:txBody>
        </p:sp>
        <p:sp>
          <p:nvSpPr>
            <p:cNvPr id="44061" name="Text Box 28"/>
            <p:cNvSpPr txBox="1">
              <a:spLocks noChangeArrowheads="1"/>
            </p:cNvSpPr>
            <p:nvPr/>
          </p:nvSpPr>
          <p:spPr bwMode="auto">
            <a:xfrm>
              <a:off x="1438" y="3282"/>
              <a:ext cx="351" cy="19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pkt2</a:t>
              </a:r>
            </a:p>
          </p:txBody>
        </p:sp>
        <p:sp>
          <p:nvSpPr>
            <p:cNvPr id="44062" name="Text Box 29"/>
            <p:cNvSpPr txBox="1">
              <a:spLocks noChangeArrowheads="1"/>
            </p:cNvSpPr>
            <p:nvPr/>
          </p:nvSpPr>
          <p:spPr bwMode="auto">
            <a:xfrm>
              <a:off x="2149" y="3282"/>
              <a:ext cx="357" cy="19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pktn</a:t>
              </a:r>
            </a:p>
          </p:txBody>
        </p:sp>
        <p:sp>
          <p:nvSpPr>
            <p:cNvPr id="44063" name="Text Box 30"/>
            <p:cNvSpPr txBox="1">
              <a:spLocks noChangeArrowheads="1"/>
            </p:cNvSpPr>
            <p:nvPr/>
          </p:nvSpPr>
          <p:spPr bwMode="auto">
            <a:xfrm>
              <a:off x="1859" y="3287"/>
              <a:ext cx="22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a:t>
              </a:r>
            </a:p>
          </p:txBody>
        </p:sp>
        <p:sp>
          <p:nvSpPr>
            <p:cNvPr id="44064" name="Line 31"/>
            <p:cNvSpPr>
              <a:spLocks noChangeShapeType="1"/>
            </p:cNvSpPr>
            <p:nvPr/>
          </p:nvSpPr>
          <p:spPr bwMode="auto">
            <a:xfrm flipH="1">
              <a:off x="997" y="3688"/>
              <a:ext cx="666"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65" name="Line 32"/>
            <p:cNvSpPr>
              <a:spLocks noChangeShapeType="1"/>
            </p:cNvSpPr>
            <p:nvPr/>
          </p:nvSpPr>
          <p:spPr bwMode="auto">
            <a:xfrm>
              <a:off x="1870" y="3688"/>
              <a:ext cx="636"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66" name="Text Box 33"/>
            <p:cNvSpPr txBox="1">
              <a:spLocks noChangeArrowheads="1"/>
            </p:cNvSpPr>
            <p:nvPr/>
          </p:nvSpPr>
          <p:spPr bwMode="auto">
            <a:xfrm>
              <a:off x="3151" y="3600"/>
              <a:ext cx="21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dirty="0" err="1">
                  <a:solidFill>
                    <a:srgbClr val="FF2929"/>
                  </a:solidFill>
                </a:rPr>
                <a:t>T</a:t>
              </a:r>
              <a:r>
                <a:rPr lang="en-US" sz="1400" b="1" baseline="-25000" dirty="0" err="1">
                  <a:solidFill>
                    <a:srgbClr val="FF2929"/>
                  </a:solidFill>
                </a:rPr>
                <a:t>f</a:t>
              </a:r>
              <a:endParaRPr lang="en-US" sz="1400" b="1" baseline="-25000" dirty="0">
                <a:solidFill>
                  <a:srgbClr val="FF2929"/>
                </a:solidFill>
              </a:endParaRPr>
            </a:p>
          </p:txBody>
        </p:sp>
        <p:sp>
          <p:nvSpPr>
            <p:cNvPr id="44067" name="Line 34"/>
            <p:cNvSpPr>
              <a:spLocks noChangeShapeType="1"/>
            </p:cNvSpPr>
            <p:nvPr/>
          </p:nvSpPr>
          <p:spPr bwMode="auto">
            <a:xfrm flipH="1">
              <a:off x="2485" y="3688"/>
              <a:ext cx="666"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68" name="Line 35"/>
            <p:cNvSpPr>
              <a:spLocks noChangeShapeType="1"/>
            </p:cNvSpPr>
            <p:nvPr/>
          </p:nvSpPr>
          <p:spPr bwMode="auto">
            <a:xfrm>
              <a:off x="3358" y="3688"/>
              <a:ext cx="8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69" name="Freeform 36"/>
            <p:cNvSpPr>
              <a:spLocks/>
            </p:cNvSpPr>
            <p:nvPr/>
          </p:nvSpPr>
          <p:spPr bwMode="auto">
            <a:xfrm>
              <a:off x="1040" y="2589"/>
              <a:ext cx="271" cy="603"/>
            </a:xfrm>
            <a:custGeom>
              <a:avLst/>
              <a:gdLst>
                <a:gd name="T0" fmla="*/ 271 w 271"/>
                <a:gd name="T1" fmla="*/ 0 h 603"/>
                <a:gd name="T2" fmla="*/ 0 w 271"/>
                <a:gd name="T3" fmla="*/ 603 h 603"/>
                <a:gd name="T4" fmla="*/ 0 60000 65536"/>
                <a:gd name="T5" fmla="*/ 0 60000 65536"/>
                <a:gd name="T6" fmla="*/ 0 w 271"/>
                <a:gd name="T7" fmla="*/ 0 h 603"/>
                <a:gd name="T8" fmla="*/ 271 w 271"/>
                <a:gd name="T9" fmla="*/ 603 h 603"/>
              </a:gdLst>
              <a:ahLst/>
              <a:cxnLst>
                <a:cxn ang="T4">
                  <a:pos x="T0" y="T1"/>
                </a:cxn>
                <a:cxn ang="T5">
                  <a:pos x="T2" y="T3"/>
                </a:cxn>
              </a:cxnLst>
              <a:rect l="T6" t="T7" r="T8" b="T9"/>
              <a:pathLst>
                <a:path w="271" h="603">
                  <a:moveTo>
                    <a:pt x="271" y="0"/>
                  </a:moveTo>
                  <a:lnTo>
                    <a:pt x="0" y="603"/>
                  </a:lnTo>
                </a:path>
              </a:pathLst>
            </a:custGeom>
            <a:noFill/>
            <a:ln w="9525">
              <a:solidFill>
                <a:schemeClr val="tx1"/>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4070" name="Freeform 37"/>
            <p:cNvSpPr>
              <a:spLocks/>
            </p:cNvSpPr>
            <p:nvPr/>
          </p:nvSpPr>
          <p:spPr bwMode="auto">
            <a:xfrm>
              <a:off x="1748" y="2589"/>
              <a:ext cx="772" cy="667"/>
            </a:xfrm>
            <a:custGeom>
              <a:avLst/>
              <a:gdLst>
                <a:gd name="T0" fmla="*/ 0 w 772"/>
                <a:gd name="T1" fmla="*/ 0 h 667"/>
                <a:gd name="T2" fmla="*/ 772 w 772"/>
                <a:gd name="T3" fmla="*/ 667 h 667"/>
                <a:gd name="T4" fmla="*/ 0 60000 65536"/>
                <a:gd name="T5" fmla="*/ 0 60000 65536"/>
                <a:gd name="T6" fmla="*/ 0 w 772"/>
                <a:gd name="T7" fmla="*/ 0 h 667"/>
                <a:gd name="T8" fmla="*/ 772 w 772"/>
                <a:gd name="T9" fmla="*/ 667 h 667"/>
              </a:gdLst>
              <a:ahLst/>
              <a:cxnLst>
                <a:cxn ang="T4">
                  <a:pos x="T0" y="T1"/>
                </a:cxn>
                <a:cxn ang="T5">
                  <a:pos x="T2" y="T3"/>
                </a:cxn>
              </a:cxnLst>
              <a:rect l="T6" t="T7" r="T8" b="T9"/>
              <a:pathLst>
                <a:path w="772" h="667">
                  <a:moveTo>
                    <a:pt x="0" y="0"/>
                  </a:moveTo>
                  <a:lnTo>
                    <a:pt x="772" y="667"/>
                  </a:lnTo>
                </a:path>
              </a:pathLst>
            </a:custGeom>
            <a:noFill/>
            <a:ln w="9525">
              <a:solidFill>
                <a:schemeClr val="tx1"/>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44035" name="TextBox 37"/>
          <p:cNvSpPr txBox="1">
            <a:spLocks noChangeArrowheads="1"/>
          </p:cNvSpPr>
          <p:nvPr/>
        </p:nvSpPr>
        <p:spPr bwMode="auto">
          <a:xfrm>
            <a:off x="1419225" y="1680237"/>
            <a:ext cx="6410325"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t>Transmission time or </a:t>
            </a:r>
            <a:r>
              <a:rPr lang="en-US" b="1" dirty="0">
                <a:solidFill>
                  <a:srgbClr val="3366FF"/>
                </a:solidFill>
              </a:rPr>
              <a:t>end-to-end latency </a:t>
            </a:r>
            <a:r>
              <a:rPr lang="en-US" b="1" dirty="0"/>
              <a:t>= </a:t>
            </a:r>
            <a:r>
              <a:rPr lang="en-US" b="1" dirty="0" err="1"/>
              <a:t>S+T</a:t>
            </a:r>
            <a:r>
              <a:rPr lang="en-US" b="1" baseline="-25000" dirty="0" err="1"/>
              <a:t>W</a:t>
            </a:r>
            <a:r>
              <a:rPr lang="en-US" b="1" dirty="0" err="1"/>
              <a:t>+T</a:t>
            </a:r>
            <a:r>
              <a:rPr lang="en-US" b="1" baseline="-25000" dirty="0" err="1"/>
              <a:t>f</a:t>
            </a:r>
            <a:r>
              <a:rPr lang="en-US" b="1" dirty="0" err="1"/>
              <a:t>+R</a:t>
            </a:r>
            <a:endParaRPr lang="en-US" b="1" dirty="0"/>
          </a:p>
          <a:p>
            <a:pPr eaLnBrk="1" hangingPunct="1"/>
            <a:r>
              <a:rPr lang="en-US" b="1" dirty="0">
                <a:solidFill>
                  <a:srgbClr val="008000"/>
                </a:solidFill>
              </a:rPr>
              <a:t>Message throughput</a:t>
            </a:r>
            <a:r>
              <a:rPr lang="en-US" b="1" dirty="0"/>
              <a:t> = message-size/</a:t>
            </a:r>
            <a:r>
              <a:rPr lang="en-US" b="1" dirty="0">
                <a:solidFill>
                  <a:srgbClr val="3366FF"/>
                </a:solidFill>
              </a:rPr>
              <a:t>end-to-end-latency</a:t>
            </a:r>
          </a:p>
        </p:txBody>
      </p:sp>
      <p:sp>
        <p:nvSpPr>
          <p:cNvPr id="2" name="Title 1"/>
          <p:cNvSpPr>
            <a:spLocks noGrp="1"/>
          </p:cNvSpPr>
          <p:nvPr>
            <p:ph type="title"/>
          </p:nvPr>
        </p:nvSpPr>
        <p:spPr/>
        <p:txBody>
          <a:bodyPr/>
          <a:lstStyle/>
          <a:p>
            <a:r>
              <a:rPr lang="en-US" dirty="0"/>
              <a:t>Performance metrics</a:t>
            </a:r>
          </a:p>
        </p:txBody>
      </p:sp>
      <p:cxnSp>
        <p:nvCxnSpPr>
          <p:cNvPr id="5" name="Straight Arrow Connector 4"/>
          <p:cNvCxnSpPr>
            <a:endCxn id="44052" idx="1"/>
          </p:cNvCxnSpPr>
          <p:nvPr/>
        </p:nvCxnSpPr>
        <p:spPr>
          <a:xfrm>
            <a:off x="755659" y="3683232"/>
            <a:ext cx="663566" cy="352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55" idx="3"/>
            <a:endCxn id="44064" idx="0"/>
          </p:cNvCxnSpPr>
          <p:nvPr/>
        </p:nvCxnSpPr>
        <p:spPr>
          <a:xfrm flipV="1">
            <a:off x="1815680" y="6526444"/>
            <a:ext cx="824333" cy="1538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56" idx="1"/>
            <a:endCxn id="44066" idx="3"/>
          </p:cNvCxnSpPr>
          <p:nvPr/>
        </p:nvCxnSpPr>
        <p:spPr>
          <a:xfrm flipH="1" flipV="1">
            <a:off x="5337176" y="6540732"/>
            <a:ext cx="1547718" cy="1003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endCxn id="44055" idx="2"/>
          </p:cNvCxnSpPr>
          <p:nvPr/>
        </p:nvCxnSpPr>
        <p:spPr>
          <a:xfrm flipH="1" flipV="1">
            <a:off x="7747794" y="4126144"/>
            <a:ext cx="648418" cy="9750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04953" y="3001933"/>
            <a:ext cx="1133488" cy="738664"/>
          </a:xfrm>
          <a:prstGeom prst="rect">
            <a:avLst/>
          </a:prstGeom>
          <a:noFill/>
        </p:spPr>
        <p:txBody>
          <a:bodyPr wrap="square" rtlCol="0">
            <a:spAutoFit/>
          </a:bodyPr>
          <a:lstStyle/>
          <a:p>
            <a:pPr algn="ctr"/>
            <a:r>
              <a:rPr lang="en-US" sz="1400" dirty="0">
                <a:solidFill>
                  <a:srgbClr val="FF2929"/>
                </a:solidFill>
              </a:rPr>
              <a:t>Processing overhead at sender</a:t>
            </a:r>
          </a:p>
        </p:txBody>
      </p:sp>
      <p:sp>
        <p:nvSpPr>
          <p:cNvPr id="54" name="TextBox 53"/>
          <p:cNvSpPr txBox="1"/>
          <p:nvPr/>
        </p:nvSpPr>
        <p:spPr>
          <a:xfrm>
            <a:off x="7871777" y="5151193"/>
            <a:ext cx="1133488" cy="738664"/>
          </a:xfrm>
          <a:prstGeom prst="rect">
            <a:avLst/>
          </a:prstGeom>
          <a:noFill/>
        </p:spPr>
        <p:txBody>
          <a:bodyPr wrap="square" rtlCol="0">
            <a:spAutoFit/>
          </a:bodyPr>
          <a:lstStyle/>
          <a:p>
            <a:pPr algn="ctr"/>
            <a:r>
              <a:rPr lang="en-US" sz="1400" dirty="0">
                <a:solidFill>
                  <a:srgbClr val="FF2929"/>
                </a:solidFill>
              </a:rPr>
              <a:t>Processing overhead at receiver</a:t>
            </a:r>
          </a:p>
        </p:txBody>
      </p:sp>
      <p:sp>
        <p:nvSpPr>
          <p:cNvPr id="55" name="TextBox 54"/>
          <p:cNvSpPr txBox="1"/>
          <p:nvPr/>
        </p:nvSpPr>
        <p:spPr>
          <a:xfrm>
            <a:off x="104951" y="6526444"/>
            <a:ext cx="1710729" cy="307777"/>
          </a:xfrm>
          <a:prstGeom prst="rect">
            <a:avLst/>
          </a:prstGeom>
          <a:noFill/>
        </p:spPr>
        <p:txBody>
          <a:bodyPr wrap="square" rtlCol="0">
            <a:spAutoFit/>
          </a:bodyPr>
          <a:lstStyle/>
          <a:p>
            <a:pPr algn="r"/>
            <a:r>
              <a:rPr lang="en-US" sz="1400" dirty="0">
                <a:solidFill>
                  <a:srgbClr val="FF2929"/>
                </a:solidFill>
              </a:rPr>
              <a:t>Wire delay</a:t>
            </a:r>
          </a:p>
        </p:txBody>
      </p:sp>
      <p:sp>
        <p:nvSpPr>
          <p:cNvPr id="56" name="TextBox 55"/>
          <p:cNvSpPr txBox="1"/>
          <p:nvPr/>
        </p:nvSpPr>
        <p:spPr>
          <a:xfrm>
            <a:off x="6884894" y="6487235"/>
            <a:ext cx="1133488" cy="307777"/>
          </a:xfrm>
          <a:prstGeom prst="rect">
            <a:avLst/>
          </a:prstGeom>
          <a:noFill/>
        </p:spPr>
        <p:txBody>
          <a:bodyPr wrap="square" rtlCol="0">
            <a:spAutoFit/>
          </a:bodyPr>
          <a:lstStyle/>
          <a:p>
            <a:r>
              <a:rPr lang="en-US" sz="1400" dirty="0">
                <a:solidFill>
                  <a:srgbClr val="FF2929"/>
                </a:solidFill>
              </a:rPr>
              <a:t>Flight time</a:t>
            </a:r>
          </a:p>
        </p:txBody>
      </p:sp>
      <p:sp>
        <p:nvSpPr>
          <p:cNvPr id="16" name="Rectangular Callout 15"/>
          <p:cNvSpPr/>
          <p:nvPr/>
        </p:nvSpPr>
        <p:spPr>
          <a:xfrm>
            <a:off x="3536907" y="2466624"/>
            <a:ext cx="2522758" cy="935620"/>
          </a:xfrm>
          <a:prstGeom prst="wedgeRectCallout">
            <a:avLst>
              <a:gd name="adj1" fmla="val 25276"/>
              <a:gd name="adj2" fmla="val 49196"/>
            </a:avLst>
          </a:prstGeom>
        </p:spPr>
        <p:style>
          <a:lnRef idx="1">
            <a:schemeClr val="accent3"/>
          </a:lnRef>
          <a:fillRef idx="3">
            <a:schemeClr val="accent3"/>
          </a:fillRef>
          <a:effectRef idx="2">
            <a:schemeClr val="accent3"/>
          </a:effectRef>
          <a:fontRef idx="minor">
            <a:schemeClr val="lt1"/>
          </a:fontRef>
        </p:style>
        <p:txBody>
          <a:bodyPr rtlCol="0" anchor="t" anchorCtr="0"/>
          <a:lstStyle/>
          <a:p>
            <a:pPr marL="285750" indent="-285750">
              <a:spcBef>
                <a:spcPts val="500"/>
              </a:spcBef>
              <a:buFont typeface="Arial"/>
              <a:buChar char="•"/>
            </a:pPr>
            <a:r>
              <a:rPr lang="en-US" sz="1600" dirty="0">
                <a:solidFill>
                  <a:schemeClr val="tx1"/>
                </a:solidFill>
              </a:rPr>
              <a:t>What determines S &amp; R?</a:t>
            </a:r>
          </a:p>
          <a:p>
            <a:pPr marL="285750" indent="-285750">
              <a:spcBef>
                <a:spcPts val="500"/>
              </a:spcBef>
              <a:buFont typeface="Arial"/>
              <a:buChar char="•"/>
            </a:pPr>
            <a:r>
              <a:rPr lang="en-US" sz="1600" dirty="0">
                <a:solidFill>
                  <a:schemeClr val="tx1"/>
                </a:solidFill>
              </a:rPr>
              <a:t>The OS implementation of the protocol stack</a:t>
            </a:r>
          </a:p>
        </p:txBody>
      </p:sp>
      <p:cxnSp>
        <p:nvCxnSpPr>
          <p:cNvPr id="4" name="Straight Arrow Connector 3"/>
          <p:cNvCxnSpPr>
            <a:stCxn id="16" idx="1"/>
            <a:endCxn id="44052" idx="3"/>
          </p:cNvCxnSpPr>
          <p:nvPr/>
        </p:nvCxnSpPr>
        <p:spPr>
          <a:xfrm flipH="1">
            <a:off x="1722438" y="2934434"/>
            <a:ext cx="1814469" cy="1101223"/>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16" idx="3"/>
            <a:endCxn id="44055" idx="1"/>
          </p:cNvCxnSpPr>
          <p:nvPr/>
        </p:nvCxnSpPr>
        <p:spPr>
          <a:xfrm>
            <a:off x="6059665" y="2934434"/>
            <a:ext cx="1531760" cy="1039310"/>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487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Effect transition="in" filter="dissolve">
                                      <p:cBhvr>
                                        <p:cTn id="7"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Line 5"/>
          <p:cNvSpPr>
            <a:spLocks noChangeAspect="1" noChangeShapeType="1"/>
          </p:cNvSpPr>
          <p:nvPr/>
        </p:nvSpPr>
        <p:spPr bwMode="auto">
          <a:xfrm>
            <a:off x="414338" y="2944899"/>
            <a:ext cx="8228012" cy="0"/>
          </a:xfrm>
          <a:prstGeom prst="line">
            <a:avLst/>
          </a:prstGeom>
          <a:noFill/>
          <a:ln w="12700" cmpd="sng">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38" name="Text Box 6"/>
          <p:cNvSpPr txBox="1">
            <a:spLocks noChangeAspect="1" noChangeArrowheads="1"/>
          </p:cNvSpPr>
          <p:nvPr/>
        </p:nvSpPr>
        <p:spPr bwMode="auto">
          <a:xfrm>
            <a:off x="4289644" y="3930286"/>
            <a:ext cx="979718"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dirty="0"/>
              <a:t>100 + 100 </a:t>
            </a:r>
            <a:r>
              <a:rPr lang="en-US" sz="1000" b="1" dirty="0" err="1"/>
              <a:t>ms</a:t>
            </a:r>
            <a:endParaRPr lang="en-US" sz="1000" b="1" dirty="0"/>
          </a:p>
        </p:txBody>
      </p:sp>
      <p:sp>
        <p:nvSpPr>
          <p:cNvPr id="44039" name="Line 7"/>
          <p:cNvSpPr>
            <a:spLocks noChangeAspect="1" noChangeShapeType="1"/>
          </p:cNvSpPr>
          <p:nvPr/>
        </p:nvSpPr>
        <p:spPr bwMode="auto">
          <a:xfrm flipH="1" flipV="1">
            <a:off x="3653816" y="4079331"/>
            <a:ext cx="684671" cy="0"/>
          </a:xfrm>
          <a:prstGeom prst="line">
            <a:avLst/>
          </a:prstGeom>
          <a:noFill/>
          <a:ln w="19050" cmpd="sng">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40" name="Line 8"/>
          <p:cNvSpPr>
            <a:spLocks noChangeAspect="1" noChangeShapeType="1"/>
          </p:cNvSpPr>
          <p:nvPr/>
        </p:nvSpPr>
        <p:spPr bwMode="auto">
          <a:xfrm flipH="1">
            <a:off x="5236797" y="4079331"/>
            <a:ext cx="661742" cy="0"/>
          </a:xfrm>
          <a:prstGeom prst="line">
            <a:avLst/>
          </a:prstGeom>
          <a:noFill/>
          <a:ln w="19050" cmpd="sng">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45062" name="Text Box 9"/>
          <p:cNvSpPr txBox="1">
            <a:spLocks noChangeAspect="1" noChangeArrowheads="1"/>
          </p:cNvSpPr>
          <p:nvPr/>
        </p:nvSpPr>
        <p:spPr bwMode="auto">
          <a:xfrm>
            <a:off x="5029200" y="2961225"/>
            <a:ext cx="1347788"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dirty="0"/>
              <a:t>Timeline of sender </a:t>
            </a:r>
          </a:p>
        </p:txBody>
      </p:sp>
      <p:sp>
        <p:nvSpPr>
          <p:cNvPr id="45063" name="Text Box 11"/>
          <p:cNvSpPr txBox="1">
            <a:spLocks noChangeAspect="1" noChangeArrowheads="1"/>
          </p:cNvSpPr>
          <p:nvPr/>
        </p:nvSpPr>
        <p:spPr bwMode="auto">
          <a:xfrm>
            <a:off x="376238" y="3271946"/>
            <a:ext cx="484187" cy="246062"/>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solidFill>
                  <a:schemeClr val="bg1"/>
                </a:solidFill>
              </a:rPr>
              <a:t>Pkt0 </a:t>
            </a:r>
          </a:p>
        </p:txBody>
      </p:sp>
      <p:sp>
        <p:nvSpPr>
          <p:cNvPr id="45064" name="Text Box 12"/>
          <p:cNvSpPr txBox="1">
            <a:spLocks noChangeAspect="1" noChangeArrowheads="1"/>
          </p:cNvSpPr>
          <p:nvPr/>
        </p:nvSpPr>
        <p:spPr bwMode="auto">
          <a:xfrm>
            <a:off x="830263" y="3271946"/>
            <a:ext cx="485775" cy="246062"/>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solidFill>
                  <a:schemeClr val="bg1"/>
                </a:solidFill>
              </a:rPr>
              <a:t>Pkt1 </a:t>
            </a:r>
          </a:p>
        </p:txBody>
      </p:sp>
      <p:sp>
        <p:nvSpPr>
          <p:cNvPr id="45065" name="Text Box 13"/>
          <p:cNvSpPr txBox="1">
            <a:spLocks noChangeAspect="1" noChangeArrowheads="1"/>
          </p:cNvSpPr>
          <p:nvPr/>
        </p:nvSpPr>
        <p:spPr bwMode="auto">
          <a:xfrm>
            <a:off x="1284288" y="3271946"/>
            <a:ext cx="485775" cy="246062"/>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a:solidFill>
                  <a:schemeClr val="bg1"/>
                </a:solidFill>
              </a:rPr>
              <a:t>Pkt2 </a:t>
            </a:r>
          </a:p>
        </p:txBody>
      </p:sp>
      <p:sp>
        <p:nvSpPr>
          <p:cNvPr id="45066" name="Text Box 14"/>
          <p:cNvSpPr txBox="1">
            <a:spLocks noChangeAspect="1" noChangeArrowheads="1"/>
          </p:cNvSpPr>
          <p:nvPr/>
        </p:nvSpPr>
        <p:spPr bwMode="auto">
          <a:xfrm>
            <a:off x="1739900" y="3271946"/>
            <a:ext cx="485775" cy="246062"/>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a:solidFill>
                  <a:schemeClr val="bg1"/>
                </a:solidFill>
              </a:rPr>
              <a:t>Pkt3 </a:t>
            </a:r>
          </a:p>
        </p:txBody>
      </p:sp>
      <p:sp>
        <p:nvSpPr>
          <p:cNvPr id="45071" name="Text Box 19"/>
          <p:cNvSpPr txBox="1">
            <a:spLocks noChangeAspect="1" noChangeArrowheads="1"/>
          </p:cNvSpPr>
          <p:nvPr/>
        </p:nvSpPr>
        <p:spPr bwMode="auto">
          <a:xfrm>
            <a:off x="2193925" y="3271946"/>
            <a:ext cx="485775" cy="246062"/>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a:solidFill>
                  <a:schemeClr val="bg1"/>
                </a:solidFill>
              </a:rPr>
              <a:t>Pkt4 </a:t>
            </a:r>
          </a:p>
        </p:txBody>
      </p:sp>
      <p:sp>
        <p:nvSpPr>
          <p:cNvPr id="44051" name="Text Box 20"/>
          <p:cNvSpPr txBox="1">
            <a:spLocks noChangeArrowheads="1"/>
          </p:cNvSpPr>
          <p:nvPr/>
        </p:nvSpPr>
        <p:spPr bwMode="auto">
          <a:xfrm>
            <a:off x="3196210" y="3726573"/>
            <a:ext cx="484632" cy="246063"/>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solidFill>
                  <a:srgbClr val="FFFFFF"/>
                </a:solidFill>
              </a:rPr>
              <a:t>Pkt5 </a:t>
            </a:r>
          </a:p>
        </p:txBody>
      </p:sp>
      <p:sp>
        <p:nvSpPr>
          <p:cNvPr id="44052" name="Text Box 21"/>
          <p:cNvSpPr txBox="1">
            <a:spLocks noChangeArrowheads="1"/>
          </p:cNvSpPr>
          <p:nvPr/>
        </p:nvSpPr>
        <p:spPr bwMode="auto">
          <a:xfrm>
            <a:off x="3680842" y="3726573"/>
            <a:ext cx="484632" cy="246063"/>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solidFill>
                  <a:srgbClr val="FFFFFF"/>
                </a:solidFill>
              </a:rPr>
              <a:t>Pkt6 </a:t>
            </a:r>
          </a:p>
        </p:txBody>
      </p:sp>
      <p:sp>
        <p:nvSpPr>
          <p:cNvPr id="44053" name="Text Box 22"/>
          <p:cNvSpPr txBox="1">
            <a:spLocks noChangeArrowheads="1"/>
          </p:cNvSpPr>
          <p:nvPr/>
        </p:nvSpPr>
        <p:spPr bwMode="auto">
          <a:xfrm>
            <a:off x="4165474" y="3726573"/>
            <a:ext cx="484632" cy="246063"/>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a:solidFill>
                  <a:srgbClr val="FFFFFF"/>
                </a:solidFill>
              </a:rPr>
              <a:t>Pkt7 </a:t>
            </a:r>
          </a:p>
        </p:txBody>
      </p:sp>
      <p:sp>
        <p:nvSpPr>
          <p:cNvPr id="44054" name="Text Box 23"/>
          <p:cNvSpPr txBox="1">
            <a:spLocks noChangeArrowheads="1"/>
          </p:cNvSpPr>
          <p:nvPr/>
        </p:nvSpPr>
        <p:spPr bwMode="auto">
          <a:xfrm>
            <a:off x="4593210" y="3726573"/>
            <a:ext cx="484632" cy="246063"/>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a:solidFill>
                  <a:srgbClr val="FFFFFF"/>
                </a:solidFill>
              </a:rPr>
              <a:t>Pkt8 </a:t>
            </a:r>
          </a:p>
        </p:txBody>
      </p:sp>
      <p:sp>
        <p:nvSpPr>
          <p:cNvPr id="44055" name="Text Box 24"/>
          <p:cNvSpPr txBox="1">
            <a:spLocks noChangeArrowheads="1"/>
          </p:cNvSpPr>
          <p:nvPr/>
        </p:nvSpPr>
        <p:spPr bwMode="auto">
          <a:xfrm>
            <a:off x="5083036" y="3726573"/>
            <a:ext cx="484632" cy="246063"/>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a:solidFill>
                  <a:srgbClr val="FFFFFF"/>
                </a:solidFill>
              </a:rPr>
              <a:t>Pkt9 </a:t>
            </a:r>
          </a:p>
        </p:txBody>
      </p:sp>
      <p:sp>
        <p:nvSpPr>
          <p:cNvPr id="44065" name="Text Box 37"/>
          <p:cNvSpPr txBox="1">
            <a:spLocks noChangeArrowheads="1"/>
          </p:cNvSpPr>
          <p:nvPr/>
        </p:nvSpPr>
        <p:spPr bwMode="auto">
          <a:xfrm>
            <a:off x="3575580" y="4462571"/>
            <a:ext cx="2878138"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dirty="0"/>
              <a:t>Total time for the transmission to complete  </a:t>
            </a:r>
          </a:p>
        </p:txBody>
      </p:sp>
      <p:sp>
        <p:nvSpPr>
          <p:cNvPr id="44066" name="Line 38"/>
          <p:cNvSpPr>
            <a:spLocks noChangeShapeType="1"/>
          </p:cNvSpPr>
          <p:nvPr/>
        </p:nvSpPr>
        <p:spPr bwMode="auto">
          <a:xfrm>
            <a:off x="6176964" y="4500671"/>
            <a:ext cx="1734390" cy="0"/>
          </a:xfrm>
          <a:prstGeom prst="line">
            <a:avLst/>
          </a:prstGeom>
          <a:noFill/>
          <a:ln w="19050" cmpd="sng">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67" name="Line 39"/>
          <p:cNvSpPr>
            <a:spLocks noChangeShapeType="1"/>
          </p:cNvSpPr>
          <p:nvPr/>
        </p:nvSpPr>
        <p:spPr bwMode="auto">
          <a:xfrm flipH="1">
            <a:off x="414338" y="4462571"/>
            <a:ext cx="3379787" cy="0"/>
          </a:xfrm>
          <a:prstGeom prst="line">
            <a:avLst/>
          </a:prstGeom>
          <a:noFill/>
          <a:ln w="19050" cmpd="sng">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5089" name="Title 33"/>
          <p:cNvSpPr>
            <a:spLocks noGrp="1"/>
          </p:cNvSpPr>
          <p:nvPr>
            <p:ph type="title"/>
          </p:nvPr>
        </p:nvSpPr>
        <p:spPr/>
        <p:txBody>
          <a:bodyPr/>
          <a:lstStyle/>
          <a:p>
            <a:r>
              <a:rPr lang="en-US" dirty="0">
                <a:latin typeface="Arial" charset="0"/>
                <a:cs typeface="Arial" charset="0"/>
              </a:rPr>
              <a:t>Timeline example</a:t>
            </a:r>
          </a:p>
        </p:txBody>
      </p:sp>
      <p:sp>
        <p:nvSpPr>
          <p:cNvPr id="45090" name="TextBox 34"/>
          <p:cNvSpPr txBox="1">
            <a:spLocks noChangeArrowheads="1"/>
          </p:cNvSpPr>
          <p:nvPr/>
        </p:nvSpPr>
        <p:spPr bwMode="auto">
          <a:xfrm>
            <a:off x="720725" y="1921446"/>
            <a:ext cx="1959077"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t>100ms latency</a:t>
            </a:r>
          </a:p>
          <a:p>
            <a:pPr eaLnBrk="1" hangingPunct="1"/>
            <a:r>
              <a:rPr lang="en-US" b="1" dirty="0"/>
              <a:t>10 packets</a:t>
            </a:r>
          </a:p>
          <a:p>
            <a:pPr eaLnBrk="1" hangingPunct="1"/>
            <a:r>
              <a:rPr lang="en-US" b="1" dirty="0"/>
              <a:t>Window size = 5</a:t>
            </a:r>
          </a:p>
        </p:txBody>
      </p:sp>
      <p:sp>
        <p:nvSpPr>
          <p:cNvPr id="35" name="TextBox 34"/>
          <p:cNvSpPr txBox="1">
            <a:spLocks noChangeArrowheads="1"/>
          </p:cNvSpPr>
          <p:nvPr/>
        </p:nvSpPr>
        <p:spPr bwMode="auto">
          <a:xfrm>
            <a:off x="3045769" y="1921446"/>
            <a:ext cx="3841466"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t>Wire delay (data) = 0.5ms</a:t>
            </a:r>
          </a:p>
          <a:p>
            <a:pPr eaLnBrk="1" hangingPunct="1"/>
            <a:r>
              <a:rPr lang="en-US" b="1" dirty="0"/>
              <a:t>Wire delay (</a:t>
            </a:r>
            <a:r>
              <a:rPr lang="en-US" b="1" dirty="0" err="1"/>
              <a:t>ack</a:t>
            </a:r>
            <a:r>
              <a:rPr lang="en-US" b="1" dirty="0"/>
              <a:t>) = ~0</a:t>
            </a:r>
          </a:p>
          <a:p>
            <a:pPr eaLnBrk="1" hangingPunct="1"/>
            <a:r>
              <a:rPr lang="en-US" b="1" dirty="0"/>
              <a:t>Receiver &amp; Sender overhead = ~0</a:t>
            </a:r>
          </a:p>
        </p:txBody>
      </p:sp>
      <p:cxnSp>
        <p:nvCxnSpPr>
          <p:cNvPr id="3" name="Straight Arrow Connector 2"/>
          <p:cNvCxnSpPr/>
          <p:nvPr/>
        </p:nvCxnSpPr>
        <p:spPr>
          <a:xfrm flipH="1">
            <a:off x="376238" y="3662101"/>
            <a:ext cx="423862" cy="0"/>
          </a:xfrm>
          <a:prstGeom prst="straightConnector1">
            <a:avLst/>
          </a:prstGeom>
          <a:ln w="190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1" name="Text Box 6"/>
          <p:cNvSpPr txBox="1">
            <a:spLocks noChangeAspect="1" noChangeArrowheads="1"/>
          </p:cNvSpPr>
          <p:nvPr/>
        </p:nvSpPr>
        <p:spPr bwMode="auto">
          <a:xfrm>
            <a:off x="295073" y="3679485"/>
            <a:ext cx="583914"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dirty="0"/>
              <a:t>0.5 </a:t>
            </a:r>
            <a:r>
              <a:rPr lang="en-US" sz="1000" b="1" dirty="0" err="1"/>
              <a:t>ms</a:t>
            </a:r>
            <a:endParaRPr lang="en-US" sz="1000" b="1" dirty="0"/>
          </a:p>
        </p:txBody>
      </p:sp>
      <p:sp>
        <p:nvSpPr>
          <p:cNvPr id="43" name="Text Box 6"/>
          <p:cNvSpPr txBox="1">
            <a:spLocks noChangeAspect="1" noChangeArrowheads="1"/>
          </p:cNvSpPr>
          <p:nvPr/>
        </p:nvSpPr>
        <p:spPr bwMode="auto">
          <a:xfrm>
            <a:off x="2807287" y="3679485"/>
            <a:ext cx="47696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dirty="0"/>
              <a:t>0 </a:t>
            </a:r>
            <a:r>
              <a:rPr lang="en-US" sz="1000" b="1" dirty="0" err="1"/>
              <a:t>ms</a:t>
            </a:r>
            <a:endParaRPr lang="en-US" sz="1000" b="1" dirty="0"/>
          </a:p>
        </p:txBody>
      </p:sp>
      <p:cxnSp>
        <p:nvCxnSpPr>
          <p:cNvPr id="47" name="Straight Arrow Connector 46"/>
          <p:cNvCxnSpPr/>
          <p:nvPr/>
        </p:nvCxnSpPr>
        <p:spPr>
          <a:xfrm flipH="1">
            <a:off x="3203437" y="4079331"/>
            <a:ext cx="477405" cy="0"/>
          </a:xfrm>
          <a:prstGeom prst="straightConnector1">
            <a:avLst/>
          </a:prstGeom>
          <a:ln w="190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8" name="Text Box 6"/>
          <p:cNvSpPr txBox="1">
            <a:spLocks noChangeAspect="1" noChangeArrowheads="1"/>
          </p:cNvSpPr>
          <p:nvPr/>
        </p:nvSpPr>
        <p:spPr bwMode="auto">
          <a:xfrm>
            <a:off x="3122272" y="4077376"/>
            <a:ext cx="583914"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dirty="0"/>
              <a:t>0.5 </a:t>
            </a:r>
            <a:r>
              <a:rPr lang="en-US" sz="1000" b="1" dirty="0" err="1"/>
              <a:t>ms</a:t>
            </a:r>
            <a:endParaRPr lang="en-US" sz="1000" b="1" dirty="0"/>
          </a:p>
        </p:txBody>
      </p:sp>
      <p:cxnSp>
        <p:nvCxnSpPr>
          <p:cNvPr id="49" name="Straight Arrow Connector 48"/>
          <p:cNvCxnSpPr>
            <a:cxnSpLocks/>
          </p:cNvCxnSpPr>
          <p:nvPr/>
        </p:nvCxnSpPr>
        <p:spPr>
          <a:xfrm flipH="1">
            <a:off x="6017257" y="4069883"/>
            <a:ext cx="1839661" cy="9448"/>
          </a:xfrm>
          <a:prstGeom prst="straightConnector1">
            <a:avLst/>
          </a:prstGeom>
          <a:ln w="190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0" name="Text Box 6"/>
          <p:cNvSpPr txBox="1">
            <a:spLocks noChangeAspect="1" noChangeArrowheads="1"/>
          </p:cNvSpPr>
          <p:nvPr/>
        </p:nvSpPr>
        <p:spPr bwMode="auto">
          <a:xfrm>
            <a:off x="6564334" y="4077376"/>
            <a:ext cx="77639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dirty="0"/>
              <a:t>4 * 0.5 </a:t>
            </a:r>
            <a:r>
              <a:rPr lang="en-US" sz="1000" b="1" dirty="0" err="1"/>
              <a:t>ms</a:t>
            </a:r>
            <a:endParaRPr lang="en-US" sz="1000" b="1" dirty="0"/>
          </a:p>
        </p:txBody>
      </p:sp>
      <p:sp>
        <p:nvSpPr>
          <p:cNvPr id="84" name="Text Box 15"/>
          <p:cNvSpPr txBox="1">
            <a:spLocks noChangeArrowheads="1"/>
          </p:cNvSpPr>
          <p:nvPr/>
        </p:nvSpPr>
        <p:spPr bwMode="auto">
          <a:xfrm>
            <a:off x="6021286" y="3722347"/>
            <a:ext cx="60246" cy="246888"/>
          </a:xfrm>
          <a:prstGeom prst="rect">
            <a:avLst/>
          </a:prstGeom>
          <a:solidFill>
            <a:srgbClr val="99FF66"/>
          </a:solidFill>
          <a:ln w="9525">
            <a:solidFill>
              <a:schemeClr val="tx1"/>
            </a:solidFill>
            <a:miter lim="800000"/>
            <a:headEnd/>
            <a:tailEnd/>
          </a:ln>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sz="1000" b="1" dirty="0"/>
              <a:t> </a:t>
            </a:r>
          </a:p>
        </p:txBody>
      </p:sp>
      <p:sp>
        <p:nvSpPr>
          <p:cNvPr id="85" name="Text Box 16"/>
          <p:cNvSpPr txBox="1">
            <a:spLocks noChangeArrowheads="1"/>
          </p:cNvSpPr>
          <p:nvPr/>
        </p:nvSpPr>
        <p:spPr bwMode="auto">
          <a:xfrm>
            <a:off x="6021286" y="3722760"/>
            <a:ext cx="484632" cy="246062"/>
          </a:xfrm>
          <a:prstGeom prst="rect">
            <a:avLst/>
          </a:prstGeom>
          <a:noFill/>
          <a:ln w="9525">
            <a:noFill/>
            <a:miter lim="800000"/>
            <a:headEnd/>
            <a:tailEnd/>
          </a:ln>
        </p:spPr>
        <p:txBody>
          <a:bodyPr lIns="0" rIns="9144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t>Ack5 </a:t>
            </a:r>
          </a:p>
        </p:txBody>
      </p:sp>
      <p:sp>
        <p:nvSpPr>
          <p:cNvPr id="86" name="Text Box 15"/>
          <p:cNvSpPr txBox="1">
            <a:spLocks noChangeArrowheads="1"/>
          </p:cNvSpPr>
          <p:nvPr/>
        </p:nvSpPr>
        <p:spPr bwMode="auto">
          <a:xfrm>
            <a:off x="6505918" y="3722347"/>
            <a:ext cx="60246" cy="246888"/>
          </a:xfrm>
          <a:prstGeom prst="rect">
            <a:avLst/>
          </a:prstGeom>
          <a:solidFill>
            <a:srgbClr val="99FF66"/>
          </a:solidFill>
          <a:ln w="9525">
            <a:solidFill>
              <a:schemeClr val="tx1"/>
            </a:solidFill>
            <a:miter lim="800000"/>
            <a:headEnd/>
            <a:tailEnd/>
          </a:ln>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sz="1000" b="1" dirty="0"/>
              <a:t> </a:t>
            </a:r>
          </a:p>
        </p:txBody>
      </p:sp>
      <p:sp>
        <p:nvSpPr>
          <p:cNvPr id="87" name="Text Box 16"/>
          <p:cNvSpPr txBox="1">
            <a:spLocks noChangeArrowheads="1"/>
          </p:cNvSpPr>
          <p:nvPr/>
        </p:nvSpPr>
        <p:spPr bwMode="auto">
          <a:xfrm>
            <a:off x="6505918" y="3722760"/>
            <a:ext cx="484632" cy="246062"/>
          </a:xfrm>
          <a:prstGeom prst="rect">
            <a:avLst/>
          </a:prstGeom>
          <a:noFill/>
          <a:ln w="9525">
            <a:noFill/>
            <a:miter lim="800000"/>
            <a:headEnd/>
            <a:tailEnd/>
          </a:ln>
        </p:spPr>
        <p:txBody>
          <a:bodyPr lIns="0" rIns="9144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t>Ack6 </a:t>
            </a:r>
          </a:p>
        </p:txBody>
      </p:sp>
      <p:sp>
        <p:nvSpPr>
          <p:cNvPr id="88" name="Text Box 15"/>
          <p:cNvSpPr txBox="1">
            <a:spLocks noChangeArrowheads="1"/>
          </p:cNvSpPr>
          <p:nvPr/>
        </p:nvSpPr>
        <p:spPr bwMode="auto">
          <a:xfrm>
            <a:off x="6990550" y="3722347"/>
            <a:ext cx="60246" cy="246888"/>
          </a:xfrm>
          <a:prstGeom prst="rect">
            <a:avLst/>
          </a:prstGeom>
          <a:solidFill>
            <a:srgbClr val="99FF66"/>
          </a:solidFill>
          <a:ln w="9525">
            <a:solidFill>
              <a:schemeClr val="tx1"/>
            </a:solidFill>
            <a:miter lim="800000"/>
            <a:headEnd/>
            <a:tailEnd/>
          </a:ln>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sz="1000" b="1" dirty="0"/>
              <a:t> </a:t>
            </a:r>
          </a:p>
        </p:txBody>
      </p:sp>
      <p:sp>
        <p:nvSpPr>
          <p:cNvPr id="89" name="Text Box 16"/>
          <p:cNvSpPr txBox="1">
            <a:spLocks noChangeArrowheads="1"/>
          </p:cNvSpPr>
          <p:nvPr/>
        </p:nvSpPr>
        <p:spPr bwMode="auto">
          <a:xfrm>
            <a:off x="6990550" y="3722760"/>
            <a:ext cx="484632" cy="246062"/>
          </a:xfrm>
          <a:prstGeom prst="rect">
            <a:avLst/>
          </a:prstGeom>
          <a:noFill/>
          <a:ln w="9525">
            <a:noFill/>
            <a:miter lim="800000"/>
            <a:headEnd/>
            <a:tailEnd/>
          </a:ln>
        </p:spPr>
        <p:txBody>
          <a:bodyPr lIns="0" rIns="9144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t>Ack7 </a:t>
            </a:r>
          </a:p>
        </p:txBody>
      </p:sp>
      <p:sp>
        <p:nvSpPr>
          <p:cNvPr id="90" name="Text Box 15"/>
          <p:cNvSpPr txBox="1">
            <a:spLocks noChangeArrowheads="1"/>
          </p:cNvSpPr>
          <p:nvPr/>
        </p:nvSpPr>
        <p:spPr bwMode="auto">
          <a:xfrm>
            <a:off x="7475182" y="3722347"/>
            <a:ext cx="60246" cy="246888"/>
          </a:xfrm>
          <a:prstGeom prst="rect">
            <a:avLst/>
          </a:prstGeom>
          <a:solidFill>
            <a:srgbClr val="99FF66"/>
          </a:solidFill>
          <a:ln w="9525">
            <a:solidFill>
              <a:schemeClr val="tx1"/>
            </a:solidFill>
            <a:miter lim="800000"/>
            <a:headEnd/>
            <a:tailEnd/>
          </a:ln>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sz="1000" b="1" dirty="0"/>
              <a:t> </a:t>
            </a:r>
          </a:p>
        </p:txBody>
      </p:sp>
      <p:sp>
        <p:nvSpPr>
          <p:cNvPr id="91" name="Text Box 16"/>
          <p:cNvSpPr txBox="1">
            <a:spLocks noChangeArrowheads="1"/>
          </p:cNvSpPr>
          <p:nvPr/>
        </p:nvSpPr>
        <p:spPr bwMode="auto">
          <a:xfrm>
            <a:off x="7475182" y="3722760"/>
            <a:ext cx="484632" cy="246062"/>
          </a:xfrm>
          <a:prstGeom prst="rect">
            <a:avLst/>
          </a:prstGeom>
          <a:noFill/>
          <a:ln w="9525">
            <a:noFill/>
            <a:miter lim="800000"/>
            <a:headEnd/>
            <a:tailEnd/>
          </a:ln>
        </p:spPr>
        <p:txBody>
          <a:bodyPr lIns="0" rIns="9144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t>Ack8 </a:t>
            </a:r>
          </a:p>
        </p:txBody>
      </p:sp>
      <p:sp>
        <p:nvSpPr>
          <p:cNvPr id="92" name="Text Box 15"/>
          <p:cNvSpPr txBox="1">
            <a:spLocks noChangeArrowheads="1"/>
          </p:cNvSpPr>
          <p:nvPr/>
        </p:nvSpPr>
        <p:spPr bwMode="auto">
          <a:xfrm>
            <a:off x="7959814" y="3722347"/>
            <a:ext cx="60246" cy="246888"/>
          </a:xfrm>
          <a:prstGeom prst="rect">
            <a:avLst/>
          </a:prstGeom>
          <a:solidFill>
            <a:srgbClr val="99FF66"/>
          </a:solidFill>
          <a:ln w="9525">
            <a:solidFill>
              <a:schemeClr val="tx1"/>
            </a:solidFill>
            <a:miter lim="800000"/>
            <a:headEnd/>
            <a:tailEnd/>
          </a:ln>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sz="1000" b="1" dirty="0"/>
              <a:t> </a:t>
            </a:r>
          </a:p>
        </p:txBody>
      </p:sp>
      <p:sp>
        <p:nvSpPr>
          <p:cNvPr id="93" name="Text Box 16"/>
          <p:cNvSpPr txBox="1">
            <a:spLocks noChangeArrowheads="1"/>
          </p:cNvSpPr>
          <p:nvPr/>
        </p:nvSpPr>
        <p:spPr bwMode="auto">
          <a:xfrm>
            <a:off x="7959814" y="3722760"/>
            <a:ext cx="484632" cy="246062"/>
          </a:xfrm>
          <a:prstGeom prst="rect">
            <a:avLst/>
          </a:prstGeom>
          <a:noFill/>
          <a:ln w="9525">
            <a:noFill/>
            <a:miter lim="800000"/>
            <a:headEnd/>
            <a:tailEnd/>
          </a:ln>
        </p:spPr>
        <p:txBody>
          <a:bodyPr lIns="0" rIns="9144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t>Ack9 </a:t>
            </a:r>
          </a:p>
        </p:txBody>
      </p:sp>
      <p:cxnSp>
        <p:nvCxnSpPr>
          <p:cNvPr id="102" name="Straight Arrow Connector 101"/>
          <p:cNvCxnSpPr>
            <a:cxnSpLocks/>
          </p:cNvCxnSpPr>
          <p:nvPr/>
        </p:nvCxnSpPr>
        <p:spPr>
          <a:xfrm flipH="1">
            <a:off x="5878164" y="4074607"/>
            <a:ext cx="174180" cy="4724"/>
          </a:xfrm>
          <a:prstGeom prst="straightConnector1">
            <a:avLst/>
          </a:prstGeom>
          <a:ln w="190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03" name="Text Box 6"/>
          <p:cNvSpPr txBox="1">
            <a:spLocks noChangeAspect="1" noChangeArrowheads="1"/>
          </p:cNvSpPr>
          <p:nvPr/>
        </p:nvSpPr>
        <p:spPr bwMode="auto">
          <a:xfrm>
            <a:off x="5679908" y="4082246"/>
            <a:ext cx="47696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dirty="0"/>
              <a:t>0 </a:t>
            </a:r>
            <a:r>
              <a:rPr lang="en-US" sz="1000" b="1" dirty="0" err="1"/>
              <a:t>ms</a:t>
            </a:r>
            <a:endParaRPr lang="en-US" sz="1000" b="1" dirty="0"/>
          </a:p>
        </p:txBody>
      </p:sp>
      <p:sp>
        <p:nvSpPr>
          <p:cNvPr id="25" name="TextBox 24"/>
          <p:cNvSpPr txBox="1"/>
          <p:nvPr/>
        </p:nvSpPr>
        <p:spPr>
          <a:xfrm>
            <a:off x="351017" y="4710795"/>
            <a:ext cx="2671024" cy="1077218"/>
          </a:xfrm>
          <a:prstGeom prst="rect">
            <a:avLst/>
          </a:prstGeom>
          <a:noFill/>
        </p:spPr>
        <p:txBody>
          <a:bodyPr wrap="none" rtlCol="0">
            <a:spAutoFit/>
          </a:bodyPr>
          <a:lstStyle/>
          <a:p>
            <a:r>
              <a:rPr lang="en-US" sz="1600" dirty="0"/>
              <a:t>End-to-end latency for Pkt0 </a:t>
            </a:r>
          </a:p>
          <a:p>
            <a:r>
              <a:rPr lang="en-US" sz="1600" dirty="0"/>
              <a:t>= S + T</a:t>
            </a:r>
            <a:r>
              <a:rPr lang="en-US" sz="1600" baseline="-25000" dirty="0"/>
              <a:t>w</a:t>
            </a:r>
            <a:r>
              <a:rPr lang="en-US" sz="1600" dirty="0"/>
              <a:t> + </a:t>
            </a:r>
            <a:r>
              <a:rPr lang="en-US" sz="1600" dirty="0" err="1"/>
              <a:t>T</a:t>
            </a:r>
            <a:r>
              <a:rPr lang="en-US" sz="1600" baseline="-25000" dirty="0" err="1"/>
              <a:t>f</a:t>
            </a:r>
            <a:r>
              <a:rPr lang="en-US" sz="1600" dirty="0"/>
              <a:t> + R</a:t>
            </a:r>
          </a:p>
          <a:p>
            <a:r>
              <a:rPr lang="en-US" sz="1600" dirty="0"/>
              <a:t>   0 + 0.5 + 100 + 0</a:t>
            </a:r>
          </a:p>
          <a:p>
            <a:r>
              <a:rPr lang="en-US" sz="1600" dirty="0"/>
              <a:t>  </a:t>
            </a:r>
            <a:r>
              <a:rPr lang="en-US" sz="1600" dirty="0">
                <a:solidFill>
                  <a:srgbClr val="008000"/>
                </a:solidFill>
              </a:rPr>
              <a:t>100.5 </a:t>
            </a:r>
            <a:r>
              <a:rPr lang="en-US" sz="1600" dirty="0" err="1">
                <a:solidFill>
                  <a:srgbClr val="008000"/>
                </a:solidFill>
              </a:rPr>
              <a:t>ms</a:t>
            </a:r>
            <a:endParaRPr lang="en-US" sz="1600" dirty="0">
              <a:solidFill>
                <a:srgbClr val="008000"/>
              </a:solidFill>
            </a:endParaRPr>
          </a:p>
        </p:txBody>
      </p:sp>
      <p:sp>
        <p:nvSpPr>
          <p:cNvPr id="108" name="TextBox 107"/>
          <p:cNvSpPr txBox="1"/>
          <p:nvPr/>
        </p:nvSpPr>
        <p:spPr>
          <a:xfrm>
            <a:off x="351017" y="5780782"/>
            <a:ext cx="2705288" cy="1077218"/>
          </a:xfrm>
          <a:prstGeom prst="rect">
            <a:avLst/>
          </a:prstGeom>
          <a:noFill/>
        </p:spPr>
        <p:txBody>
          <a:bodyPr wrap="none" rtlCol="0">
            <a:spAutoFit/>
          </a:bodyPr>
          <a:lstStyle/>
          <a:p>
            <a:r>
              <a:rPr lang="en-US" sz="1600" dirty="0"/>
              <a:t>End-to-end latency for Ack0</a:t>
            </a:r>
          </a:p>
          <a:p>
            <a:r>
              <a:rPr lang="en-US" sz="1600" dirty="0"/>
              <a:t>= S + T</a:t>
            </a:r>
            <a:r>
              <a:rPr lang="en-US" sz="1600" baseline="-25000" dirty="0"/>
              <a:t>w</a:t>
            </a:r>
            <a:r>
              <a:rPr lang="en-US" sz="1600" dirty="0"/>
              <a:t> + </a:t>
            </a:r>
            <a:r>
              <a:rPr lang="en-US" sz="1600" dirty="0" err="1"/>
              <a:t>T</a:t>
            </a:r>
            <a:r>
              <a:rPr lang="en-US" sz="1600" baseline="-25000" dirty="0" err="1"/>
              <a:t>f</a:t>
            </a:r>
            <a:r>
              <a:rPr lang="en-US" sz="1600" dirty="0"/>
              <a:t> + R</a:t>
            </a:r>
          </a:p>
          <a:p>
            <a:r>
              <a:rPr lang="en-US" sz="1600" dirty="0"/>
              <a:t>   0 + 0.0 + 100 + 0</a:t>
            </a:r>
          </a:p>
          <a:p>
            <a:r>
              <a:rPr lang="en-US" sz="1600" dirty="0"/>
              <a:t>  </a:t>
            </a:r>
            <a:r>
              <a:rPr lang="en-US" sz="1600" dirty="0">
                <a:solidFill>
                  <a:srgbClr val="008000"/>
                </a:solidFill>
              </a:rPr>
              <a:t>100.0 </a:t>
            </a:r>
            <a:r>
              <a:rPr lang="en-US" sz="1600" dirty="0" err="1">
                <a:solidFill>
                  <a:srgbClr val="008000"/>
                </a:solidFill>
              </a:rPr>
              <a:t>ms</a:t>
            </a:r>
            <a:endParaRPr lang="en-US" sz="1600" dirty="0">
              <a:solidFill>
                <a:srgbClr val="008000"/>
              </a:solidFill>
            </a:endParaRPr>
          </a:p>
        </p:txBody>
      </p:sp>
      <p:sp>
        <p:nvSpPr>
          <p:cNvPr id="109" name="TextBox 108"/>
          <p:cNvSpPr txBox="1"/>
          <p:nvPr/>
        </p:nvSpPr>
        <p:spPr>
          <a:xfrm>
            <a:off x="3022041" y="5005136"/>
            <a:ext cx="5951770" cy="1077218"/>
          </a:xfrm>
          <a:prstGeom prst="rect">
            <a:avLst/>
          </a:prstGeom>
          <a:noFill/>
        </p:spPr>
        <p:txBody>
          <a:bodyPr wrap="none" rtlCol="0">
            <a:spAutoFit/>
          </a:bodyPr>
          <a:lstStyle/>
          <a:p>
            <a:r>
              <a:rPr lang="en-US" sz="1600" dirty="0"/>
              <a:t>Total transmission time</a:t>
            </a:r>
          </a:p>
          <a:p>
            <a:r>
              <a:rPr lang="en-US" sz="1600" dirty="0"/>
              <a:t> = 0.5 + 100 + 100 + 0 + 0.5 + 100 + 100 + 0.5 + 0.5 + 0.5 + 0.5</a:t>
            </a:r>
          </a:p>
          <a:p>
            <a:r>
              <a:rPr lang="en-US" sz="1600" dirty="0"/>
              <a:t>    0.5 + 200 + 0.5 + 200 + 4 * 0.5</a:t>
            </a:r>
          </a:p>
          <a:p>
            <a:r>
              <a:rPr lang="en-US" sz="1600" dirty="0">
                <a:solidFill>
                  <a:srgbClr val="008000"/>
                </a:solidFill>
              </a:rPr>
              <a:t>    402.5 </a:t>
            </a:r>
            <a:r>
              <a:rPr lang="en-US" sz="1600" dirty="0" err="1">
                <a:solidFill>
                  <a:srgbClr val="008000"/>
                </a:solidFill>
              </a:rPr>
              <a:t>ms</a:t>
            </a:r>
            <a:endParaRPr lang="en-US" sz="1600" dirty="0">
              <a:solidFill>
                <a:srgbClr val="008000"/>
              </a:solidFill>
            </a:endParaRPr>
          </a:p>
        </p:txBody>
      </p:sp>
      <p:sp>
        <p:nvSpPr>
          <p:cNvPr id="110" name="Text Box 6"/>
          <p:cNvSpPr txBox="1">
            <a:spLocks noChangeAspect="1" noChangeArrowheads="1"/>
          </p:cNvSpPr>
          <p:nvPr/>
        </p:nvSpPr>
        <p:spPr bwMode="auto">
          <a:xfrm>
            <a:off x="1413717" y="3518008"/>
            <a:ext cx="979718"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dirty="0"/>
              <a:t>100 + 100 </a:t>
            </a:r>
            <a:r>
              <a:rPr lang="en-US" sz="1000" b="1" dirty="0" err="1"/>
              <a:t>ms</a:t>
            </a:r>
            <a:endParaRPr lang="en-US" sz="1000" b="1" dirty="0"/>
          </a:p>
        </p:txBody>
      </p:sp>
      <p:sp>
        <p:nvSpPr>
          <p:cNvPr id="111" name="Line 7"/>
          <p:cNvSpPr>
            <a:spLocks noChangeAspect="1" noChangeShapeType="1"/>
          </p:cNvSpPr>
          <p:nvPr/>
        </p:nvSpPr>
        <p:spPr bwMode="auto">
          <a:xfrm flipH="1" flipV="1">
            <a:off x="777889" y="3657605"/>
            <a:ext cx="684671" cy="0"/>
          </a:xfrm>
          <a:prstGeom prst="line">
            <a:avLst/>
          </a:prstGeom>
          <a:noFill/>
          <a:ln w="19050" cmpd="sng">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12" name="Line 8"/>
          <p:cNvSpPr>
            <a:spLocks noChangeAspect="1" noChangeShapeType="1"/>
          </p:cNvSpPr>
          <p:nvPr/>
        </p:nvSpPr>
        <p:spPr bwMode="auto">
          <a:xfrm flipH="1">
            <a:off x="2360870" y="3657605"/>
            <a:ext cx="661742" cy="0"/>
          </a:xfrm>
          <a:prstGeom prst="line">
            <a:avLst/>
          </a:prstGeom>
          <a:noFill/>
          <a:ln w="19050" cmpd="sng">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cxnSp>
        <p:nvCxnSpPr>
          <p:cNvPr id="59" name="Straight Arrow Connector 58">
            <a:extLst>
              <a:ext uri="{FF2B5EF4-FFF2-40B4-BE49-F238E27FC236}">
                <a16:creationId xmlns:a16="http://schemas.microsoft.com/office/drawing/2014/main" id="{BBDFD280-C507-E540-96D4-396034CC8D86}"/>
              </a:ext>
            </a:extLst>
          </p:cNvPr>
          <p:cNvCxnSpPr>
            <a:cxnSpLocks/>
          </p:cNvCxnSpPr>
          <p:nvPr/>
        </p:nvCxnSpPr>
        <p:spPr>
          <a:xfrm flipH="1">
            <a:off x="3012091" y="3653764"/>
            <a:ext cx="174180" cy="0"/>
          </a:xfrm>
          <a:prstGeom prst="straightConnector1">
            <a:avLst/>
          </a:prstGeom>
          <a:ln w="190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60" name="Text Box 15">
            <a:extLst>
              <a:ext uri="{FF2B5EF4-FFF2-40B4-BE49-F238E27FC236}">
                <a16:creationId xmlns:a16="http://schemas.microsoft.com/office/drawing/2014/main" id="{5FBE92BC-F6F4-1248-90E8-D55F33C5BACF}"/>
              </a:ext>
            </a:extLst>
          </p:cNvPr>
          <p:cNvSpPr txBox="1">
            <a:spLocks noChangeArrowheads="1"/>
          </p:cNvSpPr>
          <p:nvPr/>
        </p:nvSpPr>
        <p:spPr bwMode="auto">
          <a:xfrm>
            <a:off x="3149970" y="3261958"/>
            <a:ext cx="60246" cy="246888"/>
          </a:xfrm>
          <a:prstGeom prst="rect">
            <a:avLst/>
          </a:prstGeom>
          <a:solidFill>
            <a:srgbClr val="99FF66"/>
          </a:solidFill>
          <a:ln w="9525">
            <a:solidFill>
              <a:schemeClr val="tx1"/>
            </a:solidFill>
            <a:miter lim="800000"/>
            <a:headEnd/>
            <a:tailEnd/>
          </a:ln>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sz="1000" b="1" dirty="0"/>
              <a:t> </a:t>
            </a:r>
          </a:p>
        </p:txBody>
      </p:sp>
      <p:sp>
        <p:nvSpPr>
          <p:cNvPr id="61" name="Text Box 16">
            <a:extLst>
              <a:ext uri="{FF2B5EF4-FFF2-40B4-BE49-F238E27FC236}">
                <a16:creationId xmlns:a16="http://schemas.microsoft.com/office/drawing/2014/main" id="{F14086CD-2373-144D-A537-39ECA2D652F9}"/>
              </a:ext>
            </a:extLst>
          </p:cNvPr>
          <p:cNvSpPr txBox="1">
            <a:spLocks noChangeArrowheads="1"/>
          </p:cNvSpPr>
          <p:nvPr/>
        </p:nvSpPr>
        <p:spPr bwMode="auto">
          <a:xfrm>
            <a:off x="3149970" y="3262371"/>
            <a:ext cx="484632" cy="246062"/>
          </a:xfrm>
          <a:prstGeom prst="rect">
            <a:avLst/>
          </a:prstGeom>
          <a:noFill/>
          <a:ln w="9525">
            <a:noFill/>
            <a:miter lim="800000"/>
            <a:headEnd/>
            <a:tailEnd/>
          </a:ln>
        </p:spPr>
        <p:txBody>
          <a:bodyPr lIns="0" rIns="9144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t>Ack0 </a:t>
            </a:r>
          </a:p>
        </p:txBody>
      </p:sp>
      <p:sp>
        <p:nvSpPr>
          <p:cNvPr id="63" name="Text Box 15">
            <a:extLst>
              <a:ext uri="{FF2B5EF4-FFF2-40B4-BE49-F238E27FC236}">
                <a16:creationId xmlns:a16="http://schemas.microsoft.com/office/drawing/2014/main" id="{C643DE50-246A-1841-B8EB-B5C3DA4C8F05}"/>
              </a:ext>
            </a:extLst>
          </p:cNvPr>
          <p:cNvSpPr txBox="1">
            <a:spLocks noChangeArrowheads="1"/>
          </p:cNvSpPr>
          <p:nvPr/>
        </p:nvSpPr>
        <p:spPr bwMode="auto">
          <a:xfrm>
            <a:off x="3634602" y="3261958"/>
            <a:ext cx="60246" cy="246888"/>
          </a:xfrm>
          <a:prstGeom prst="rect">
            <a:avLst/>
          </a:prstGeom>
          <a:solidFill>
            <a:srgbClr val="99FF66"/>
          </a:solidFill>
          <a:ln w="9525">
            <a:solidFill>
              <a:schemeClr val="tx1"/>
            </a:solidFill>
            <a:miter lim="800000"/>
            <a:headEnd/>
            <a:tailEnd/>
          </a:ln>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sz="1000" b="1" dirty="0"/>
              <a:t> </a:t>
            </a:r>
          </a:p>
        </p:txBody>
      </p:sp>
      <p:sp>
        <p:nvSpPr>
          <p:cNvPr id="64" name="Text Box 16">
            <a:extLst>
              <a:ext uri="{FF2B5EF4-FFF2-40B4-BE49-F238E27FC236}">
                <a16:creationId xmlns:a16="http://schemas.microsoft.com/office/drawing/2014/main" id="{A6C10930-05CD-AB4F-A011-3FF8ABF0D83C}"/>
              </a:ext>
            </a:extLst>
          </p:cNvPr>
          <p:cNvSpPr txBox="1">
            <a:spLocks noChangeArrowheads="1"/>
          </p:cNvSpPr>
          <p:nvPr/>
        </p:nvSpPr>
        <p:spPr bwMode="auto">
          <a:xfrm>
            <a:off x="3634602" y="3262371"/>
            <a:ext cx="484632" cy="246062"/>
          </a:xfrm>
          <a:prstGeom prst="rect">
            <a:avLst/>
          </a:prstGeom>
          <a:noFill/>
          <a:ln w="9525">
            <a:noFill/>
            <a:miter lim="800000"/>
            <a:headEnd/>
            <a:tailEnd/>
          </a:ln>
        </p:spPr>
        <p:txBody>
          <a:bodyPr lIns="0" rIns="9144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t>Ack1 </a:t>
            </a:r>
          </a:p>
        </p:txBody>
      </p:sp>
      <p:sp>
        <p:nvSpPr>
          <p:cNvPr id="65" name="Text Box 15">
            <a:extLst>
              <a:ext uri="{FF2B5EF4-FFF2-40B4-BE49-F238E27FC236}">
                <a16:creationId xmlns:a16="http://schemas.microsoft.com/office/drawing/2014/main" id="{3F84E3F0-83AA-0C45-8C3F-26A24009F42C}"/>
              </a:ext>
            </a:extLst>
          </p:cNvPr>
          <p:cNvSpPr txBox="1">
            <a:spLocks noChangeArrowheads="1"/>
          </p:cNvSpPr>
          <p:nvPr/>
        </p:nvSpPr>
        <p:spPr bwMode="auto">
          <a:xfrm>
            <a:off x="4119234" y="3261958"/>
            <a:ext cx="60246" cy="246888"/>
          </a:xfrm>
          <a:prstGeom prst="rect">
            <a:avLst/>
          </a:prstGeom>
          <a:solidFill>
            <a:srgbClr val="99FF66"/>
          </a:solidFill>
          <a:ln w="9525">
            <a:solidFill>
              <a:schemeClr val="tx1"/>
            </a:solidFill>
            <a:miter lim="800000"/>
            <a:headEnd/>
            <a:tailEnd/>
          </a:ln>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sz="1000" b="1" dirty="0"/>
              <a:t> </a:t>
            </a:r>
          </a:p>
        </p:txBody>
      </p:sp>
      <p:sp>
        <p:nvSpPr>
          <p:cNvPr id="66" name="Text Box 16">
            <a:extLst>
              <a:ext uri="{FF2B5EF4-FFF2-40B4-BE49-F238E27FC236}">
                <a16:creationId xmlns:a16="http://schemas.microsoft.com/office/drawing/2014/main" id="{36419E35-DA87-7F4C-AFF1-9A5C7DA8024D}"/>
              </a:ext>
            </a:extLst>
          </p:cNvPr>
          <p:cNvSpPr txBox="1">
            <a:spLocks noChangeArrowheads="1"/>
          </p:cNvSpPr>
          <p:nvPr/>
        </p:nvSpPr>
        <p:spPr bwMode="auto">
          <a:xfrm>
            <a:off x="4109295" y="3262371"/>
            <a:ext cx="484632" cy="246062"/>
          </a:xfrm>
          <a:prstGeom prst="rect">
            <a:avLst/>
          </a:prstGeom>
          <a:noFill/>
          <a:ln w="9525">
            <a:noFill/>
            <a:miter lim="800000"/>
            <a:headEnd/>
            <a:tailEnd/>
          </a:ln>
        </p:spPr>
        <p:txBody>
          <a:bodyPr lIns="0" rIns="9144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t>Ack2 </a:t>
            </a:r>
          </a:p>
        </p:txBody>
      </p:sp>
      <p:sp>
        <p:nvSpPr>
          <p:cNvPr id="67" name="Text Box 15">
            <a:extLst>
              <a:ext uri="{FF2B5EF4-FFF2-40B4-BE49-F238E27FC236}">
                <a16:creationId xmlns:a16="http://schemas.microsoft.com/office/drawing/2014/main" id="{8C776C7F-CD11-384C-AAB0-D0D425801E85}"/>
              </a:ext>
            </a:extLst>
          </p:cNvPr>
          <p:cNvSpPr txBox="1">
            <a:spLocks noChangeArrowheads="1"/>
          </p:cNvSpPr>
          <p:nvPr/>
        </p:nvSpPr>
        <p:spPr bwMode="auto">
          <a:xfrm>
            <a:off x="4554171" y="3261958"/>
            <a:ext cx="60246" cy="246888"/>
          </a:xfrm>
          <a:prstGeom prst="rect">
            <a:avLst/>
          </a:prstGeom>
          <a:solidFill>
            <a:srgbClr val="99FF66"/>
          </a:solidFill>
          <a:ln w="9525">
            <a:solidFill>
              <a:schemeClr val="tx1"/>
            </a:solidFill>
            <a:miter lim="800000"/>
            <a:headEnd/>
            <a:tailEnd/>
          </a:ln>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sz="1000" b="1" dirty="0"/>
              <a:t> </a:t>
            </a:r>
          </a:p>
        </p:txBody>
      </p:sp>
      <p:sp>
        <p:nvSpPr>
          <p:cNvPr id="68" name="Text Box 16">
            <a:extLst>
              <a:ext uri="{FF2B5EF4-FFF2-40B4-BE49-F238E27FC236}">
                <a16:creationId xmlns:a16="http://schemas.microsoft.com/office/drawing/2014/main" id="{5B2C7B70-F2F6-4542-910E-AEF4F1307F1F}"/>
              </a:ext>
            </a:extLst>
          </p:cNvPr>
          <p:cNvSpPr txBox="1">
            <a:spLocks noChangeArrowheads="1"/>
          </p:cNvSpPr>
          <p:nvPr/>
        </p:nvSpPr>
        <p:spPr bwMode="auto">
          <a:xfrm>
            <a:off x="4554171" y="3262371"/>
            <a:ext cx="484632" cy="246062"/>
          </a:xfrm>
          <a:prstGeom prst="rect">
            <a:avLst/>
          </a:prstGeom>
          <a:noFill/>
          <a:ln w="9525">
            <a:noFill/>
            <a:miter lim="800000"/>
            <a:headEnd/>
            <a:tailEnd/>
          </a:ln>
        </p:spPr>
        <p:txBody>
          <a:bodyPr lIns="0" rIns="9144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t>Ack3 </a:t>
            </a:r>
          </a:p>
        </p:txBody>
      </p:sp>
      <p:sp>
        <p:nvSpPr>
          <p:cNvPr id="69" name="Text Box 15">
            <a:extLst>
              <a:ext uri="{FF2B5EF4-FFF2-40B4-BE49-F238E27FC236}">
                <a16:creationId xmlns:a16="http://schemas.microsoft.com/office/drawing/2014/main" id="{92D570DA-96AF-8949-AAE4-8E0A50DBDB9E}"/>
              </a:ext>
            </a:extLst>
          </p:cNvPr>
          <p:cNvSpPr txBox="1">
            <a:spLocks noChangeArrowheads="1"/>
          </p:cNvSpPr>
          <p:nvPr/>
        </p:nvSpPr>
        <p:spPr bwMode="auto">
          <a:xfrm>
            <a:off x="5028864" y="3261958"/>
            <a:ext cx="60246" cy="246888"/>
          </a:xfrm>
          <a:prstGeom prst="rect">
            <a:avLst/>
          </a:prstGeom>
          <a:solidFill>
            <a:srgbClr val="99FF66"/>
          </a:solidFill>
          <a:ln w="9525">
            <a:solidFill>
              <a:schemeClr val="tx1"/>
            </a:solidFill>
            <a:miter lim="800000"/>
            <a:headEnd/>
            <a:tailEnd/>
          </a:ln>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sz="1000" b="1" dirty="0"/>
              <a:t> </a:t>
            </a:r>
          </a:p>
        </p:txBody>
      </p:sp>
      <p:sp>
        <p:nvSpPr>
          <p:cNvPr id="70" name="Text Box 16">
            <a:extLst>
              <a:ext uri="{FF2B5EF4-FFF2-40B4-BE49-F238E27FC236}">
                <a16:creationId xmlns:a16="http://schemas.microsoft.com/office/drawing/2014/main" id="{9F96A5BE-6FFF-CC43-A03C-092FF98C1029}"/>
              </a:ext>
            </a:extLst>
          </p:cNvPr>
          <p:cNvSpPr txBox="1">
            <a:spLocks noChangeArrowheads="1"/>
          </p:cNvSpPr>
          <p:nvPr/>
        </p:nvSpPr>
        <p:spPr bwMode="auto">
          <a:xfrm>
            <a:off x="5018925" y="3262371"/>
            <a:ext cx="484632" cy="246062"/>
          </a:xfrm>
          <a:prstGeom prst="rect">
            <a:avLst/>
          </a:prstGeom>
          <a:noFill/>
          <a:ln w="9525">
            <a:noFill/>
            <a:miter lim="800000"/>
            <a:headEnd/>
            <a:tailEnd/>
          </a:ln>
        </p:spPr>
        <p:txBody>
          <a:bodyPr lIns="0" rIns="9144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t>Ack4 </a:t>
            </a:r>
          </a:p>
        </p:txBody>
      </p:sp>
    </p:spTree>
    <p:extLst>
      <p:ext uri="{BB962C8B-B14F-4D97-AF65-F5344CB8AC3E}">
        <p14:creationId xmlns:p14="http://schemas.microsoft.com/office/powerpoint/2010/main" val="423203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063"/>
                                        </p:tgtEl>
                                        <p:attrNameLst>
                                          <p:attrName>style.visibility</p:attrName>
                                        </p:attrNameLst>
                                      </p:cBhvr>
                                      <p:to>
                                        <p:strVal val="visible"/>
                                      </p:to>
                                    </p:set>
                                    <p:animEffect transition="in" filter="dissolve">
                                      <p:cBhvr>
                                        <p:cTn id="7" dur="500"/>
                                        <p:tgtEl>
                                          <p:spTgt spid="45063"/>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dissolve">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5064"/>
                                        </p:tgtEl>
                                        <p:attrNameLst>
                                          <p:attrName>style.visibility</p:attrName>
                                        </p:attrNameLst>
                                      </p:cBhvr>
                                      <p:to>
                                        <p:strVal val="visible"/>
                                      </p:to>
                                    </p:set>
                                    <p:animEffect transition="in" filter="dissolve">
                                      <p:cBhvr>
                                        <p:cTn id="18" dur="500"/>
                                        <p:tgtEl>
                                          <p:spTgt spid="4506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5065"/>
                                        </p:tgtEl>
                                        <p:attrNameLst>
                                          <p:attrName>style.visibility</p:attrName>
                                        </p:attrNameLst>
                                      </p:cBhvr>
                                      <p:to>
                                        <p:strVal val="visible"/>
                                      </p:to>
                                    </p:set>
                                    <p:animEffect transition="in" filter="dissolve">
                                      <p:cBhvr>
                                        <p:cTn id="21" dur="500"/>
                                        <p:tgtEl>
                                          <p:spTgt spid="4506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5066"/>
                                        </p:tgtEl>
                                        <p:attrNameLst>
                                          <p:attrName>style.visibility</p:attrName>
                                        </p:attrNameLst>
                                      </p:cBhvr>
                                      <p:to>
                                        <p:strVal val="visible"/>
                                      </p:to>
                                    </p:set>
                                    <p:animEffect transition="in" filter="dissolve">
                                      <p:cBhvr>
                                        <p:cTn id="24" dur="500"/>
                                        <p:tgtEl>
                                          <p:spTgt spid="4506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5071"/>
                                        </p:tgtEl>
                                        <p:attrNameLst>
                                          <p:attrName>style.visibility</p:attrName>
                                        </p:attrNameLst>
                                      </p:cBhvr>
                                      <p:to>
                                        <p:strVal val="visible"/>
                                      </p:to>
                                    </p:set>
                                    <p:animEffect transition="in" filter="dissolve">
                                      <p:cBhvr>
                                        <p:cTn id="27" dur="500"/>
                                        <p:tgtEl>
                                          <p:spTgt spid="4507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1"/>
                                        </p:tgtEl>
                                        <p:attrNameLst>
                                          <p:attrName>style.visibility</p:attrName>
                                        </p:attrNameLst>
                                      </p:cBhvr>
                                      <p:to>
                                        <p:strVal val="visible"/>
                                      </p:to>
                                    </p:set>
                                    <p:animEffect transition="in" filter="dissolve">
                                      <p:cBhvr>
                                        <p:cTn id="32" dur="500"/>
                                        <p:tgtEl>
                                          <p:spTgt spid="1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0"/>
                                        </p:tgtEl>
                                        <p:attrNameLst>
                                          <p:attrName>style.visibility</p:attrName>
                                        </p:attrNameLst>
                                      </p:cBhvr>
                                      <p:to>
                                        <p:strVal val="visible"/>
                                      </p:to>
                                    </p:set>
                                    <p:animEffect transition="in" filter="dissolve">
                                      <p:cBhvr>
                                        <p:cTn id="35" dur="500"/>
                                        <p:tgtEl>
                                          <p:spTgt spid="110"/>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12"/>
                                        </p:tgtEl>
                                        <p:attrNameLst>
                                          <p:attrName>style.visibility</p:attrName>
                                        </p:attrNameLst>
                                      </p:cBhvr>
                                      <p:to>
                                        <p:strVal val="visible"/>
                                      </p:to>
                                    </p:set>
                                    <p:animEffect transition="in" filter="dissolve">
                                      <p:cBhvr>
                                        <p:cTn id="38" dur="500"/>
                                        <p:tgtEl>
                                          <p:spTgt spid="1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dissolve">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44051"/>
                                        </p:tgtEl>
                                        <p:attrNameLst>
                                          <p:attrName>style.visibility</p:attrName>
                                        </p:attrNameLst>
                                      </p:cBhvr>
                                      <p:to>
                                        <p:strVal val="visible"/>
                                      </p:to>
                                    </p:set>
                                    <p:animEffect transition="in" filter="dissolve">
                                      <p:cBhvr>
                                        <p:cTn id="46" dur="500"/>
                                        <p:tgtEl>
                                          <p:spTgt spid="44051"/>
                                        </p:tgtEl>
                                      </p:cBhvr>
                                    </p:animEffect>
                                  </p:childTnLst>
                                </p:cTn>
                              </p:par>
                              <p:par>
                                <p:cTn id="47" presetID="9"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dissolve">
                                      <p:cBhvr>
                                        <p:cTn id="49" dur="500"/>
                                        <p:tgtEl>
                                          <p:spTgt spid="4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dissolve">
                                      <p:cBhvr>
                                        <p:cTn id="52" dur="500"/>
                                        <p:tgtEl>
                                          <p:spTgt spid="4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44053"/>
                                        </p:tgtEl>
                                        <p:attrNameLst>
                                          <p:attrName>style.visibility</p:attrName>
                                        </p:attrNameLst>
                                      </p:cBhvr>
                                      <p:to>
                                        <p:strVal val="visible"/>
                                      </p:to>
                                    </p:set>
                                    <p:animEffect transition="in" filter="dissolve">
                                      <p:cBhvr>
                                        <p:cTn id="55" dur="500"/>
                                        <p:tgtEl>
                                          <p:spTgt spid="4405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44054"/>
                                        </p:tgtEl>
                                        <p:attrNameLst>
                                          <p:attrName>style.visibility</p:attrName>
                                        </p:attrNameLst>
                                      </p:cBhvr>
                                      <p:to>
                                        <p:strVal val="visible"/>
                                      </p:to>
                                    </p:set>
                                    <p:animEffect transition="in" filter="dissolve">
                                      <p:cBhvr>
                                        <p:cTn id="58" dur="500"/>
                                        <p:tgtEl>
                                          <p:spTgt spid="4405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44055"/>
                                        </p:tgtEl>
                                        <p:attrNameLst>
                                          <p:attrName>style.visibility</p:attrName>
                                        </p:attrNameLst>
                                      </p:cBhvr>
                                      <p:to>
                                        <p:strVal val="visible"/>
                                      </p:to>
                                    </p:set>
                                    <p:animEffect transition="in" filter="dissolve">
                                      <p:cBhvr>
                                        <p:cTn id="61" dur="500"/>
                                        <p:tgtEl>
                                          <p:spTgt spid="4405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44052"/>
                                        </p:tgtEl>
                                        <p:attrNameLst>
                                          <p:attrName>style.visibility</p:attrName>
                                        </p:attrNameLst>
                                      </p:cBhvr>
                                      <p:to>
                                        <p:strVal val="visible"/>
                                      </p:to>
                                    </p:set>
                                    <p:animEffect transition="in" filter="dissolve">
                                      <p:cBhvr>
                                        <p:cTn id="64" dur="500"/>
                                        <p:tgtEl>
                                          <p:spTgt spid="44052"/>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44039"/>
                                        </p:tgtEl>
                                        <p:attrNameLst>
                                          <p:attrName>style.visibility</p:attrName>
                                        </p:attrNameLst>
                                      </p:cBhvr>
                                      <p:to>
                                        <p:strVal val="visible"/>
                                      </p:to>
                                    </p:set>
                                    <p:animEffect transition="in" filter="dissolve">
                                      <p:cBhvr>
                                        <p:cTn id="67" dur="500"/>
                                        <p:tgtEl>
                                          <p:spTgt spid="44039"/>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44038"/>
                                        </p:tgtEl>
                                        <p:attrNameLst>
                                          <p:attrName>style.visibility</p:attrName>
                                        </p:attrNameLst>
                                      </p:cBhvr>
                                      <p:to>
                                        <p:strVal val="visible"/>
                                      </p:to>
                                    </p:set>
                                    <p:animEffect transition="in" filter="dissolve">
                                      <p:cBhvr>
                                        <p:cTn id="70" dur="500"/>
                                        <p:tgtEl>
                                          <p:spTgt spid="44038"/>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44040"/>
                                        </p:tgtEl>
                                        <p:attrNameLst>
                                          <p:attrName>style.visibility</p:attrName>
                                        </p:attrNameLst>
                                      </p:cBhvr>
                                      <p:to>
                                        <p:strVal val="visible"/>
                                      </p:to>
                                    </p:set>
                                    <p:animEffect transition="in" filter="dissolve">
                                      <p:cBhvr>
                                        <p:cTn id="73" dur="500"/>
                                        <p:tgtEl>
                                          <p:spTgt spid="44040"/>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84"/>
                                        </p:tgtEl>
                                        <p:attrNameLst>
                                          <p:attrName>style.visibility</p:attrName>
                                        </p:attrNameLst>
                                      </p:cBhvr>
                                      <p:to>
                                        <p:strVal val="visible"/>
                                      </p:to>
                                    </p:set>
                                    <p:animEffect transition="in" filter="dissolve">
                                      <p:cBhvr>
                                        <p:cTn id="78" dur="500"/>
                                        <p:tgtEl>
                                          <p:spTgt spid="84"/>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85"/>
                                        </p:tgtEl>
                                        <p:attrNameLst>
                                          <p:attrName>style.visibility</p:attrName>
                                        </p:attrNameLst>
                                      </p:cBhvr>
                                      <p:to>
                                        <p:strVal val="visible"/>
                                      </p:to>
                                    </p:set>
                                    <p:animEffect transition="in" filter="dissolve">
                                      <p:cBhvr>
                                        <p:cTn id="81" dur="500"/>
                                        <p:tgtEl>
                                          <p:spTgt spid="85"/>
                                        </p:tgtEl>
                                      </p:cBhvr>
                                    </p:animEffect>
                                  </p:childTnLst>
                                </p:cTn>
                              </p:par>
                              <p:par>
                                <p:cTn id="82" presetID="9" presetClass="entr" presetSubtype="0" fill="hold" nodeType="withEffect">
                                  <p:stCondLst>
                                    <p:cond delay="0"/>
                                  </p:stCondLst>
                                  <p:childTnLst>
                                    <p:set>
                                      <p:cBhvr>
                                        <p:cTn id="83" dur="1" fill="hold">
                                          <p:stCondLst>
                                            <p:cond delay="0"/>
                                          </p:stCondLst>
                                        </p:cTn>
                                        <p:tgtEl>
                                          <p:spTgt spid="102"/>
                                        </p:tgtEl>
                                        <p:attrNameLst>
                                          <p:attrName>style.visibility</p:attrName>
                                        </p:attrNameLst>
                                      </p:cBhvr>
                                      <p:to>
                                        <p:strVal val="visible"/>
                                      </p:to>
                                    </p:set>
                                    <p:animEffect transition="in" filter="dissolve">
                                      <p:cBhvr>
                                        <p:cTn id="84" dur="500"/>
                                        <p:tgtEl>
                                          <p:spTgt spid="102"/>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103"/>
                                        </p:tgtEl>
                                        <p:attrNameLst>
                                          <p:attrName>style.visibility</p:attrName>
                                        </p:attrNameLst>
                                      </p:cBhvr>
                                      <p:to>
                                        <p:strVal val="visible"/>
                                      </p:to>
                                    </p:set>
                                    <p:animEffect transition="in" filter="dissolve">
                                      <p:cBhvr>
                                        <p:cTn id="87" dur="500"/>
                                        <p:tgtEl>
                                          <p:spTgt spid="103"/>
                                        </p:tgtEl>
                                      </p:cBhvr>
                                    </p:animEffect>
                                  </p:childTnLst>
                                </p:cTn>
                              </p:par>
                              <p:par>
                                <p:cTn id="88" presetID="9" presetClass="entr" presetSubtype="0" fill="hold" nodeType="withEffect">
                                  <p:stCondLst>
                                    <p:cond delay="0"/>
                                  </p:stCondLst>
                                  <p:childTnLst>
                                    <p:set>
                                      <p:cBhvr>
                                        <p:cTn id="89" dur="1" fill="hold">
                                          <p:stCondLst>
                                            <p:cond delay="0"/>
                                          </p:stCondLst>
                                        </p:cTn>
                                        <p:tgtEl>
                                          <p:spTgt spid="102"/>
                                        </p:tgtEl>
                                        <p:attrNameLst>
                                          <p:attrName>style.visibility</p:attrName>
                                        </p:attrNameLst>
                                      </p:cBhvr>
                                      <p:to>
                                        <p:strVal val="visible"/>
                                      </p:to>
                                    </p:set>
                                    <p:animEffect transition="in" filter="dissolve">
                                      <p:cBhvr>
                                        <p:cTn id="90" dur="500"/>
                                        <p:tgtEl>
                                          <p:spTgt spid="102"/>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dissolve">
                                      <p:cBhvr>
                                        <p:cTn id="95" dur="500"/>
                                        <p:tgtEl>
                                          <p:spTgt spid="50"/>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86"/>
                                        </p:tgtEl>
                                        <p:attrNameLst>
                                          <p:attrName>style.visibility</p:attrName>
                                        </p:attrNameLst>
                                      </p:cBhvr>
                                      <p:to>
                                        <p:strVal val="visible"/>
                                      </p:to>
                                    </p:set>
                                    <p:animEffect transition="in" filter="dissolve">
                                      <p:cBhvr>
                                        <p:cTn id="98" dur="500"/>
                                        <p:tgtEl>
                                          <p:spTgt spid="86"/>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87"/>
                                        </p:tgtEl>
                                        <p:attrNameLst>
                                          <p:attrName>style.visibility</p:attrName>
                                        </p:attrNameLst>
                                      </p:cBhvr>
                                      <p:to>
                                        <p:strVal val="visible"/>
                                      </p:to>
                                    </p:set>
                                    <p:animEffect transition="in" filter="dissolve">
                                      <p:cBhvr>
                                        <p:cTn id="101" dur="500"/>
                                        <p:tgtEl>
                                          <p:spTgt spid="87"/>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88"/>
                                        </p:tgtEl>
                                        <p:attrNameLst>
                                          <p:attrName>style.visibility</p:attrName>
                                        </p:attrNameLst>
                                      </p:cBhvr>
                                      <p:to>
                                        <p:strVal val="visible"/>
                                      </p:to>
                                    </p:set>
                                    <p:animEffect transition="in" filter="dissolve">
                                      <p:cBhvr>
                                        <p:cTn id="104" dur="500"/>
                                        <p:tgtEl>
                                          <p:spTgt spid="88"/>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89"/>
                                        </p:tgtEl>
                                        <p:attrNameLst>
                                          <p:attrName>style.visibility</p:attrName>
                                        </p:attrNameLst>
                                      </p:cBhvr>
                                      <p:to>
                                        <p:strVal val="visible"/>
                                      </p:to>
                                    </p:set>
                                    <p:animEffect transition="in" filter="dissolve">
                                      <p:cBhvr>
                                        <p:cTn id="107" dur="500"/>
                                        <p:tgtEl>
                                          <p:spTgt spid="89"/>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90"/>
                                        </p:tgtEl>
                                        <p:attrNameLst>
                                          <p:attrName>style.visibility</p:attrName>
                                        </p:attrNameLst>
                                      </p:cBhvr>
                                      <p:to>
                                        <p:strVal val="visible"/>
                                      </p:to>
                                    </p:set>
                                    <p:animEffect transition="in" filter="dissolve">
                                      <p:cBhvr>
                                        <p:cTn id="110" dur="500"/>
                                        <p:tgtEl>
                                          <p:spTgt spid="90"/>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91"/>
                                        </p:tgtEl>
                                        <p:attrNameLst>
                                          <p:attrName>style.visibility</p:attrName>
                                        </p:attrNameLst>
                                      </p:cBhvr>
                                      <p:to>
                                        <p:strVal val="visible"/>
                                      </p:to>
                                    </p:set>
                                    <p:animEffect transition="in" filter="dissolve">
                                      <p:cBhvr>
                                        <p:cTn id="113" dur="500"/>
                                        <p:tgtEl>
                                          <p:spTgt spid="91"/>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92"/>
                                        </p:tgtEl>
                                        <p:attrNameLst>
                                          <p:attrName>style.visibility</p:attrName>
                                        </p:attrNameLst>
                                      </p:cBhvr>
                                      <p:to>
                                        <p:strVal val="visible"/>
                                      </p:to>
                                    </p:set>
                                    <p:animEffect transition="in" filter="dissolve">
                                      <p:cBhvr>
                                        <p:cTn id="116" dur="500"/>
                                        <p:tgtEl>
                                          <p:spTgt spid="92"/>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93"/>
                                        </p:tgtEl>
                                        <p:attrNameLst>
                                          <p:attrName>style.visibility</p:attrName>
                                        </p:attrNameLst>
                                      </p:cBhvr>
                                      <p:to>
                                        <p:strVal val="visible"/>
                                      </p:to>
                                    </p:set>
                                    <p:animEffect transition="in" filter="dissolve">
                                      <p:cBhvr>
                                        <p:cTn id="119" dur="500"/>
                                        <p:tgtEl>
                                          <p:spTgt spid="93"/>
                                        </p:tgtEl>
                                      </p:cBhvr>
                                    </p:animEffect>
                                  </p:childTnLst>
                                </p:cTn>
                              </p:par>
                              <p:par>
                                <p:cTn id="120" presetID="9" presetClass="entr" presetSubtype="0" fill="hold" nodeType="withEffect">
                                  <p:stCondLst>
                                    <p:cond delay="0"/>
                                  </p:stCondLst>
                                  <p:childTnLst>
                                    <p:set>
                                      <p:cBhvr>
                                        <p:cTn id="121" dur="1" fill="hold">
                                          <p:stCondLst>
                                            <p:cond delay="0"/>
                                          </p:stCondLst>
                                        </p:cTn>
                                        <p:tgtEl>
                                          <p:spTgt spid="49"/>
                                        </p:tgtEl>
                                        <p:attrNameLst>
                                          <p:attrName>style.visibility</p:attrName>
                                        </p:attrNameLst>
                                      </p:cBhvr>
                                      <p:to>
                                        <p:strVal val="visible"/>
                                      </p:to>
                                    </p:set>
                                    <p:animEffect transition="in" filter="dissolve">
                                      <p:cBhvr>
                                        <p:cTn id="122" dur="500"/>
                                        <p:tgtEl>
                                          <p:spTgt spid="49"/>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nodeType="clickEffect">
                                  <p:stCondLst>
                                    <p:cond delay="0"/>
                                  </p:stCondLst>
                                  <p:childTnLst>
                                    <p:set>
                                      <p:cBhvr>
                                        <p:cTn id="126" dur="1" fill="hold">
                                          <p:stCondLst>
                                            <p:cond delay="0"/>
                                          </p:stCondLst>
                                        </p:cTn>
                                        <p:tgtEl>
                                          <p:spTgt spid="25">
                                            <p:txEl>
                                              <p:pRg st="0" end="0"/>
                                            </p:txEl>
                                          </p:spTgt>
                                        </p:tgtEl>
                                        <p:attrNameLst>
                                          <p:attrName>style.visibility</p:attrName>
                                        </p:attrNameLst>
                                      </p:cBhvr>
                                      <p:to>
                                        <p:strVal val="visible"/>
                                      </p:to>
                                    </p:set>
                                    <p:animEffect transition="in" filter="dissolve">
                                      <p:cBhvr>
                                        <p:cTn id="127" dur="500"/>
                                        <p:tgtEl>
                                          <p:spTgt spid="25">
                                            <p:txEl>
                                              <p:pRg st="0" end="0"/>
                                            </p:txEl>
                                          </p:spTgt>
                                        </p:tgtEl>
                                      </p:cBhvr>
                                    </p:animEffect>
                                  </p:childTnLst>
                                </p:cTn>
                              </p:par>
                              <p:par>
                                <p:cTn id="128" presetID="9" presetClass="entr" presetSubtype="0" fill="hold" nodeType="withEffect">
                                  <p:stCondLst>
                                    <p:cond delay="0"/>
                                  </p:stCondLst>
                                  <p:childTnLst>
                                    <p:set>
                                      <p:cBhvr>
                                        <p:cTn id="129" dur="1" fill="hold">
                                          <p:stCondLst>
                                            <p:cond delay="0"/>
                                          </p:stCondLst>
                                        </p:cTn>
                                        <p:tgtEl>
                                          <p:spTgt spid="25">
                                            <p:txEl>
                                              <p:pRg st="1" end="1"/>
                                            </p:txEl>
                                          </p:spTgt>
                                        </p:tgtEl>
                                        <p:attrNameLst>
                                          <p:attrName>style.visibility</p:attrName>
                                        </p:attrNameLst>
                                      </p:cBhvr>
                                      <p:to>
                                        <p:strVal val="visible"/>
                                      </p:to>
                                    </p:set>
                                    <p:animEffect transition="in" filter="dissolve">
                                      <p:cBhvr>
                                        <p:cTn id="130" dur="500"/>
                                        <p:tgtEl>
                                          <p:spTgt spid="25">
                                            <p:txEl>
                                              <p:pRg st="1" end="1"/>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25">
                                            <p:txEl>
                                              <p:pRg st="2" end="2"/>
                                            </p:txEl>
                                          </p:spTgt>
                                        </p:tgtEl>
                                        <p:attrNameLst>
                                          <p:attrName>style.visibility</p:attrName>
                                        </p:attrNameLst>
                                      </p:cBhvr>
                                      <p:to>
                                        <p:strVal val="visible"/>
                                      </p:to>
                                    </p:set>
                                    <p:animEffect transition="in" filter="dissolve">
                                      <p:cBhvr>
                                        <p:cTn id="135" dur="500"/>
                                        <p:tgtEl>
                                          <p:spTgt spid="25">
                                            <p:txEl>
                                              <p:pRg st="2" end="2"/>
                                            </p:txEl>
                                          </p:spTgt>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25">
                                            <p:txEl>
                                              <p:pRg st="3" end="3"/>
                                            </p:txEl>
                                          </p:spTgt>
                                        </p:tgtEl>
                                        <p:attrNameLst>
                                          <p:attrName>style.visibility</p:attrName>
                                        </p:attrNameLst>
                                      </p:cBhvr>
                                      <p:to>
                                        <p:strVal val="visible"/>
                                      </p:to>
                                    </p:set>
                                    <p:animEffect transition="in" filter="dissolve">
                                      <p:cBhvr>
                                        <p:cTn id="140" dur="500"/>
                                        <p:tgtEl>
                                          <p:spTgt spid="25">
                                            <p:txEl>
                                              <p:pRg st="3" end="3"/>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nodeType="clickEffect">
                                  <p:stCondLst>
                                    <p:cond delay="0"/>
                                  </p:stCondLst>
                                  <p:childTnLst>
                                    <p:set>
                                      <p:cBhvr>
                                        <p:cTn id="144" dur="1" fill="hold">
                                          <p:stCondLst>
                                            <p:cond delay="0"/>
                                          </p:stCondLst>
                                        </p:cTn>
                                        <p:tgtEl>
                                          <p:spTgt spid="108">
                                            <p:txEl>
                                              <p:pRg st="0" end="0"/>
                                            </p:txEl>
                                          </p:spTgt>
                                        </p:tgtEl>
                                        <p:attrNameLst>
                                          <p:attrName>style.visibility</p:attrName>
                                        </p:attrNameLst>
                                      </p:cBhvr>
                                      <p:to>
                                        <p:strVal val="visible"/>
                                      </p:to>
                                    </p:set>
                                    <p:animEffect transition="in" filter="dissolve">
                                      <p:cBhvr>
                                        <p:cTn id="145" dur="500"/>
                                        <p:tgtEl>
                                          <p:spTgt spid="108">
                                            <p:txEl>
                                              <p:pRg st="0" end="0"/>
                                            </p:txEl>
                                          </p:spTgt>
                                        </p:tgtEl>
                                      </p:cBhvr>
                                    </p:animEffect>
                                  </p:childTnLst>
                                </p:cTn>
                              </p:par>
                              <p:par>
                                <p:cTn id="146" presetID="9" presetClass="entr" presetSubtype="0" fill="hold" nodeType="withEffect">
                                  <p:stCondLst>
                                    <p:cond delay="0"/>
                                  </p:stCondLst>
                                  <p:childTnLst>
                                    <p:set>
                                      <p:cBhvr>
                                        <p:cTn id="147" dur="1" fill="hold">
                                          <p:stCondLst>
                                            <p:cond delay="0"/>
                                          </p:stCondLst>
                                        </p:cTn>
                                        <p:tgtEl>
                                          <p:spTgt spid="108">
                                            <p:txEl>
                                              <p:pRg st="1" end="1"/>
                                            </p:txEl>
                                          </p:spTgt>
                                        </p:tgtEl>
                                        <p:attrNameLst>
                                          <p:attrName>style.visibility</p:attrName>
                                        </p:attrNameLst>
                                      </p:cBhvr>
                                      <p:to>
                                        <p:strVal val="visible"/>
                                      </p:to>
                                    </p:set>
                                    <p:animEffect transition="in" filter="dissolve">
                                      <p:cBhvr>
                                        <p:cTn id="148" dur="500"/>
                                        <p:tgtEl>
                                          <p:spTgt spid="108">
                                            <p:txEl>
                                              <p:pRg st="1" end="1"/>
                                            </p:txEl>
                                          </p:spTgt>
                                        </p:tgtEl>
                                      </p:cBhvr>
                                    </p:animEffect>
                                  </p:childTnLst>
                                </p:cTn>
                              </p:par>
                            </p:childTnLst>
                          </p:cTn>
                        </p:par>
                      </p:childTnLst>
                    </p:cTn>
                  </p:par>
                  <p:par>
                    <p:cTn id="149" fill="hold">
                      <p:stCondLst>
                        <p:cond delay="indefinite"/>
                      </p:stCondLst>
                      <p:childTnLst>
                        <p:par>
                          <p:cTn id="150" fill="hold">
                            <p:stCondLst>
                              <p:cond delay="0"/>
                            </p:stCondLst>
                            <p:childTnLst>
                              <p:par>
                                <p:cTn id="151" presetID="9" presetClass="entr" presetSubtype="0" fill="hold" nodeType="clickEffect">
                                  <p:stCondLst>
                                    <p:cond delay="0"/>
                                  </p:stCondLst>
                                  <p:childTnLst>
                                    <p:set>
                                      <p:cBhvr>
                                        <p:cTn id="152" dur="1" fill="hold">
                                          <p:stCondLst>
                                            <p:cond delay="0"/>
                                          </p:stCondLst>
                                        </p:cTn>
                                        <p:tgtEl>
                                          <p:spTgt spid="108">
                                            <p:txEl>
                                              <p:pRg st="2" end="2"/>
                                            </p:txEl>
                                          </p:spTgt>
                                        </p:tgtEl>
                                        <p:attrNameLst>
                                          <p:attrName>style.visibility</p:attrName>
                                        </p:attrNameLst>
                                      </p:cBhvr>
                                      <p:to>
                                        <p:strVal val="visible"/>
                                      </p:to>
                                    </p:set>
                                    <p:animEffect transition="in" filter="dissolve">
                                      <p:cBhvr>
                                        <p:cTn id="153" dur="500"/>
                                        <p:tgtEl>
                                          <p:spTgt spid="108">
                                            <p:txEl>
                                              <p:pRg st="2" end="2"/>
                                            </p:txEl>
                                          </p:spTgt>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108">
                                            <p:txEl>
                                              <p:pRg st="3" end="3"/>
                                            </p:txEl>
                                          </p:spTgt>
                                        </p:tgtEl>
                                        <p:attrNameLst>
                                          <p:attrName>style.visibility</p:attrName>
                                        </p:attrNameLst>
                                      </p:cBhvr>
                                      <p:to>
                                        <p:strVal val="visible"/>
                                      </p:to>
                                    </p:set>
                                    <p:animEffect transition="in" filter="dissolve">
                                      <p:cBhvr>
                                        <p:cTn id="158" dur="500"/>
                                        <p:tgtEl>
                                          <p:spTgt spid="108">
                                            <p:txEl>
                                              <p:pRg st="3" end="3"/>
                                            </p:txEl>
                                          </p:spTgt>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109">
                                            <p:txEl>
                                              <p:pRg st="0" end="0"/>
                                            </p:txEl>
                                          </p:spTgt>
                                        </p:tgtEl>
                                        <p:attrNameLst>
                                          <p:attrName>style.visibility</p:attrName>
                                        </p:attrNameLst>
                                      </p:cBhvr>
                                      <p:to>
                                        <p:strVal val="visible"/>
                                      </p:to>
                                    </p:set>
                                    <p:animEffect transition="in" filter="dissolve">
                                      <p:cBhvr>
                                        <p:cTn id="163" dur="500"/>
                                        <p:tgtEl>
                                          <p:spTgt spid="10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9" presetClass="entr" presetSubtype="0" fill="hold" grpId="0" nodeType="clickEffect">
                                  <p:stCondLst>
                                    <p:cond delay="0"/>
                                  </p:stCondLst>
                                  <p:childTnLst>
                                    <p:set>
                                      <p:cBhvr>
                                        <p:cTn id="167" dur="1" fill="hold">
                                          <p:stCondLst>
                                            <p:cond delay="0"/>
                                          </p:stCondLst>
                                        </p:cTn>
                                        <p:tgtEl>
                                          <p:spTgt spid="109">
                                            <p:txEl>
                                              <p:pRg st="1" end="1"/>
                                            </p:txEl>
                                          </p:spTgt>
                                        </p:tgtEl>
                                        <p:attrNameLst>
                                          <p:attrName>style.visibility</p:attrName>
                                        </p:attrNameLst>
                                      </p:cBhvr>
                                      <p:to>
                                        <p:strVal val="visible"/>
                                      </p:to>
                                    </p:set>
                                    <p:animEffect transition="in" filter="dissolve">
                                      <p:cBhvr>
                                        <p:cTn id="168" dur="500"/>
                                        <p:tgtEl>
                                          <p:spTgt spid="109">
                                            <p:txEl>
                                              <p:pRg st="1" end="1"/>
                                            </p:txEl>
                                          </p:spTgt>
                                        </p:tgtEl>
                                      </p:cBhvr>
                                    </p:animEffect>
                                  </p:childTnLst>
                                </p:cTn>
                              </p:par>
                            </p:childTnLst>
                          </p:cTn>
                        </p:par>
                      </p:childTnLst>
                    </p:cTn>
                  </p:par>
                  <p:par>
                    <p:cTn id="169" fill="hold">
                      <p:stCondLst>
                        <p:cond delay="indefinite"/>
                      </p:stCondLst>
                      <p:childTnLst>
                        <p:par>
                          <p:cTn id="170" fill="hold">
                            <p:stCondLst>
                              <p:cond delay="0"/>
                            </p:stCondLst>
                            <p:childTnLst>
                              <p:par>
                                <p:cTn id="171" presetID="9" presetClass="entr" presetSubtype="0" fill="hold" grpId="0" nodeType="clickEffect">
                                  <p:stCondLst>
                                    <p:cond delay="0"/>
                                  </p:stCondLst>
                                  <p:childTnLst>
                                    <p:set>
                                      <p:cBhvr>
                                        <p:cTn id="172" dur="1" fill="hold">
                                          <p:stCondLst>
                                            <p:cond delay="0"/>
                                          </p:stCondLst>
                                        </p:cTn>
                                        <p:tgtEl>
                                          <p:spTgt spid="109">
                                            <p:txEl>
                                              <p:pRg st="2" end="2"/>
                                            </p:txEl>
                                          </p:spTgt>
                                        </p:tgtEl>
                                        <p:attrNameLst>
                                          <p:attrName>style.visibility</p:attrName>
                                        </p:attrNameLst>
                                      </p:cBhvr>
                                      <p:to>
                                        <p:strVal val="visible"/>
                                      </p:to>
                                    </p:set>
                                    <p:animEffect transition="in" filter="dissolve">
                                      <p:cBhvr>
                                        <p:cTn id="173" dur="500"/>
                                        <p:tgtEl>
                                          <p:spTgt spid="109">
                                            <p:txEl>
                                              <p:pRg st="2" end="2"/>
                                            </p:txEl>
                                          </p:spTgt>
                                        </p:tgtEl>
                                      </p:cBhvr>
                                    </p:animEffect>
                                  </p:childTnLst>
                                </p:cTn>
                              </p:par>
                            </p:childTnLst>
                          </p:cTn>
                        </p:par>
                      </p:childTnLst>
                    </p:cTn>
                  </p:par>
                  <p:par>
                    <p:cTn id="174" fill="hold">
                      <p:stCondLst>
                        <p:cond delay="indefinite"/>
                      </p:stCondLst>
                      <p:childTnLst>
                        <p:par>
                          <p:cTn id="175" fill="hold">
                            <p:stCondLst>
                              <p:cond delay="0"/>
                            </p:stCondLst>
                            <p:childTnLst>
                              <p:par>
                                <p:cTn id="176" presetID="9" presetClass="entr" presetSubtype="0" fill="hold" grpId="0" nodeType="clickEffect">
                                  <p:stCondLst>
                                    <p:cond delay="0"/>
                                  </p:stCondLst>
                                  <p:childTnLst>
                                    <p:set>
                                      <p:cBhvr>
                                        <p:cTn id="177" dur="1" fill="hold">
                                          <p:stCondLst>
                                            <p:cond delay="0"/>
                                          </p:stCondLst>
                                        </p:cTn>
                                        <p:tgtEl>
                                          <p:spTgt spid="109">
                                            <p:txEl>
                                              <p:pRg st="3" end="3"/>
                                            </p:txEl>
                                          </p:spTgt>
                                        </p:tgtEl>
                                        <p:attrNameLst>
                                          <p:attrName>style.visibility</p:attrName>
                                        </p:attrNameLst>
                                      </p:cBhvr>
                                      <p:to>
                                        <p:strVal val="visible"/>
                                      </p:to>
                                    </p:set>
                                    <p:animEffect transition="in" filter="dissolve">
                                      <p:cBhvr>
                                        <p:cTn id="178" dur="500"/>
                                        <p:tgtEl>
                                          <p:spTgt spid="10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8" grpId="0"/>
      <p:bldP spid="44039" grpId="0" animBg="1"/>
      <p:bldP spid="44040" grpId="0" animBg="1"/>
      <p:bldP spid="45063" grpId="0" animBg="1"/>
      <p:bldP spid="45064" grpId="0" animBg="1"/>
      <p:bldP spid="45065" grpId="0" animBg="1"/>
      <p:bldP spid="45066" grpId="0" animBg="1"/>
      <p:bldP spid="45071" grpId="0" animBg="1"/>
      <p:bldP spid="44051" grpId="0" animBg="1"/>
      <p:bldP spid="44052" grpId="0" animBg="1"/>
      <p:bldP spid="44053" grpId="0" animBg="1"/>
      <p:bldP spid="44054" grpId="0" animBg="1"/>
      <p:bldP spid="44055" grpId="0" animBg="1"/>
      <p:bldP spid="41" grpId="0"/>
      <p:bldP spid="43" grpId="0"/>
      <p:bldP spid="48" grpId="0"/>
      <p:bldP spid="50" grpId="0"/>
      <p:bldP spid="84" grpId="0" animBg="1"/>
      <p:bldP spid="85" grpId="0"/>
      <p:bldP spid="86" grpId="0" animBg="1"/>
      <p:bldP spid="87" grpId="0"/>
      <p:bldP spid="88" grpId="0" animBg="1"/>
      <p:bldP spid="89" grpId="0"/>
      <p:bldP spid="90" grpId="0" animBg="1"/>
      <p:bldP spid="91" grpId="0"/>
      <p:bldP spid="92" grpId="0" animBg="1"/>
      <p:bldP spid="93" grpId="0"/>
      <p:bldP spid="103" grpId="0"/>
      <p:bldP spid="109" grpId="0" build="allAtOnce"/>
      <p:bldP spid="110" grpId="0"/>
      <p:bldP spid="111" grpId="0" animBg="1"/>
      <p:bldP spid="11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Line 5"/>
          <p:cNvSpPr>
            <a:spLocks noChangeAspect="1" noChangeShapeType="1"/>
          </p:cNvSpPr>
          <p:nvPr/>
        </p:nvSpPr>
        <p:spPr bwMode="auto">
          <a:xfrm>
            <a:off x="414338" y="2944899"/>
            <a:ext cx="8228012" cy="0"/>
          </a:xfrm>
          <a:prstGeom prst="line">
            <a:avLst/>
          </a:prstGeom>
          <a:noFill/>
          <a:ln w="12700" cmpd="sng">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38" name="Text Box 6"/>
          <p:cNvSpPr txBox="1">
            <a:spLocks noChangeAspect="1" noChangeArrowheads="1"/>
          </p:cNvSpPr>
          <p:nvPr/>
        </p:nvSpPr>
        <p:spPr bwMode="auto">
          <a:xfrm>
            <a:off x="4289644" y="3930286"/>
            <a:ext cx="979718"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dirty="0"/>
              <a:t>100 + 100 </a:t>
            </a:r>
            <a:r>
              <a:rPr lang="en-US" sz="1000" b="1" dirty="0" err="1"/>
              <a:t>ms</a:t>
            </a:r>
            <a:endParaRPr lang="en-US" sz="1000" b="1" dirty="0"/>
          </a:p>
        </p:txBody>
      </p:sp>
      <p:sp>
        <p:nvSpPr>
          <p:cNvPr id="44039" name="Line 7"/>
          <p:cNvSpPr>
            <a:spLocks noChangeAspect="1" noChangeShapeType="1"/>
          </p:cNvSpPr>
          <p:nvPr/>
        </p:nvSpPr>
        <p:spPr bwMode="auto">
          <a:xfrm flipH="1" flipV="1">
            <a:off x="3653816" y="4079331"/>
            <a:ext cx="684671" cy="0"/>
          </a:xfrm>
          <a:prstGeom prst="line">
            <a:avLst/>
          </a:prstGeom>
          <a:noFill/>
          <a:ln w="19050" cmpd="sng">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40" name="Line 8"/>
          <p:cNvSpPr>
            <a:spLocks noChangeAspect="1" noChangeShapeType="1"/>
          </p:cNvSpPr>
          <p:nvPr/>
        </p:nvSpPr>
        <p:spPr bwMode="auto">
          <a:xfrm flipH="1">
            <a:off x="5236797" y="4079331"/>
            <a:ext cx="661742" cy="0"/>
          </a:xfrm>
          <a:prstGeom prst="line">
            <a:avLst/>
          </a:prstGeom>
          <a:noFill/>
          <a:ln w="19050" cmpd="sng">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45062" name="Text Box 9"/>
          <p:cNvSpPr txBox="1">
            <a:spLocks noChangeAspect="1" noChangeArrowheads="1"/>
          </p:cNvSpPr>
          <p:nvPr/>
        </p:nvSpPr>
        <p:spPr bwMode="auto">
          <a:xfrm>
            <a:off x="5029200" y="2961225"/>
            <a:ext cx="1347788"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dirty="0"/>
              <a:t>Timeline of sender </a:t>
            </a:r>
          </a:p>
        </p:txBody>
      </p:sp>
      <p:sp>
        <p:nvSpPr>
          <p:cNvPr id="45063" name="Text Box 11"/>
          <p:cNvSpPr txBox="1">
            <a:spLocks noChangeAspect="1" noChangeArrowheads="1"/>
          </p:cNvSpPr>
          <p:nvPr/>
        </p:nvSpPr>
        <p:spPr bwMode="auto">
          <a:xfrm>
            <a:off x="376238" y="3271946"/>
            <a:ext cx="484187" cy="246062"/>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solidFill>
                  <a:schemeClr val="bg1"/>
                </a:solidFill>
              </a:rPr>
              <a:t>Pkt0 </a:t>
            </a:r>
          </a:p>
        </p:txBody>
      </p:sp>
      <p:sp>
        <p:nvSpPr>
          <p:cNvPr id="45064" name="Text Box 12"/>
          <p:cNvSpPr txBox="1">
            <a:spLocks noChangeAspect="1" noChangeArrowheads="1"/>
          </p:cNvSpPr>
          <p:nvPr/>
        </p:nvSpPr>
        <p:spPr bwMode="auto">
          <a:xfrm>
            <a:off x="830263" y="3271946"/>
            <a:ext cx="485775" cy="246062"/>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solidFill>
                  <a:schemeClr val="bg1"/>
                </a:solidFill>
              </a:rPr>
              <a:t>Pkt1 </a:t>
            </a:r>
          </a:p>
        </p:txBody>
      </p:sp>
      <p:sp>
        <p:nvSpPr>
          <p:cNvPr id="45065" name="Text Box 13"/>
          <p:cNvSpPr txBox="1">
            <a:spLocks noChangeAspect="1" noChangeArrowheads="1"/>
          </p:cNvSpPr>
          <p:nvPr/>
        </p:nvSpPr>
        <p:spPr bwMode="auto">
          <a:xfrm>
            <a:off x="1284288" y="3271946"/>
            <a:ext cx="485775" cy="246062"/>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a:solidFill>
                  <a:schemeClr val="bg1"/>
                </a:solidFill>
              </a:rPr>
              <a:t>Pkt2 </a:t>
            </a:r>
          </a:p>
        </p:txBody>
      </p:sp>
      <p:sp>
        <p:nvSpPr>
          <p:cNvPr id="45066" name="Text Box 14"/>
          <p:cNvSpPr txBox="1">
            <a:spLocks noChangeAspect="1" noChangeArrowheads="1"/>
          </p:cNvSpPr>
          <p:nvPr/>
        </p:nvSpPr>
        <p:spPr bwMode="auto">
          <a:xfrm>
            <a:off x="1739900" y="3271946"/>
            <a:ext cx="485775" cy="246062"/>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a:solidFill>
                  <a:schemeClr val="bg1"/>
                </a:solidFill>
              </a:rPr>
              <a:t>Pkt3 </a:t>
            </a:r>
          </a:p>
        </p:txBody>
      </p:sp>
      <p:sp>
        <p:nvSpPr>
          <p:cNvPr id="45071" name="Text Box 19"/>
          <p:cNvSpPr txBox="1">
            <a:spLocks noChangeAspect="1" noChangeArrowheads="1"/>
          </p:cNvSpPr>
          <p:nvPr/>
        </p:nvSpPr>
        <p:spPr bwMode="auto">
          <a:xfrm>
            <a:off x="2193925" y="3271946"/>
            <a:ext cx="485775" cy="246062"/>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a:solidFill>
                  <a:schemeClr val="bg1"/>
                </a:solidFill>
              </a:rPr>
              <a:t>Pkt4 </a:t>
            </a:r>
          </a:p>
        </p:txBody>
      </p:sp>
      <p:sp>
        <p:nvSpPr>
          <p:cNvPr id="44051" name="Text Box 20"/>
          <p:cNvSpPr txBox="1">
            <a:spLocks noChangeArrowheads="1"/>
          </p:cNvSpPr>
          <p:nvPr/>
        </p:nvSpPr>
        <p:spPr bwMode="auto">
          <a:xfrm>
            <a:off x="3196210" y="3726573"/>
            <a:ext cx="484632" cy="246063"/>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solidFill>
                  <a:srgbClr val="FFFFFF"/>
                </a:solidFill>
              </a:rPr>
              <a:t>Pkt5 </a:t>
            </a:r>
          </a:p>
        </p:txBody>
      </p:sp>
      <p:sp>
        <p:nvSpPr>
          <p:cNvPr id="44052" name="Text Box 21"/>
          <p:cNvSpPr txBox="1">
            <a:spLocks noChangeArrowheads="1"/>
          </p:cNvSpPr>
          <p:nvPr/>
        </p:nvSpPr>
        <p:spPr bwMode="auto">
          <a:xfrm>
            <a:off x="3680842" y="3726573"/>
            <a:ext cx="484632" cy="246063"/>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solidFill>
                  <a:srgbClr val="FFFFFF"/>
                </a:solidFill>
              </a:rPr>
              <a:t>Pkt6 </a:t>
            </a:r>
          </a:p>
        </p:txBody>
      </p:sp>
      <p:sp>
        <p:nvSpPr>
          <p:cNvPr id="44053" name="Text Box 22"/>
          <p:cNvSpPr txBox="1">
            <a:spLocks noChangeArrowheads="1"/>
          </p:cNvSpPr>
          <p:nvPr/>
        </p:nvSpPr>
        <p:spPr bwMode="auto">
          <a:xfrm>
            <a:off x="4165474" y="3726573"/>
            <a:ext cx="484632" cy="246063"/>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a:solidFill>
                  <a:srgbClr val="FFFFFF"/>
                </a:solidFill>
              </a:rPr>
              <a:t>Pkt7 </a:t>
            </a:r>
          </a:p>
        </p:txBody>
      </p:sp>
      <p:sp>
        <p:nvSpPr>
          <p:cNvPr id="44054" name="Text Box 23"/>
          <p:cNvSpPr txBox="1">
            <a:spLocks noChangeArrowheads="1"/>
          </p:cNvSpPr>
          <p:nvPr/>
        </p:nvSpPr>
        <p:spPr bwMode="auto">
          <a:xfrm>
            <a:off x="4593210" y="3726573"/>
            <a:ext cx="484632" cy="246063"/>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a:solidFill>
                  <a:srgbClr val="FFFFFF"/>
                </a:solidFill>
              </a:rPr>
              <a:t>Pkt8 </a:t>
            </a:r>
          </a:p>
        </p:txBody>
      </p:sp>
      <p:sp>
        <p:nvSpPr>
          <p:cNvPr id="44055" name="Text Box 24"/>
          <p:cNvSpPr txBox="1">
            <a:spLocks noChangeArrowheads="1"/>
          </p:cNvSpPr>
          <p:nvPr/>
        </p:nvSpPr>
        <p:spPr bwMode="auto">
          <a:xfrm>
            <a:off x="5083036" y="3726573"/>
            <a:ext cx="484632" cy="246063"/>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a:solidFill>
                  <a:srgbClr val="FFFFFF"/>
                </a:solidFill>
              </a:rPr>
              <a:t>Pkt9 </a:t>
            </a:r>
          </a:p>
        </p:txBody>
      </p:sp>
      <p:sp>
        <p:nvSpPr>
          <p:cNvPr id="44065" name="Text Box 37"/>
          <p:cNvSpPr txBox="1">
            <a:spLocks noChangeArrowheads="1"/>
          </p:cNvSpPr>
          <p:nvPr/>
        </p:nvSpPr>
        <p:spPr bwMode="auto">
          <a:xfrm>
            <a:off x="3575580" y="4462571"/>
            <a:ext cx="2878138"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dirty="0"/>
              <a:t>Total time for the transmission to complete  </a:t>
            </a:r>
          </a:p>
        </p:txBody>
      </p:sp>
      <p:sp>
        <p:nvSpPr>
          <p:cNvPr id="44066" name="Line 38"/>
          <p:cNvSpPr>
            <a:spLocks noChangeShapeType="1"/>
          </p:cNvSpPr>
          <p:nvPr/>
        </p:nvSpPr>
        <p:spPr bwMode="auto">
          <a:xfrm>
            <a:off x="6176964" y="4500671"/>
            <a:ext cx="1734390" cy="0"/>
          </a:xfrm>
          <a:prstGeom prst="line">
            <a:avLst/>
          </a:prstGeom>
          <a:noFill/>
          <a:ln w="19050" cmpd="sng">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4067" name="Line 39"/>
          <p:cNvSpPr>
            <a:spLocks noChangeShapeType="1"/>
          </p:cNvSpPr>
          <p:nvPr/>
        </p:nvSpPr>
        <p:spPr bwMode="auto">
          <a:xfrm flipH="1">
            <a:off x="414338" y="4462571"/>
            <a:ext cx="3379787" cy="0"/>
          </a:xfrm>
          <a:prstGeom prst="line">
            <a:avLst/>
          </a:prstGeom>
          <a:noFill/>
          <a:ln w="19050" cmpd="sng">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5089" name="Title 33"/>
          <p:cNvSpPr>
            <a:spLocks noGrp="1"/>
          </p:cNvSpPr>
          <p:nvPr>
            <p:ph type="title"/>
          </p:nvPr>
        </p:nvSpPr>
        <p:spPr/>
        <p:txBody>
          <a:bodyPr/>
          <a:lstStyle/>
          <a:p>
            <a:r>
              <a:rPr lang="en-US">
                <a:latin typeface="Arial" charset="0"/>
                <a:cs typeface="Arial" charset="0"/>
              </a:rPr>
              <a:t>Timeline example</a:t>
            </a:r>
          </a:p>
        </p:txBody>
      </p:sp>
      <p:sp>
        <p:nvSpPr>
          <p:cNvPr id="45090" name="TextBox 34"/>
          <p:cNvSpPr txBox="1">
            <a:spLocks noChangeArrowheads="1"/>
          </p:cNvSpPr>
          <p:nvPr/>
        </p:nvSpPr>
        <p:spPr bwMode="auto">
          <a:xfrm>
            <a:off x="720725" y="1921446"/>
            <a:ext cx="1959077"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t>100ms latency</a:t>
            </a:r>
          </a:p>
          <a:p>
            <a:pPr eaLnBrk="1" hangingPunct="1"/>
            <a:r>
              <a:rPr lang="en-US" b="1" dirty="0"/>
              <a:t>10 packets</a:t>
            </a:r>
          </a:p>
          <a:p>
            <a:pPr eaLnBrk="1" hangingPunct="1"/>
            <a:r>
              <a:rPr lang="en-US" b="1" dirty="0"/>
              <a:t>Window size = 5</a:t>
            </a:r>
          </a:p>
        </p:txBody>
      </p:sp>
      <p:sp>
        <p:nvSpPr>
          <p:cNvPr id="35" name="TextBox 34"/>
          <p:cNvSpPr txBox="1">
            <a:spLocks noChangeArrowheads="1"/>
          </p:cNvSpPr>
          <p:nvPr/>
        </p:nvSpPr>
        <p:spPr bwMode="auto">
          <a:xfrm>
            <a:off x="3045769" y="1921446"/>
            <a:ext cx="3841466"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t>Wire delay (data) = 0.5ms</a:t>
            </a:r>
          </a:p>
          <a:p>
            <a:pPr eaLnBrk="1" hangingPunct="1"/>
            <a:r>
              <a:rPr lang="en-US" b="1" dirty="0"/>
              <a:t>Wire delay (</a:t>
            </a:r>
            <a:r>
              <a:rPr lang="en-US" b="1" dirty="0" err="1"/>
              <a:t>ack</a:t>
            </a:r>
            <a:r>
              <a:rPr lang="en-US" b="1" dirty="0"/>
              <a:t>) = ~0</a:t>
            </a:r>
          </a:p>
          <a:p>
            <a:pPr eaLnBrk="1" hangingPunct="1"/>
            <a:r>
              <a:rPr lang="en-US" b="1" dirty="0"/>
              <a:t>Receiver &amp; Sender overhead = ~0</a:t>
            </a:r>
          </a:p>
        </p:txBody>
      </p:sp>
      <p:cxnSp>
        <p:nvCxnSpPr>
          <p:cNvPr id="3" name="Straight Arrow Connector 2"/>
          <p:cNvCxnSpPr/>
          <p:nvPr/>
        </p:nvCxnSpPr>
        <p:spPr>
          <a:xfrm flipH="1">
            <a:off x="376238" y="3662101"/>
            <a:ext cx="423862" cy="0"/>
          </a:xfrm>
          <a:prstGeom prst="straightConnector1">
            <a:avLst/>
          </a:prstGeom>
          <a:ln w="190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1" name="Text Box 6"/>
          <p:cNvSpPr txBox="1">
            <a:spLocks noChangeAspect="1" noChangeArrowheads="1"/>
          </p:cNvSpPr>
          <p:nvPr/>
        </p:nvSpPr>
        <p:spPr bwMode="auto">
          <a:xfrm>
            <a:off x="295073" y="3679485"/>
            <a:ext cx="583914"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dirty="0"/>
              <a:t>0.5 </a:t>
            </a:r>
            <a:r>
              <a:rPr lang="en-US" sz="1000" b="1" dirty="0" err="1"/>
              <a:t>ms</a:t>
            </a:r>
            <a:endParaRPr lang="en-US" sz="1000" b="1" dirty="0"/>
          </a:p>
        </p:txBody>
      </p:sp>
      <p:cxnSp>
        <p:nvCxnSpPr>
          <p:cNvPr id="42" name="Straight Arrow Connector 41"/>
          <p:cNvCxnSpPr>
            <a:cxnSpLocks/>
          </p:cNvCxnSpPr>
          <p:nvPr/>
        </p:nvCxnSpPr>
        <p:spPr>
          <a:xfrm flipH="1">
            <a:off x="3012091" y="3653764"/>
            <a:ext cx="174180" cy="0"/>
          </a:xfrm>
          <a:prstGeom prst="straightConnector1">
            <a:avLst/>
          </a:prstGeom>
          <a:ln w="190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3" name="Text Box 6"/>
          <p:cNvSpPr txBox="1">
            <a:spLocks noChangeAspect="1" noChangeArrowheads="1"/>
          </p:cNvSpPr>
          <p:nvPr/>
        </p:nvSpPr>
        <p:spPr bwMode="auto">
          <a:xfrm>
            <a:off x="2807287" y="3679485"/>
            <a:ext cx="47696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dirty="0"/>
              <a:t>0 </a:t>
            </a:r>
            <a:r>
              <a:rPr lang="en-US" sz="1000" b="1" dirty="0" err="1"/>
              <a:t>ms</a:t>
            </a:r>
            <a:endParaRPr lang="en-US" sz="1000" b="1" dirty="0"/>
          </a:p>
        </p:txBody>
      </p:sp>
      <p:cxnSp>
        <p:nvCxnSpPr>
          <p:cNvPr id="47" name="Straight Arrow Connector 46"/>
          <p:cNvCxnSpPr/>
          <p:nvPr/>
        </p:nvCxnSpPr>
        <p:spPr>
          <a:xfrm flipH="1">
            <a:off x="3203437" y="4079331"/>
            <a:ext cx="477405" cy="0"/>
          </a:xfrm>
          <a:prstGeom prst="straightConnector1">
            <a:avLst/>
          </a:prstGeom>
          <a:ln w="190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8" name="Text Box 6"/>
          <p:cNvSpPr txBox="1">
            <a:spLocks noChangeAspect="1" noChangeArrowheads="1"/>
          </p:cNvSpPr>
          <p:nvPr/>
        </p:nvSpPr>
        <p:spPr bwMode="auto">
          <a:xfrm>
            <a:off x="3122272" y="4077376"/>
            <a:ext cx="583914"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dirty="0"/>
              <a:t>0.5 </a:t>
            </a:r>
            <a:r>
              <a:rPr lang="en-US" sz="1000" b="1" dirty="0" err="1"/>
              <a:t>ms</a:t>
            </a:r>
            <a:endParaRPr lang="en-US" sz="1000" b="1" dirty="0"/>
          </a:p>
        </p:txBody>
      </p:sp>
      <p:cxnSp>
        <p:nvCxnSpPr>
          <p:cNvPr id="49" name="Straight Arrow Connector 48"/>
          <p:cNvCxnSpPr/>
          <p:nvPr/>
        </p:nvCxnSpPr>
        <p:spPr>
          <a:xfrm flipH="1">
            <a:off x="6017257" y="4069883"/>
            <a:ext cx="1839661" cy="9448"/>
          </a:xfrm>
          <a:prstGeom prst="straightConnector1">
            <a:avLst/>
          </a:prstGeom>
          <a:ln w="190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0" name="Text Box 6"/>
          <p:cNvSpPr txBox="1">
            <a:spLocks noChangeAspect="1" noChangeArrowheads="1"/>
          </p:cNvSpPr>
          <p:nvPr/>
        </p:nvSpPr>
        <p:spPr bwMode="auto">
          <a:xfrm>
            <a:off x="6564334" y="4077376"/>
            <a:ext cx="77639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dirty="0"/>
              <a:t>4 * 0.5 </a:t>
            </a:r>
            <a:r>
              <a:rPr lang="en-US" sz="1000" b="1" dirty="0" err="1"/>
              <a:t>ms</a:t>
            </a:r>
            <a:endParaRPr lang="en-US" sz="1000" b="1" dirty="0"/>
          </a:p>
        </p:txBody>
      </p:sp>
      <p:sp>
        <p:nvSpPr>
          <p:cNvPr id="44046" name="Text Box 15"/>
          <p:cNvSpPr txBox="1">
            <a:spLocks noChangeArrowheads="1"/>
          </p:cNvSpPr>
          <p:nvPr/>
        </p:nvSpPr>
        <p:spPr bwMode="auto">
          <a:xfrm>
            <a:off x="3149970" y="3261958"/>
            <a:ext cx="60246" cy="246888"/>
          </a:xfrm>
          <a:prstGeom prst="rect">
            <a:avLst/>
          </a:prstGeom>
          <a:solidFill>
            <a:srgbClr val="99FF66"/>
          </a:solidFill>
          <a:ln w="9525">
            <a:solidFill>
              <a:schemeClr val="tx1"/>
            </a:solidFill>
            <a:miter lim="800000"/>
            <a:headEnd/>
            <a:tailEnd/>
          </a:ln>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sz="1000" b="1" dirty="0"/>
              <a:t> </a:t>
            </a:r>
          </a:p>
        </p:txBody>
      </p:sp>
      <p:sp>
        <p:nvSpPr>
          <p:cNvPr id="62" name="Text Box 16"/>
          <p:cNvSpPr txBox="1">
            <a:spLocks noChangeArrowheads="1"/>
          </p:cNvSpPr>
          <p:nvPr/>
        </p:nvSpPr>
        <p:spPr bwMode="auto">
          <a:xfrm>
            <a:off x="3149970" y="3262371"/>
            <a:ext cx="484632" cy="246062"/>
          </a:xfrm>
          <a:prstGeom prst="rect">
            <a:avLst/>
          </a:prstGeom>
          <a:noFill/>
          <a:ln w="9525">
            <a:noFill/>
            <a:miter lim="800000"/>
            <a:headEnd/>
            <a:tailEnd/>
          </a:ln>
        </p:spPr>
        <p:txBody>
          <a:bodyPr lIns="0" rIns="9144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t>Ack0 </a:t>
            </a:r>
          </a:p>
        </p:txBody>
      </p:sp>
      <p:sp>
        <p:nvSpPr>
          <p:cNvPr id="73" name="Text Box 15"/>
          <p:cNvSpPr txBox="1">
            <a:spLocks noChangeArrowheads="1"/>
          </p:cNvSpPr>
          <p:nvPr/>
        </p:nvSpPr>
        <p:spPr bwMode="auto">
          <a:xfrm>
            <a:off x="3634602" y="3261958"/>
            <a:ext cx="60246" cy="246888"/>
          </a:xfrm>
          <a:prstGeom prst="rect">
            <a:avLst/>
          </a:prstGeom>
          <a:solidFill>
            <a:srgbClr val="99FF66"/>
          </a:solidFill>
          <a:ln w="9525">
            <a:solidFill>
              <a:schemeClr val="tx1"/>
            </a:solidFill>
            <a:miter lim="800000"/>
            <a:headEnd/>
            <a:tailEnd/>
          </a:ln>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sz="1000" b="1" dirty="0"/>
              <a:t> </a:t>
            </a:r>
          </a:p>
        </p:txBody>
      </p:sp>
      <p:sp>
        <p:nvSpPr>
          <p:cNvPr id="74" name="Text Box 16"/>
          <p:cNvSpPr txBox="1">
            <a:spLocks noChangeArrowheads="1"/>
          </p:cNvSpPr>
          <p:nvPr/>
        </p:nvSpPr>
        <p:spPr bwMode="auto">
          <a:xfrm>
            <a:off x="3634602" y="3262371"/>
            <a:ext cx="484632" cy="246062"/>
          </a:xfrm>
          <a:prstGeom prst="rect">
            <a:avLst/>
          </a:prstGeom>
          <a:noFill/>
          <a:ln w="9525">
            <a:noFill/>
            <a:miter lim="800000"/>
            <a:headEnd/>
            <a:tailEnd/>
          </a:ln>
        </p:spPr>
        <p:txBody>
          <a:bodyPr lIns="0" rIns="9144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t>Ack1 </a:t>
            </a:r>
          </a:p>
        </p:txBody>
      </p:sp>
      <p:sp>
        <p:nvSpPr>
          <p:cNvPr id="75" name="Text Box 15"/>
          <p:cNvSpPr txBox="1">
            <a:spLocks noChangeArrowheads="1"/>
          </p:cNvSpPr>
          <p:nvPr/>
        </p:nvSpPr>
        <p:spPr bwMode="auto">
          <a:xfrm>
            <a:off x="4119234" y="3261958"/>
            <a:ext cx="60246" cy="246888"/>
          </a:xfrm>
          <a:prstGeom prst="rect">
            <a:avLst/>
          </a:prstGeom>
          <a:solidFill>
            <a:srgbClr val="99FF66"/>
          </a:solidFill>
          <a:ln w="9525">
            <a:solidFill>
              <a:schemeClr val="tx1"/>
            </a:solidFill>
            <a:miter lim="800000"/>
            <a:headEnd/>
            <a:tailEnd/>
          </a:ln>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sz="1000" b="1" dirty="0"/>
              <a:t> </a:t>
            </a:r>
          </a:p>
        </p:txBody>
      </p:sp>
      <p:sp>
        <p:nvSpPr>
          <p:cNvPr id="76" name="Text Box 16"/>
          <p:cNvSpPr txBox="1">
            <a:spLocks noChangeArrowheads="1"/>
          </p:cNvSpPr>
          <p:nvPr/>
        </p:nvSpPr>
        <p:spPr bwMode="auto">
          <a:xfrm>
            <a:off x="4109295" y="3262371"/>
            <a:ext cx="484632" cy="246062"/>
          </a:xfrm>
          <a:prstGeom prst="rect">
            <a:avLst/>
          </a:prstGeom>
          <a:noFill/>
          <a:ln w="9525">
            <a:noFill/>
            <a:miter lim="800000"/>
            <a:headEnd/>
            <a:tailEnd/>
          </a:ln>
        </p:spPr>
        <p:txBody>
          <a:bodyPr lIns="0" rIns="9144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t>Ack2 </a:t>
            </a:r>
          </a:p>
        </p:txBody>
      </p:sp>
      <p:sp>
        <p:nvSpPr>
          <p:cNvPr id="77" name="Text Box 15"/>
          <p:cNvSpPr txBox="1">
            <a:spLocks noChangeArrowheads="1"/>
          </p:cNvSpPr>
          <p:nvPr/>
        </p:nvSpPr>
        <p:spPr bwMode="auto">
          <a:xfrm>
            <a:off x="4554171" y="3261958"/>
            <a:ext cx="60246" cy="246888"/>
          </a:xfrm>
          <a:prstGeom prst="rect">
            <a:avLst/>
          </a:prstGeom>
          <a:solidFill>
            <a:srgbClr val="99FF66"/>
          </a:solidFill>
          <a:ln w="9525">
            <a:solidFill>
              <a:schemeClr val="tx1"/>
            </a:solidFill>
            <a:miter lim="800000"/>
            <a:headEnd/>
            <a:tailEnd/>
          </a:ln>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sz="1000" b="1" dirty="0"/>
              <a:t> </a:t>
            </a:r>
          </a:p>
        </p:txBody>
      </p:sp>
      <p:sp>
        <p:nvSpPr>
          <p:cNvPr id="78" name="Text Box 16"/>
          <p:cNvSpPr txBox="1">
            <a:spLocks noChangeArrowheads="1"/>
          </p:cNvSpPr>
          <p:nvPr/>
        </p:nvSpPr>
        <p:spPr bwMode="auto">
          <a:xfrm>
            <a:off x="4554171" y="3262371"/>
            <a:ext cx="484632" cy="246062"/>
          </a:xfrm>
          <a:prstGeom prst="rect">
            <a:avLst/>
          </a:prstGeom>
          <a:noFill/>
          <a:ln w="9525">
            <a:noFill/>
            <a:miter lim="800000"/>
            <a:headEnd/>
            <a:tailEnd/>
          </a:ln>
        </p:spPr>
        <p:txBody>
          <a:bodyPr lIns="0" rIns="9144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t>Ack3 </a:t>
            </a:r>
          </a:p>
        </p:txBody>
      </p:sp>
      <p:sp>
        <p:nvSpPr>
          <p:cNvPr id="79" name="Text Box 15"/>
          <p:cNvSpPr txBox="1">
            <a:spLocks noChangeArrowheads="1"/>
          </p:cNvSpPr>
          <p:nvPr/>
        </p:nvSpPr>
        <p:spPr bwMode="auto">
          <a:xfrm>
            <a:off x="5028864" y="3261958"/>
            <a:ext cx="60246" cy="246888"/>
          </a:xfrm>
          <a:prstGeom prst="rect">
            <a:avLst/>
          </a:prstGeom>
          <a:solidFill>
            <a:srgbClr val="99FF66"/>
          </a:solidFill>
          <a:ln w="9525">
            <a:solidFill>
              <a:schemeClr val="tx1"/>
            </a:solidFill>
            <a:miter lim="800000"/>
            <a:headEnd/>
            <a:tailEnd/>
          </a:ln>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sz="1000" b="1" dirty="0"/>
              <a:t> </a:t>
            </a:r>
          </a:p>
        </p:txBody>
      </p:sp>
      <p:sp>
        <p:nvSpPr>
          <p:cNvPr id="80" name="Text Box 16"/>
          <p:cNvSpPr txBox="1">
            <a:spLocks noChangeArrowheads="1"/>
          </p:cNvSpPr>
          <p:nvPr/>
        </p:nvSpPr>
        <p:spPr bwMode="auto">
          <a:xfrm>
            <a:off x="4999047" y="3262371"/>
            <a:ext cx="484632" cy="246062"/>
          </a:xfrm>
          <a:prstGeom prst="rect">
            <a:avLst/>
          </a:prstGeom>
          <a:noFill/>
          <a:ln w="9525">
            <a:noFill/>
            <a:miter lim="800000"/>
            <a:headEnd/>
            <a:tailEnd/>
          </a:ln>
        </p:spPr>
        <p:txBody>
          <a:bodyPr lIns="0" rIns="9144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t>Ack4 </a:t>
            </a:r>
          </a:p>
        </p:txBody>
      </p:sp>
      <p:cxnSp>
        <p:nvCxnSpPr>
          <p:cNvPr id="102" name="Straight Arrow Connector 101"/>
          <p:cNvCxnSpPr/>
          <p:nvPr/>
        </p:nvCxnSpPr>
        <p:spPr>
          <a:xfrm flipH="1">
            <a:off x="5858952" y="4074607"/>
            <a:ext cx="174180" cy="4724"/>
          </a:xfrm>
          <a:prstGeom prst="straightConnector1">
            <a:avLst/>
          </a:prstGeom>
          <a:ln w="190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03" name="Text Box 6"/>
          <p:cNvSpPr txBox="1">
            <a:spLocks noChangeAspect="1" noChangeArrowheads="1"/>
          </p:cNvSpPr>
          <p:nvPr/>
        </p:nvSpPr>
        <p:spPr bwMode="auto">
          <a:xfrm>
            <a:off x="5679908" y="4082246"/>
            <a:ext cx="47696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dirty="0"/>
              <a:t>0 </a:t>
            </a:r>
            <a:r>
              <a:rPr lang="en-US" sz="1000" b="1" dirty="0" err="1"/>
              <a:t>ms</a:t>
            </a:r>
            <a:endParaRPr lang="en-US" sz="1000" b="1" dirty="0"/>
          </a:p>
        </p:txBody>
      </p:sp>
      <p:sp>
        <p:nvSpPr>
          <p:cNvPr id="25" name="TextBox 24"/>
          <p:cNvSpPr txBox="1"/>
          <p:nvPr/>
        </p:nvSpPr>
        <p:spPr>
          <a:xfrm>
            <a:off x="351017" y="4710795"/>
            <a:ext cx="2671024" cy="1077218"/>
          </a:xfrm>
          <a:prstGeom prst="rect">
            <a:avLst/>
          </a:prstGeom>
          <a:noFill/>
        </p:spPr>
        <p:txBody>
          <a:bodyPr wrap="none" rtlCol="0">
            <a:spAutoFit/>
          </a:bodyPr>
          <a:lstStyle/>
          <a:p>
            <a:r>
              <a:rPr lang="en-US" sz="1600" dirty="0"/>
              <a:t>End-to-end latency for Pkt0 </a:t>
            </a:r>
          </a:p>
          <a:p>
            <a:r>
              <a:rPr lang="en-US" sz="1600" dirty="0"/>
              <a:t>= S + T</a:t>
            </a:r>
            <a:r>
              <a:rPr lang="en-US" sz="1600" baseline="-25000" dirty="0"/>
              <a:t>w</a:t>
            </a:r>
            <a:r>
              <a:rPr lang="en-US" sz="1600" dirty="0"/>
              <a:t> + </a:t>
            </a:r>
            <a:r>
              <a:rPr lang="en-US" sz="1600" dirty="0" err="1"/>
              <a:t>T</a:t>
            </a:r>
            <a:r>
              <a:rPr lang="en-US" sz="1600" baseline="-25000" dirty="0" err="1"/>
              <a:t>f</a:t>
            </a:r>
            <a:r>
              <a:rPr lang="en-US" sz="1600" dirty="0"/>
              <a:t> + R</a:t>
            </a:r>
          </a:p>
          <a:p>
            <a:r>
              <a:rPr lang="en-US" sz="1600" dirty="0"/>
              <a:t>   0 + 0.5 + 100 + 0</a:t>
            </a:r>
          </a:p>
          <a:p>
            <a:r>
              <a:rPr lang="en-US" sz="1600" dirty="0"/>
              <a:t>  </a:t>
            </a:r>
            <a:r>
              <a:rPr lang="en-US" sz="1600" dirty="0">
                <a:solidFill>
                  <a:srgbClr val="008000"/>
                </a:solidFill>
              </a:rPr>
              <a:t>100.5 </a:t>
            </a:r>
            <a:r>
              <a:rPr lang="en-US" sz="1600" dirty="0" err="1">
                <a:solidFill>
                  <a:srgbClr val="008000"/>
                </a:solidFill>
              </a:rPr>
              <a:t>ms</a:t>
            </a:r>
            <a:endParaRPr lang="en-US" sz="1600" dirty="0">
              <a:solidFill>
                <a:srgbClr val="008000"/>
              </a:solidFill>
            </a:endParaRPr>
          </a:p>
        </p:txBody>
      </p:sp>
      <p:sp>
        <p:nvSpPr>
          <p:cNvPr id="108" name="TextBox 107"/>
          <p:cNvSpPr txBox="1"/>
          <p:nvPr/>
        </p:nvSpPr>
        <p:spPr>
          <a:xfrm>
            <a:off x="351017" y="5780782"/>
            <a:ext cx="2705288" cy="1077218"/>
          </a:xfrm>
          <a:prstGeom prst="rect">
            <a:avLst/>
          </a:prstGeom>
          <a:noFill/>
        </p:spPr>
        <p:txBody>
          <a:bodyPr wrap="none" rtlCol="0">
            <a:spAutoFit/>
          </a:bodyPr>
          <a:lstStyle/>
          <a:p>
            <a:r>
              <a:rPr lang="en-US" sz="1600" dirty="0"/>
              <a:t>End-to-end latency for Ack0</a:t>
            </a:r>
          </a:p>
          <a:p>
            <a:r>
              <a:rPr lang="en-US" sz="1600" dirty="0"/>
              <a:t>= S + T</a:t>
            </a:r>
            <a:r>
              <a:rPr lang="en-US" sz="1600" baseline="-25000" dirty="0"/>
              <a:t>w</a:t>
            </a:r>
            <a:r>
              <a:rPr lang="en-US" sz="1600" dirty="0"/>
              <a:t> + </a:t>
            </a:r>
            <a:r>
              <a:rPr lang="en-US" sz="1600" dirty="0" err="1"/>
              <a:t>T</a:t>
            </a:r>
            <a:r>
              <a:rPr lang="en-US" sz="1600" baseline="-25000" dirty="0" err="1"/>
              <a:t>f</a:t>
            </a:r>
            <a:r>
              <a:rPr lang="en-US" sz="1600" dirty="0"/>
              <a:t> + R</a:t>
            </a:r>
          </a:p>
          <a:p>
            <a:r>
              <a:rPr lang="en-US" sz="1600" dirty="0"/>
              <a:t>   0 + 0.0 + 100 + 0</a:t>
            </a:r>
          </a:p>
          <a:p>
            <a:r>
              <a:rPr lang="en-US" sz="1600" dirty="0"/>
              <a:t>  </a:t>
            </a:r>
            <a:r>
              <a:rPr lang="en-US" sz="1600" dirty="0">
                <a:solidFill>
                  <a:srgbClr val="008000"/>
                </a:solidFill>
              </a:rPr>
              <a:t>100.0 </a:t>
            </a:r>
            <a:r>
              <a:rPr lang="en-US" sz="1600" dirty="0" err="1">
                <a:solidFill>
                  <a:srgbClr val="008000"/>
                </a:solidFill>
              </a:rPr>
              <a:t>ms</a:t>
            </a:r>
            <a:endParaRPr lang="en-US" sz="1600" dirty="0">
              <a:solidFill>
                <a:srgbClr val="008000"/>
              </a:solidFill>
            </a:endParaRPr>
          </a:p>
        </p:txBody>
      </p:sp>
      <p:sp>
        <p:nvSpPr>
          <p:cNvPr id="109" name="TextBox 108"/>
          <p:cNvSpPr txBox="1"/>
          <p:nvPr/>
        </p:nvSpPr>
        <p:spPr>
          <a:xfrm>
            <a:off x="2977636" y="5005136"/>
            <a:ext cx="6242714" cy="1077218"/>
          </a:xfrm>
          <a:prstGeom prst="rect">
            <a:avLst/>
          </a:prstGeom>
          <a:noFill/>
        </p:spPr>
        <p:txBody>
          <a:bodyPr wrap="none" rtlCol="0">
            <a:spAutoFit/>
          </a:bodyPr>
          <a:lstStyle/>
          <a:p>
            <a:r>
              <a:rPr lang="en-US" sz="1600" dirty="0"/>
              <a:t>Total transmission time</a:t>
            </a:r>
          </a:p>
          <a:p>
            <a:r>
              <a:rPr lang="en-US" sz="1600" dirty="0"/>
              <a:t> = 0.5 + 100 + 100 + 0 + 0.5 + 100 + 100 + 0 + 0.5 + 0.5 + 0.5 + 0.5</a:t>
            </a:r>
          </a:p>
          <a:p>
            <a:r>
              <a:rPr lang="en-US" sz="1600" dirty="0"/>
              <a:t>    0.5 + 200 + 0.5 + 200 + 4 * 0.5</a:t>
            </a:r>
          </a:p>
          <a:p>
            <a:r>
              <a:rPr lang="en-US" sz="1600" dirty="0">
                <a:solidFill>
                  <a:srgbClr val="008000"/>
                </a:solidFill>
              </a:rPr>
              <a:t>    403 </a:t>
            </a:r>
            <a:r>
              <a:rPr lang="en-US" sz="1600" dirty="0" err="1">
                <a:solidFill>
                  <a:srgbClr val="008000"/>
                </a:solidFill>
              </a:rPr>
              <a:t>ms</a:t>
            </a:r>
            <a:endParaRPr lang="en-US" sz="1600" dirty="0">
              <a:solidFill>
                <a:srgbClr val="008000"/>
              </a:solidFill>
            </a:endParaRPr>
          </a:p>
        </p:txBody>
      </p:sp>
      <p:sp>
        <p:nvSpPr>
          <p:cNvPr id="110" name="Text Box 6"/>
          <p:cNvSpPr txBox="1">
            <a:spLocks noChangeAspect="1" noChangeArrowheads="1"/>
          </p:cNvSpPr>
          <p:nvPr/>
        </p:nvSpPr>
        <p:spPr bwMode="auto">
          <a:xfrm>
            <a:off x="1413717" y="3518008"/>
            <a:ext cx="979718"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dirty="0"/>
              <a:t>100 + 100 </a:t>
            </a:r>
            <a:r>
              <a:rPr lang="en-US" sz="1000" b="1" dirty="0" err="1"/>
              <a:t>ms</a:t>
            </a:r>
            <a:endParaRPr lang="en-US" sz="1000" b="1" dirty="0"/>
          </a:p>
        </p:txBody>
      </p:sp>
      <p:sp>
        <p:nvSpPr>
          <p:cNvPr id="111" name="Line 7"/>
          <p:cNvSpPr>
            <a:spLocks noChangeAspect="1" noChangeShapeType="1"/>
          </p:cNvSpPr>
          <p:nvPr/>
        </p:nvSpPr>
        <p:spPr bwMode="auto">
          <a:xfrm flipH="1" flipV="1">
            <a:off x="777889" y="3657605"/>
            <a:ext cx="684671" cy="0"/>
          </a:xfrm>
          <a:prstGeom prst="line">
            <a:avLst/>
          </a:prstGeom>
          <a:noFill/>
          <a:ln w="19050" cmpd="sng">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12" name="Line 8"/>
          <p:cNvSpPr>
            <a:spLocks noChangeAspect="1" noChangeShapeType="1"/>
          </p:cNvSpPr>
          <p:nvPr/>
        </p:nvSpPr>
        <p:spPr bwMode="auto">
          <a:xfrm flipH="1">
            <a:off x="2360870" y="3657605"/>
            <a:ext cx="661742" cy="0"/>
          </a:xfrm>
          <a:prstGeom prst="line">
            <a:avLst/>
          </a:prstGeom>
          <a:noFill/>
          <a:ln w="19050" cmpd="sng">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cxnSp>
        <p:nvCxnSpPr>
          <p:cNvPr id="4" name="Straight Arrow Connector 3"/>
          <p:cNvCxnSpPr>
            <a:endCxn id="41" idx="2"/>
          </p:cNvCxnSpPr>
          <p:nvPr/>
        </p:nvCxnSpPr>
        <p:spPr>
          <a:xfrm flipH="1" flipV="1">
            <a:off x="587030" y="3925706"/>
            <a:ext cx="2928304" cy="14115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H="1" flipV="1">
            <a:off x="1739900" y="3726574"/>
            <a:ext cx="2260066" cy="16106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H="1" flipV="1">
            <a:off x="1992239" y="3715053"/>
            <a:ext cx="2600971" cy="16106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H="1" flipV="1">
            <a:off x="2889337" y="3884336"/>
            <a:ext cx="2140139" cy="14528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H="1" flipV="1">
            <a:off x="3580037" y="4219683"/>
            <a:ext cx="1873825" cy="11175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flipV="1">
            <a:off x="4497269" y="4149871"/>
            <a:ext cx="1535863" cy="11758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H="1" flipV="1">
            <a:off x="4862011" y="4147739"/>
            <a:ext cx="1702323" cy="11758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endCxn id="103" idx="2"/>
          </p:cNvCxnSpPr>
          <p:nvPr/>
        </p:nvCxnSpPr>
        <p:spPr>
          <a:xfrm flipH="1" flipV="1">
            <a:off x="5918390" y="4328467"/>
            <a:ext cx="1062000" cy="10087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H="1" flipV="1">
            <a:off x="6678440" y="4323597"/>
            <a:ext cx="781519" cy="1013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flipV="1">
            <a:off x="6887655" y="4338433"/>
            <a:ext cx="1023699" cy="9987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H="1" flipV="1">
            <a:off x="7096871" y="4353269"/>
            <a:ext cx="1331106" cy="9702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H="1" flipV="1">
            <a:off x="7306087" y="4368105"/>
            <a:ext cx="1654744" cy="9554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1" name="Text Box 15">
            <a:extLst>
              <a:ext uri="{FF2B5EF4-FFF2-40B4-BE49-F238E27FC236}">
                <a16:creationId xmlns:a16="http://schemas.microsoft.com/office/drawing/2014/main" id="{5AB5463B-565B-9243-99F2-6F6653A96878}"/>
              </a:ext>
            </a:extLst>
          </p:cNvPr>
          <p:cNvSpPr txBox="1">
            <a:spLocks noChangeArrowheads="1"/>
          </p:cNvSpPr>
          <p:nvPr/>
        </p:nvSpPr>
        <p:spPr bwMode="auto">
          <a:xfrm>
            <a:off x="6041910" y="3699583"/>
            <a:ext cx="60246" cy="246888"/>
          </a:xfrm>
          <a:prstGeom prst="rect">
            <a:avLst/>
          </a:prstGeom>
          <a:solidFill>
            <a:srgbClr val="99FF66"/>
          </a:solidFill>
          <a:ln w="9525">
            <a:solidFill>
              <a:schemeClr val="tx1"/>
            </a:solidFill>
            <a:miter lim="800000"/>
            <a:headEnd/>
            <a:tailEnd/>
          </a:ln>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sz="1000" b="1" dirty="0"/>
              <a:t> </a:t>
            </a:r>
          </a:p>
        </p:txBody>
      </p:sp>
      <p:sp>
        <p:nvSpPr>
          <p:cNvPr id="82" name="Text Box 16">
            <a:extLst>
              <a:ext uri="{FF2B5EF4-FFF2-40B4-BE49-F238E27FC236}">
                <a16:creationId xmlns:a16="http://schemas.microsoft.com/office/drawing/2014/main" id="{2BB39030-AC16-D54A-A6FD-3E57A5A4E13C}"/>
              </a:ext>
            </a:extLst>
          </p:cNvPr>
          <p:cNvSpPr txBox="1">
            <a:spLocks noChangeArrowheads="1"/>
          </p:cNvSpPr>
          <p:nvPr/>
        </p:nvSpPr>
        <p:spPr bwMode="auto">
          <a:xfrm>
            <a:off x="6041910" y="3699996"/>
            <a:ext cx="484632" cy="246062"/>
          </a:xfrm>
          <a:prstGeom prst="rect">
            <a:avLst/>
          </a:prstGeom>
          <a:noFill/>
          <a:ln w="9525">
            <a:noFill/>
            <a:miter lim="800000"/>
            <a:headEnd/>
            <a:tailEnd/>
          </a:ln>
        </p:spPr>
        <p:txBody>
          <a:bodyPr lIns="0" rIns="9144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t>Ack5 </a:t>
            </a:r>
          </a:p>
        </p:txBody>
      </p:sp>
      <p:sp>
        <p:nvSpPr>
          <p:cNvPr id="97" name="Text Box 15">
            <a:extLst>
              <a:ext uri="{FF2B5EF4-FFF2-40B4-BE49-F238E27FC236}">
                <a16:creationId xmlns:a16="http://schemas.microsoft.com/office/drawing/2014/main" id="{F61258A3-DDAF-F54E-98F6-7B3B5E8C9D13}"/>
              </a:ext>
            </a:extLst>
          </p:cNvPr>
          <p:cNvSpPr txBox="1">
            <a:spLocks noChangeArrowheads="1"/>
          </p:cNvSpPr>
          <p:nvPr/>
        </p:nvSpPr>
        <p:spPr bwMode="auto">
          <a:xfrm>
            <a:off x="6526542" y="3699583"/>
            <a:ext cx="60246" cy="246888"/>
          </a:xfrm>
          <a:prstGeom prst="rect">
            <a:avLst/>
          </a:prstGeom>
          <a:solidFill>
            <a:srgbClr val="99FF66"/>
          </a:solidFill>
          <a:ln w="9525">
            <a:solidFill>
              <a:schemeClr val="tx1"/>
            </a:solidFill>
            <a:miter lim="800000"/>
            <a:headEnd/>
            <a:tailEnd/>
          </a:ln>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sz="1000" b="1" dirty="0"/>
              <a:t> </a:t>
            </a:r>
          </a:p>
        </p:txBody>
      </p:sp>
      <p:sp>
        <p:nvSpPr>
          <p:cNvPr id="98" name="Text Box 16">
            <a:extLst>
              <a:ext uri="{FF2B5EF4-FFF2-40B4-BE49-F238E27FC236}">
                <a16:creationId xmlns:a16="http://schemas.microsoft.com/office/drawing/2014/main" id="{367253CD-5221-F444-9E6B-1356F258029A}"/>
              </a:ext>
            </a:extLst>
          </p:cNvPr>
          <p:cNvSpPr txBox="1">
            <a:spLocks noChangeArrowheads="1"/>
          </p:cNvSpPr>
          <p:nvPr/>
        </p:nvSpPr>
        <p:spPr bwMode="auto">
          <a:xfrm>
            <a:off x="6526542" y="3699996"/>
            <a:ext cx="484632" cy="246062"/>
          </a:xfrm>
          <a:prstGeom prst="rect">
            <a:avLst/>
          </a:prstGeom>
          <a:noFill/>
          <a:ln w="9525">
            <a:noFill/>
            <a:miter lim="800000"/>
            <a:headEnd/>
            <a:tailEnd/>
          </a:ln>
        </p:spPr>
        <p:txBody>
          <a:bodyPr lIns="0" rIns="9144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t>Ack6 </a:t>
            </a:r>
          </a:p>
        </p:txBody>
      </p:sp>
      <p:sp>
        <p:nvSpPr>
          <p:cNvPr id="99" name="Text Box 15">
            <a:extLst>
              <a:ext uri="{FF2B5EF4-FFF2-40B4-BE49-F238E27FC236}">
                <a16:creationId xmlns:a16="http://schemas.microsoft.com/office/drawing/2014/main" id="{D05CFF02-BCE3-944E-B3B8-97208E16B668}"/>
              </a:ext>
            </a:extLst>
          </p:cNvPr>
          <p:cNvSpPr txBox="1">
            <a:spLocks noChangeArrowheads="1"/>
          </p:cNvSpPr>
          <p:nvPr/>
        </p:nvSpPr>
        <p:spPr bwMode="auto">
          <a:xfrm>
            <a:off x="7011174" y="3699583"/>
            <a:ext cx="60246" cy="246888"/>
          </a:xfrm>
          <a:prstGeom prst="rect">
            <a:avLst/>
          </a:prstGeom>
          <a:solidFill>
            <a:srgbClr val="99FF66"/>
          </a:solidFill>
          <a:ln w="9525">
            <a:solidFill>
              <a:schemeClr val="tx1"/>
            </a:solidFill>
            <a:miter lim="800000"/>
            <a:headEnd/>
            <a:tailEnd/>
          </a:ln>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sz="1000" b="1" dirty="0"/>
              <a:t> </a:t>
            </a:r>
          </a:p>
        </p:txBody>
      </p:sp>
      <p:sp>
        <p:nvSpPr>
          <p:cNvPr id="100" name="Text Box 16">
            <a:extLst>
              <a:ext uri="{FF2B5EF4-FFF2-40B4-BE49-F238E27FC236}">
                <a16:creationId xmlns:a16="http://schemas.microsoft.com/office/drawing/2014/main" id="{8E9AB03F-713E-544C-86D7-0798772F556D}"/>
              </a:ext>
            </a:extLst>
          </p:cNvPr>
          <p:cNvSpPr txBox="1">
            <a:spLocks noChangeArrowheads="1"/>
          </p:cNvSpPr>
          <p:nvPr/>
        </p:nvSpPr>
        <p:spPr bwMode="auto">
          <a:xfrm>
            <a:off x="7011174" y="3699996"/>
            <a:ext cx="484632" cy="246062"/>
          </a:xfrm>
          <a:prstGeom prst="rect">
            <a:avLst/>
          </a:prstGeom>
          <a:noFill/>
          <a:ln w="9525">
            <a:noFill/>
            <a:miter lim="800000"/>
            <a:headEnd/>
            <a:tailEnd/>
          </a:ln>
        </p:spPr>
        <p:txBody>
          <a:bodyPr lIns="0" rIns="9144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t>Ack7 </a:t>
            </a:r>
          </a:p>
        </p:txBody>
      </p:sp>
      <p:sp>
        <p:nvSpPr>
          <p:cNvPr id="101" name="Text Box 15">
            <a:extLst>
              <a:ext uri="{FF2B5EF4-FFF2-40B4-BE49-F238E27FC236}">
                <a16:creationId xmlns:a16="http://schemas.microsoft.com/office/drawing/2014/main" id="{0917EC9D-2D0F-074B-B060-EA38C9ABBF69}"/>
              </a:ext>
            </a:extLst>
          </p:cNvPr>
          <p:cNvSpPr txBox="1">
            <a:spLocks noChangeArrowheads="1"/>
          </p:cNvSpPr>
          <p:nvPr/>
        </p:nvSpPr>
        <p:spPr bwMode="auto">
          <a:xfrm>
            <a:off x="7495806" y="3699583"/>
            <a:ext cx="60246" cy="246888"/>
          </a:xfrm>
          <a:prstGeom prst="rect">
            <a:avLst/>
          </a:prstGeom>
          <a:solidFill>
            <a:srgbClr val="99FF66"/>
          </a:solidFill>
          <a:ln w="9525">
            <a:solidFill>
              <a:schemeClr val="tx1"/>
            </a:solidFill>
            <a:miter lim="800000"/>
            <a:headEnd/>
            <a:tailEnd/>
          </a:ln>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sz="1000" b="1" dirty="0"/>
              <a:t> </a:t>
            </a:r>
          </a:p>
        </p:txBody>
      </p:sp>
      <p:sp>
        <p:nvSpPr>
          <p:cNvPr id="104" name="Text Box 16">
            <a:extLst>
              <a:ext uri="{FF2B5EF4-FFF2-40B4-BE49-F238E27FC236}">
                <a16:creationId xmlns:a16="http://schemas.microsoft.com/office/drawing/2014/main" id="{8B1F963D-1EBD-D941-A268-4CE892203801}"/>
              </a:ext>
            </a:extLst>
          </p:cNvPr>
          <p:cNvSpPr txBox="1">
            <a:spLocks noChangeArrowheads="1"/>
          </p:cNvSpPr>
          <p:nvPr/>
        </p:nvSpPr>
        <p:spPr bwMode="auto">
          <a:xfrm>
            <a:off x="7495806" y="3699996"/>
            <a:ext cx="484632" cy="246062"/>
          </a:xfrm>
          <a:prstGeom prst="rect">
            <a:avLst/>
          </a:prstGeom>
          <a:noFill/>
          <a:ln w="9525">
            <a:noFill/>
            <a:miter lim="800000"/>
            <a:headEnd/>
            <a:tailEnd/>
          </a:ln>
        </p:spPr>
        <p:txBody>
          <a:bodyPr lIns="0" rIns="9144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t>Ack8 </a:t>
            </a:r>
          </a:p>
        </p:txBody>
      </p:sp>
      <p:sp>
        <p:nvSpPr>
          <p:cNvPr id="105" name="Text Box 15">
            <a:extLst>
              <a:ext uri="{FF2B5EF4-FFF2-40B4-BE49-F238E27FC236}">
                <a16:creationId xmlns:a16="http://schemas.microsoft.com/office/drawing/2014/main" id="{4912674D-B48F-5746-8A62-73B3F2D1C2EC}"/>
              </a:ext>
            </a:extLst>
          </p:cNvPr>
          <p:cNvSpPr txBox="1">
            <a:spLocks noChangeArrowheads="1"/>
          </p:cNvSpPr>
          <p:nvPr/>
        </p:nvSpPr>
        <p:spPr bwMode="auto">
          <a:xfrm>
            <a:off x="7980438" y="3699583"/>
            <a:ext cx="60246" cy="246888"/>
          </a:xfrm>
          <a:prstGeom prst="rect">
            <a:avLst/>
          </a:prstGeom>
          <a:solidFill>
            <a:srgbClr val="99FF66"/>
          </a:solidFill>
          <a:ln w="9525">
            <a:solidFill>
              <a:schemeClr val="tx1"/>
            </a:solidFill>
            <a:miter lim="800000"/>
            <a:headEnd/>
            <a:tailEnd/>
          </a:ln>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sz="1000" b="1" dirty="0"/>
              <a:t> </a:t>
            </a:r>
          </a:p>
        </p:txBody>
      </p:sp>
      <p:sp>
        <p:nvSpPr>
          <p:cNvPr id="106" name="Text Box 16">
            <a:extLst>
              <a:ext uri="{FF2B5EF4-FFF2-40B4-BE49-F238E27FC236}">
                <a16:creationId xmlns:a16="http://schemas.microsoft.com/office/drawing/2014/main" id="{9C258778-E21C-104B-BFD0-3A874DD13E87}"/>
              </a:ext>
            </a:extLst>
          </p:cNvPr>
          <p:cNvSpPr txBox="1">
            <a:spLocks noChangeArrowheads="1"/>
          </p:cNvSpPr>
          <p:nvPr/>
        </p:nvSpPr>
        <p:spPr bwMode="auto">
          <a:xfrm>
            <a:off x="7980438" y="3699996"/>
            <a:ext cx="484632" cy="246062"/>
          </a:xfrm>
          <a:prstGeom prst="rect">
            <a:avLst/>
          </a:prstGeom>
          <a:noFill/>
          <a:ln w="9525">
            <a:noFill/>
            <a:miter lim="800000"/>
            <a:headEnd/>
            <a:tailEnd/>
          </a:ln>
        </p:spPr>
        <p:txBody>
          <a:bodyPr lIns="0" rIns="9144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000" b="1" dirty="0"/>
              <a:t>Ack9 </a:t>
            </a:r>
          </a:p>
        </p:txBody>
      </p:sp>
    </p:spTree>
    <p:extLst>
      <p:ext uri="{BB962C8B-B14F-4D97-AF65-F5344CB8AC3E}">
        <p14:creationId xmlns:p14="http://schemas.microsoft.com/office/powerpoint/2010/main" val="40224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dissolve">
                                      <p:cBhvr>
                                        <p:cTn id="7" dur="500"/>
                                        <p:tgtEl>
                                          <p:spTgt spid="7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dissolve">
                                      <p:cBhvr>
                                        <p:cTn id="10" dur="500"/>
                                        <p:tgtEl>
                                          <p:spTgt spid="8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dissolve">
                                      <p:cBhvr>
                                        <p:cTn id="13" dur="500"/>
                                        <p:tgtEl>
                                          <p:spTgt spid="9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dissolve">
                                      <p:cBhvr>
                                        <p:cTn id="16" dur="500"/>
                                        <p:tgtEl>
                                          <p:spTgt spid="98"/>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dissolve">
                                      <p:cBhvr>
                                        <p:cTn id="19" dur="500"/>
                                        <p:tgtEl>
                                          <p:spTgt spid="9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dissolve">
                                      <p:cBhvr>
                                        <p:cTn id="22" dur="500"/>
                                        <p:tgtEl>
                                          <p:spTgt spid="10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1"/>
                                        </p:tgtEl>
                                        <p:attrNameLst>
                                          <p:attrName>style.visibility</p:attrName>
                                        </p:attrNameLst>
                                      </p:cBhvr>
                                      <p:to>
                                        <p:strVal val="visible"/>
                                      </p:to>
                                    </p:set>
                                    <p:animEffect transition="in" filter="dissolve">
                                      <p:cBhvr>
                                        <p:cTn id="25" dur="500"/>
                                        <p:tgtEl>
                                          <p:spTgt spid="101"/>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4"/>
                                        </p:tgtEl>
                                        <p:attrNameLst>
                                          <p:attrName>style.visibility</p:attrName>
                                        </p:attrNameLst>
                                      </p:cBhvr>
                                      <p:to>
                                        <p:strVal val="visible"/>
                                      </p:to>
                                    </p:set>
                                    <p:animEffect transition="in" filter="dissolve">
                                      <p:cBhvr>
                                        <p:cTn id="28" dur="500"/>
                                        <p:tgtEl>
                                          <p:spTgt spid="10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dissolve">
                                      <p:cBhvr>
                                        <p:cTn id="31" dur="500"/>
                                        <p:tgtEl>
                                          <p:spTgt spid="105"/>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dissolve">
                                      <p:cBhvr>
                                        <p:cTn id="34"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82" grpId="0"/>
      <p:bldP spid="97" grpId="0" animBg="1"/>
      <p:bldP spid="98" grpId="0"/>
      <p:bldP spid="99" grpId="0" animBg="1"/>
      <p:bldP spid="100" grpId="0"/>
      <p:bldP spid="101" grpId="0" animBg="1"/>
      <p:bldP spid="104" grpId="0"/>
      <p:bldP spid="105" grpId="0" animBg="1"/>
      <p:bldP spid="10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12848A-AA65-AD4A-B735-7EF466F68FDF}"/>
              </a:ext>
            </a:extLst>
          </p:cNvPr>
          <p:cNvSpPr>
            <a:spLocks noGrp="1"/>
          </p:cNvSpPr>
          <p:nvPr>
            <p:ph type="title"/>
          </p:nvPr>
        </p:nvSpPr>
        <p:spPr/>
        <p:txBody>
          <a:bodyPr/>
          <a:lstStyle/>
          <a:p>
            <a:r>
              <a:rPr lang="en-US" dirty="0"/>
              <a:t>In the expression S + T</a:t>
            </a:r>
            <a:r>
              <a:rPr lang="en-US" baseline="-25000" dirty="0"/>
              <a:t>w</a:t>
            </a:r>
            <a:r>
              <a:rPr lang="en-US" dirty="0"/>
              <a:t> + </a:t>
            </a:r>
            <a:r>
              <a:rPr lang="en-US" dirty="0" err="1"/>
              <a:t>T</a:t>
            </a:r>
            <a:r>
              <a:rPr lang="en-US" baseline="-25000" dirty="0" err="1"/>
              <a:t>f</a:t>
            </a:r>
            <a:r>
              <a:rPr lang="en-US" dirty="0"/>
              <a:t> + R</a:t>
            </a:r>
          </a:p>
        </p:txBody>
      </p:sp>
      <p:sp>
        <p:nvSpPr>
          <p:cNvPr id="4" name="Content Placeholder 3">
            <a:extLst>
              <a:ext uri="{FF2B5EF4-FFF2-40B4-BE49-F238E27FC236}">
                <a16:creationId xmlns:a16="http://schemas.microsoft.com/office/drawing/2014/main" id="{541A18AA-7148-374C-B3A3-8D0A858FF897}"/>
              </a:ext>
            </a:extLst>
          </p:cNvPr>
          <p:cNvSpPr>
            <a:spLocks noGrp="1"/>
          </p:cNvSpPr>
          <p:nvPr>
            <p:ph idx="1"/>
          </p:nvPr>
        </p:nvSpPr>
        <p:spPr/>
        <p:txBody>
          <a:bodyPr/>
          <a:lstStyle/>
          <a:p>
            <a:pPr marL="0" indent="0">
              <a:buNone/>
            </a:pPr>
            <a:r>
              <a:rPr lang="en-US" dirty="0"/>
              <a:t>What does T</a:t>
            </a:r>
            <a:r>
              <a:rPr lang="en-US" baseline="-25000" dirty="0"/>
              <a:t>W</a:t>
            </a:r>
            <a:r>
              <a:rPr lang="en-US" dirty="0"/>
              <a:t> stand for?</a:t>
            </a:r>
          </a:p>
          <a:p>
            <a:pPr marL="0" indent="0">
              <a:buNone/>
            </a:pPr>
            <a:endParaRPr lang="en-US" dirty="0"/>
          </a:p>
          <a:p>
            <a:r>
              <a:rPr lang="en-US" dirty="0"/>
              <a:t>T</a:t>
            </a:r>
            <a:r>
              <a:rPr lang="en-US" baseline="-25000" dirty="0"/>
              <a:t>w</a:t>
            </a:r>
            <a:r>
              <a:rPr lang="en-US" dirty="0"/>
              <a:t> = window-size</a:t>
            </a:r>
          </a:p>
          <a:p>
            <a:r>
              <a:rPr lang="en-US" dirty="0"/>
              <a:t>T</a:t>
            </a:r>
            <a:r>
              <a:rPr lang="en-US" baseline="-25000" dirty="0"/>
              <a:t>w</a:t>
            </a:r>
            <a:r>
              <a:rPr lang="en-US" dirty="0"/>
              <a:t> = message-size / network-bandwidth </a:t>
            </a:r>
          </a:p>
          <a:p>
            <a:r>
              <a:rPr lang="en-US" dirty="0"/>
              <a:t>T</a:t>
            </a:r>
            <a:r>
              <a:rPr lang="en-US" baseline="-25000" dirty="0"/>
              <a:t>w</a:t>
            </a:r>
            <a:r>
              <a:rPr lang="en-US" dirty="0"/>
              <a:t> = distance-between-endpoints / 0.5 </a:t>
            </a:r>
            <a:r>
              <a:rPr lang="en-US" i="1" dirty="0"/>
              <a:t>c</a:t>
            </a:r>
          </a:p>
          <a:p>
            <a:r>
              <a:rPr lang="en-US" dirty="0"/>
              <a:t>T</a:t>
            </a:r>
            <a:r>
              <a:rPr lang="en-US" baseline="-25000" dirty="0"/>
              <a:t>w</a:t>
            </a:r>
            <a:r>
              <a:rPr lang="en-US" dirty="0"/>
              <a:t> = sender-overhead + receiver-overhead</a:t>
            </a:r>
          </a:p>
          <a:p>
            <a:r>
              <a:rPr lang="en-US" dirty="0"/>
              <a:t>None of the above</a:t>
            </a:r>
          </a:p>
          <a:p>
            <a:endParaRPr lang="en-US" dirty="0"/>
          </a:p>
          <a:p>
            <a:pPr marL="0" indent="0">
              <a:buNone/>
            </a:pPr>
            <a:r>
              <a:rPr lang="en-US" dirty="0"/>
              <a:t>Today’s number is 10,000</a:t>
            </a:r>
          </a:p>
          <a:p>
            <a:endParaRPr lang="en-US" dirty="0"/>
          </a:p>
        </p:txBody>
      </p:sp>
      <p:sp>
        <p:nvSpPr>
          <p:cNvPr id="2" name="Text Placeholder 1">
            <a:extLst>
              <a:ext uri="{FF2B5EF4-FFF2-40B4-BE49-F238E27FC236}">
                <a16:creationId xmlns:a16="http://schemas.microsoft.com/office/drawing/2014/main" id="{717A1DFD-BF81-F343-993C-1770C810B791}"/>
              </a:ext>
            </a:extLst>
          </p:cNvPr>
          <p:cNvSpPr>
            <a:spLocks noGrp="1"/>
          </p:cNvSpPr>
          <p:nvPr>
            <p:ph type="body" sz="quarter" idx="13"/>
          </p:nvPr>
        </p:nvSpPr>
        <p:spPr/>
        <p:txBody>
          <a:bodyPr>
            <a:normAutofit fontScale="77500" lnSpcReduction="20000"/>
          </a:bodyPr>
          <a:lstStyle/>
          <a:p>
            <a:r>
              <a:rPr lang="en-US" dirty="0"/>
              <a:t>120</a:t>
            </a:r>
          </a:p>
        </p:txBody>
      </p:sp>
      <p:sp>
        <p:nvSpPr>
          <p:cNvPr id="5" name="Right Arrow 4">
            <a:extLst>
              <a:ext uri="{FF2B5EF4-FFF2-40B4-BE49-F238E27FC236}">
                <a16:creationId xmlns:a16="http://schemas.microsoft.com/office/drawing/2014/main" id="{121CAD49-7F74-674D-B345-EE3BE0266899}"/>
              </a:ext>
            </a:extLst>
          </p:cNvPr>
          <p:cNvSpPr/>
          <p:nvPr/>
        </p:nvSpPr>
        <p:spPr>
          <a:xfrm>
            <a:off x="699806" y="3517097"/>
            <a:ext cx="665922" cy="38762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959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 example</a:t>
            </a:r>
          </a:p>
        </p:txBody>
      </p:sp>
      <p:sp>
        <p:nvSpPr>
          <p:cNvPr id="3" name="Content Placeholder 2"/>
          <p:cNvSpPr>
            <a:spLocks noGrp="1"/>
          </p:cNvSpPr>
          <p:nvPr>
            <p:ph idx="1"/>
          </p:nvPr>
        </p:nvSpPr>
        <p:spPr/>
        <p:txBody>
          <a:bodyPr>
            <a:normAutofit/>
          </a:bodyPr>
          <a:lstStyle/>
          <a:p>
            <a:r>
              <a:rPr lang="en-US" dirty="0"/>
              <a:t>Example </a:t>
            </a:r>
          </a:p>
          <a:p>
            <a:r>
              <a:rPr lang="en-US" dirty="0"/>
              <a:t>A transport protocol uses a window of 10 packets.  </a:t>
            </a:r>
          </a:p>
          <a:p>
            <a:r>
              <a:rPr lang="en-US" dirty="0"/>
              <a:t>For a message that consists of 101 packets, how many acknowledgement packets does the destination generate?</a:t>
            </a:r>
          </a:p>
          <a:p>
            <a:r>
              <a:rPr lang="en-US" dirty="0"/>
              <a:t>Assume no packets are lost.</a:t>
            </a:r>
          </a:p>
          <a:p>
            <a:r>
              <a:rPr lang="en-US" dirty="0">
                <a:solidFill>
                  <a:srgbClr val="008000"/>
                </a:solidFill>
              </a:rPr>
              <a:t>101</a:t>
            </a:r>
          </a:p>
          <a:p>
            <a:endParaRPr lang="en-US" dirty="0"/>
          </a:p>
        </p:txBody>
      </p:sp>
    </p:spTree>
    <p:extLst>
      <p:ext uri="{BB962C8B-B14F-4D97-AF65-F5344CB8AC3E}">
        <p14:creationId xmlns:p14="http://schemas.microsoft.com/office/powerpoint/2010/main" val="87729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dirty="0">
                <a:latin typeface="Arial" charset="0"/>
                <a:cs typeface="Arial" charset="0"/>
              </a:rPr>
              <a:t>Transport (session) protocol</a:t>
            </a:r>
          </a:p>
        </p:txBody>
      </p:sp>
      <p:sp>
        <p:nvSpPr>
          <p:cNvPr id="11267" name="Content Placeholder 2"/>
          <p:cNvSpPr>
            <a:spLocks noGrp="1"/>
          </p:cNvSpPr>
          <p:nvPr>
            <p:ph idx="1"/>
          </p:nvPr>
        </p:nvSpPr>
        <p:spPr/>
        <p:txBody>
          <a:bodyPr/>
          <a:lstStyle/>
          <a:p>
            <a:pPr marL="0" indent="0">
              <a:buNone/>
            </a:pPr>
            <a:r>
              <a:rPr lang="en-US" dirty="0">
                <a:latin typeface="Arial" charset="0"/>
                <a:cs typeface="Arial" charset="0"/>
              </a:rPr>
              <a:t>We’re going to talk about these protocol types</a:t>
            </a:r>
          </a:p>
          <a:p>
            <a:r>
              <a:rPr lang="en-US" dirty="0">
                <a:latin typeface="Arial" charset="0"/>
                <a:cs typeface="Arial" charset="0"/>
              </a:rPr>
              <a:t>Stop and wait</a:t>
            </a:r>
          </a:p>
          <a:p>
            <a:r>
              <a:rPr lang="en-US" dirty="0">
                <a:latin typeface="Arial" charset="0"/>
                <a:cs typeface="Arial" charset="0"/>
              </a:rPr>
              <a:t>Pipelined transmission</a:t>
            </a:r>
          </a:p>
          <a:p>
            <a:r>
              <a:rPr lang="en-US" dirty="0">
                <a:latin typeface="Arial" charset="0"/>
                <a:cs typeface="Arial" charset="0"/>
              </a:rPr>
              <a:t>Reliable pipelined transmission</a:t>
            </a:r>
          </a:p>
        </p:txBody>
      </p:sp>
    </p:spTree>
    <p:extLst>
      <p:ext uri="{BB962C8B-B14F-4D97-AF65-F5344CB8AC3E}">
        <p14:creationId xmlns:p14="http://schemas.microsoft.com/office/powerpoint/2010/main" val="322646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animEffect transition="in" filter="dissolve">
                                      <p:cBhvr>
                                        <p:cTn id="7" dur="500"/>
                                        <p:tgtEl>
                                          <p:spTgt spid="1126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267">
                                            <p:txEl>
                                              <p:pRg st="2" end="2"/>
                                            </p:txEl>
                                          </p:spTgt>
                                        </p:tgtEl>
                                        <p:attrNameLst>
                                          <p:attrName>style.visibility</p:attrName>
                                        </p:attrNameLst>
                                      </p:cBhvr>
                                      <p:to>
                                        <p:strVal val="visible"/>
                                      </p:to>
                                    </p:set>
                                    <p:animEffect transition="in" filter="dissolve">
                                      <p:cBhvr>
                                        <p:cTn id="12" dur="500"/>
                                        <p:tgtEl>
                                          <p:spTgt spid="112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267">
                                            <p:txEl>
                                              <p:pRg st="3" end="3"/>
                                            </p:txEl>
                                          </p:spTgt>
                                        </p:tgtEl>
                                        <p:attrNameLst>
                                          <p:attrName>style.visibility</p:attrName>
                                        </p:attrNameLst>
                                      </p:cBhvr>
                                      <p:to>
                                        <p:strVal val="visible"/>
                                      </p:to>
                                    </p:set>
                                    <p:animEffect transition="in" filter="dissolve">
                                      <p:cBhvr>
                                        <p:cTn id="17" dur="500"/>
                                        <p:tgtEl>
                                          <p:spTgt spid="112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uiExpand="1"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Packets and payloads	</a:t>
            </a:r>
          </a:p>
        </p:txBody>
      </p:sp>
      <p:sp>
        <p:nvSpPr>
          <p:cNvPr id="5" name="Content Placeholder 4"/>
          <p:cNvSpPr>
            <a:spLocks noGrp="1"/>
          </p:cNvSpPr>
          <p:nvPr>
            <p:ph idx="1"/>
          </p:nvPr>
        </p:nvSpPr>
        <p:spPr>
          <a:xfrm>
            <a:off x="1781503" y="1868558"/>
            <a:ext cx="7076747" cy="3737678"/>
          </a:xfrm>
        </p:spPr>
        <p:txBody>
          <a:bodyPr>
            <a:normAutofit/>
          </a:bodyPr>
          <a:lstStyle/>
          <a:p>
            <a:pPr marL="0" indent="0">
              <a:buNone/>
            </a:pPr>
            <a:r>
              <a:rPr lang="en-US" dirty="0"/>
              <a:t>What is the maximum size of the payload in an ICMP ECHO packet, given ethernet packet size of 1500 bytes and header size of 28 bytes?</a:t>
            </a:r>
          </a:p>
          <a:p>
            <a:pPr marL="0" indent="0">
              <a:buNone/>
            </a:pPr>
            <a:endParaRPr lang="en-US" dirty="0"/>
          </a:p>
          <a:p>
            <a:r>
              <a:rPr lang="en-US" dirty="0"/>
              <a:t>1528 bytes</a:t>
            </a:r>
          </a:p>
          <a:p>
            <a:r>
              <a:rPr lang="en-US" dirty="0"/>
              <a:t>1472 bytes</a:t>
            </a:r>
          </a:p>
          <a:p>
            <a:r>
              <a:rPr lang="en-US" dirty="0"/>
              <a:t>1500 bytes</a:t>
            </a:r>
          </a:p>
          <a:p>
            <a:r>
              <a:rPr lang="en-US" dirty="0"/>
              <a:t>Cannot be determined with data given</a:t>
            </a:r>
          </a:p>
          <a:p>
            <a:endParaRPr lang="en-US" dirty="0"/>
          </a:p>
          <a:p>
            <a:pPr marL="0" indent="0">
              <a:buNone/>
            </a:pPr>
            <a:endParaRPr lang="en-US" dirty="0"/>
          </a:p>
        </p:txBody>
      </p:sp>
      <p:sp>
        <p:nvSpPr>
          <p:cNvPr id="2" name="Text Placeholder 1">
            <a:extLst>
              <a:ext uri="{FF2B5EF4-FFF2-40B4-BE49-F238E27FC236}">
                <a16:creationId xmlns:a16="http://schemas.microsoft.com/office/drawing/2014/main" id="{3AACE4AD-C81B-1543-822D-65DEC9239215}"/>
              </a:ext>
            </a:extLst>
          </p:cNvPr>
          <p:cNvSpPr>
            <a:spLocks noGrp="1"/>
          </p:cNvSpPr>
          <p:nvPr>
            <p:ph type="body" sz="quarter" idx="13"/>
          </p:nvPr>
        </p:nvSpPr>
        <p:spPr/>
        <p:txBody>
          <a:bodyPr>
            <a:normAutofit fontScale="77500" lnSpcReduction="20000"/>
          </a:bodyPr>
          <a:lstStyle/>
          <a:p>
            <a:r>
              <a:rPr lang="en-US" dirty="0"/>
              <a:t>130</a:t>
            </a:r>
          </a:p>
        </p:txBody>
      </p:sp>
      <p:sp>
        <p:nvSpPr>
          <p:cNvPr id="6" name="Right Brace 5"/>
          <p:cNvSpPr/>
          <p:nvPr/>
        </p:nvSpPr>
        <p:spPr>
          <a:xfrm>
            <a:off x="5078525" y="5690082"/>
            <a:ext cx="314858" cy="72424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5613784" y="5826533"/>
            <a:ext cx="2707778" cy="369332"/>
          </a:xfrm>
          <a:prstGeom prst="rect">
            <a:avLst/>
          </a:prstGeom>
          <a:noFill/>
        </p:spPr>
        <p:txBody>
          <a:bodyPr wrap="square" rtlCol="0">
            <a:spAutoFit/>
          </a:bodyPr>
          <a:lstStyle/>
          <a:p>
            <a:r>
              <a:rPr lang="en-US" dirty="0">
                <a:solidFill>
                  <a:srgbClr val="008000"/>
                </a:solidFill>
              </a:rPr>
              <a:t>1500-20-8 = 1472 bytes</a:t>
            </a:r>
          </a:p>
        </p:txBody>
      </p:sp>
      <p:sp>
        <p:nvSpPr>
          <p:cNvPr id="7" name="Right Arrow 6">
            <a:extLst>
              <a:ext uri="{FF2B5EF4-FFF2-40B4-BE49-F238E27FC236}">
                <a16:creationId xmlns:a16="http://schemas.microsoft.com/office/drawing/2014/main" id="{24101746-73F5-0A46-BB9A-275086BDB53F}"/>
              </a:ext>
            </a:extLst>
          </p:cNvPr>
          <p:cNvSpPr/>
          <p:nvPr/>
        </p:nvSpPr>
        <p:spPr>
          <a:xfrm>
            <a:off x="824948" y="3916017"/>
            <a:ext cx="665922" cy="38762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DB2683B-DB45-6542-80C0-56492BCD847A}"/>
              </a:ext>
            </a:extLst>
          </p:cNvPr>
          <p:cNvSpPr txBox="1"/>
          <p:nvPr/>
        </p:nvSpPr>
        <p:spPr>
          <a:xfrm>
            <a:off x="443696" y="5574840"/>
            <a:ext cx="4899991" cy="923330"/>
          </a:xfrm>
          <a:prstGeom prst="rect">
            <a:avLst/>
          </a:prstGeom>
          <a:noFill/>
        </p:spPr>
        <p:txBody>
          <a:bodyPr wrap="square" rtlCol="0">
            <a:spAutoFit/>
          </a:bodyPr>
          <a:lstStyle/>
          <a:p>
            <a:pPr marL="0" indent="0">
              <a:buNone/>
            </a:pPr>
            <a:r>
              <a:rPr lang="en-US" dirty="0"/>
              <a:t>Default ethernet max payload = 1500 bytes</a:t>
            </a:r>
          </a:p>
          <a:p>
            <a:pPr marL="0" indent="0">
              <a:buNone/>
            </a:pPr>
            <a:r>
              <a:rPr lang="en-US" dirty="0"/>
              <a:t>IP header = 20 bytes</a:t>
            </a:r>
          </a:p>
          <a:p>
            <a:pPr marL="0" indent="0">
              <a:buNone/>
            </a:pPr>
            <a:r>
              <a:rPr lang="en-US" dirty="0"/>
              <a:t>ICMP header = 8 bytes</a:t>
            </a:r>
          </a:p>
        </p:txBody>
      </p:sp>
    </p:spTree>
    <p:extLst>
      <p:ext uri="{BB962C8B-B14F-4D97-AF65-F5344CB8AC3E}">
        <p14:creationId xmlns:p14="http://schemas.microsoft.com/office/powerpoint/2010/main" val="331656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7" grpId="0" animBg="1"/>
      <p:bldP spid="9"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5200" kern="1200" dirty="0">
                <a:effectLst/>
              </a:rPr>
              <a:t>Back to the network layer</a:t>
            </a:r>
            <a:endParaRPr lang="en-US" dirty="0"/>
          </a:p>
        </p:txBody>
      </p:sp>
      <p:sp>
        <p:nvSpPr>
          <p:cNvPr id="3" name="Content Placeholder 2"/>
          <p:cNvSpPr>
            <a:spLocks noGrp="1"/>
          </p:cNvSpPr>
          <p:nvPr>
            <p:ph idx="1"/>
          </p:nvPr>
        </p:nvSpPr>
        <p:spPr>
          <a:xfrm>
            <a:off x="457200" y="1792820"/>
            <a:ext cx="2622019" cy="4996011"/>
          </a:xfrm>
        </p:spPr>
        <p:txBody>
          <a:bodyPr>
            <a:noAutofit/>
          </a:bodyPr>
          <a:lstStyle/>
          <a:p>
            <a:pPr lvl="0"/>
            <a:r>
              <a:rPr lang="en-US" sz="2100" dirty="0">
                <a:solidFill>
                  <a:schemeClr val="tx1"/>
                </a:solidFill>
              </a:rPr>
              <a:t>Why are we back here?</a:t>
            </a:r>
          </a:p>
          <a:p>
            <a:pPr lvl="0"/>
            <a:r>
              <a:rPr lang="en-US" sz="2100" dirty="0">
                <a:solidFill>
                  <a:schemeClr val="tx1"/>
                </a:solidFill>
              </a:rPr>
              <a:t>Recall, IP routing happens here</a:t>
            </a:r>
          </a:p>
          <a:p>
            <a:pPr lvl="0"/>
            <a:r>
              <a:rPr lang="en-US" sz="2100" dirty="0">
                <a:solidFill>
                  <a:schemeClr val="tx1"/>
                </a:solidFill>
              </a:rPr>
              <a:t>We didn’t answer a question.</a:t>
            </a:r>
          </a:p>
          <a:p>
            <a:pPr lvl="0"/>
            <a:r>
              <a:rPr lang="en-US" sz="2100" dirty="0">
                <a:solidFill>
                  <a:schemeClr val="tx1"/>
                </a:solidFill>
              </a:rPr>
              <a:t>How does a router know where to route (i.e. who sets up the routing table)?</a:t>
            </a:r>
          </a:p>
        </p:txBody>
      </p:sp>
      <p:grpSp>
        <p:nvGrpSpPr>
          <p:cNvPr id="4" name="Group 34"/>
          <p:cNvGrpSpPr>
            <a:grpSpLocks/>
          </p:cNvGrpSpPr>
          <p:nvPr/>
        </p:nvGrpSpPr>
        <p:grpSpPr bwMode="auto">
          <a:xfrm>
            <a:off x="3884613" y="2008082"/>
            <a:ext cx="3397250" cy="4556125"/>
            <a:chOff x="1703" y="1152"/>
            <a:chExt cx="2140" cy="2591"/>
          </a:xfrm>
        </p:grpSpPr>
        <p:sp>
          <p:nvSpPr>
            <p:cNvPr id="5" name="AutoShape 6"/>
            <p:cNvSpPr>
              <a:spLocks noChangeArrowheads="1"/>
            </p:cNvSpPr>
            <p:nvPr/>
          </p:nvSpPr>
          <p:spPr bwMode="auto">
            <a:xfrm>
              <a:off x="1932" y="1406"/>
              <a:ext cx="645" cy="257"/>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Data</a:t>
              </a:r>
            </a:p>
          </p:txBody>
        </p:sp>
        <p:sp>
          <p:nvSpPr>
            <p:cNvPr id="6" name="AutoShape 7"/>
            <p:cNvSpPr>
              <a:spLocks noChangeArrowheads="1"/>
            </p:cNvSpPr>
            <p:nvPr/>
          </p:nvSpPr>
          <p:spPr bwMode="auto">
            <a:xfrm>
              <a:off x="1921" y="1748"/>
              <a:ext cx="645" cy="257"/>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dirty="0"/>
                <a:t>Data</a:t>
              </a:r>
            </a:p>
          </p:txBody>
        </p:sp>
        <p:sp>
          <p:nvSpPr>
            <p:cNvPr id="7" name="AutoShape 9"/>
            <p:cNvSpPr>
              <a:spLocks noChangeArrowheads="1"/>
            </p:cNvSpPr>
            <p:nvPr/>
          </p:nvSpPr>
          <p:spPr bwMode="auto">
            <a:xfrm>
              <a:off x="1921" y="2090"/>
              <a:ext cx="645" cy="257"/>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Data</a:t>
              </a:r>
            </a:p>
          </p:txBody>
        </p:sp>
        <p:sp>
          <p:nvSpPr>
            <p:cNvPr id="8" name="AutoShape 10"/>
            <p:cNvSpPr>
              <a:spLocks noChangeArrowheads="1"/>
            </p:cNvSpPr>
            <p:nvPr/>
          </p:nvSpPr>
          <p:spPr bwMode="auto">
            <a:xfrm>
              <a:off x="1921" y="2432"/>
              <a:ext cx="645" cy="257"/>
            </a:xfrm>
            <a:prstGeom prst="roundRect">
              <a:avLst>
                <a:gd name="adj" fmla="val 16667"/>
              </a:avLst>
            </a:prstGeom>
            <a:solidFill>
              <a:srgbClr val="C4F926"/>
            </a:solidFill>
            <a:ln w="9525">
              <a:solidFill>
                <a:schemeClr val="tx1"/>
              </a:solidFill>
              <a:round/>
              <a:headEnd/>
              <a:tailEnd/>
            </a:ln>
          </p:spPr>
          <p:txBody>
            <a:bodyPr wrap="none" anchor="ctr"/>
            <a:lstStyle/>
            <a:p>
              <a:pPr algn="ctr">
                <a:buFontTx/>
                <a:buNone/>
              </a:pPr>
              <a:r>
                <a:rPr lang="en-US" sz="1400" b="0"/>
                <a:t>Segments</a:t>
              </a:r>
            </a:p>
          </p:txBody>
        </p:sp>
        <p:sp>
          <p:nvSpPr>
            <p:cNvPr id="9" name="AutoShape 11"/>
            <p:cNvSpPr>
              <a:spLocks noChangeArrowheads="1"/>
            </p:cNvSpPr>
            <p:nvPr/>
          </p:nvSpPr>
          <p:spPr bwMode="auto">
            <a:xfrm>
              <a:off x="1921" y="2774"/>
              <a:ext cx="645" cy="257"/>
            </a:xfrm>
            <a:prstGeom prst="roundRect">
              <a:avLst>
                <a:gd name="adj" fmla="val 16667"/>
              </a:avLst>
            </a:prstGeom>
            <a:solidFill>
              <a:srgbClr val="FBF82A"/>
            </a:solidFill>
            <a:ln w="9525">
              <a:solidFill>
                <a:schemeClr val="tx1"/>
              </a:solidFill>
              <a:round/>
              <a:headEnd/>
              <a:tailEnd/>
            </a:ln>
          </p:spPr>
          <p:txBody>
            <a:bodyPr wrap="none" anchor="ctr"/>
            <a:lstStyle/>
            <a:p>
              <a:pPr algn="ctr">
                <a:buFontTx/>
                <a:buNone/>
              </a:pPr>
              <a:r>
                <a:rPr lang="en-US" sz="1400" b="0"/>
                <a:t>Packets</a:t>
              </a:r>
            </a:p>
          </p:txBody>
        </p:sp>
        <p:sp>
          <p:nvSpPr>
            <p:cNvPr id="10" name="AutoShape 12"/>
            <p:cNvSpPr>
              <a:spLocks noChangeArrowheads="1"/>
            </p:cNvSpPr>
            <p:nvPr/>
          </p:nvSpPr>
          <p:spPr bwMode="auto">
            <a:xfrm>
              <a:off x="1921" y="3116"/>
              <a:ext cx="645" cy="257"/>
            </a:xfrm>
            <a:prstGeom prst="roundRect">
              <a:avLst>
                <a:gd name="adj" fmla="val 16667"/>
              </a:avLst>
            </a:prstGeom>
            <a:solidFill>
              <a:srgbClr val="FE9500"/>
            </a:solidFill>
            <a:ln w="9525">
              <a:solidFill>
                <a:schemeClr val="tx1"/>
              </a:solidFill>
              <a:round/>
              <a:headEnd/>
              <a:tailEnd/>
            </a:ln>
          </p:spPr>
          <p:txBody>
            <a:bodyPr wrap="none" anchor="ctr"/>
            <a:lstStyle/>
            <a:p>
              <a:pPr algn="ctr">
                <a:buFontTx/>
                <a:buNone/>
              </a:pPr>
              <a:r>
                <a:rPr lang="en-US" sz="1400" b="0"/>
                <a:t>Frames</a:t>
              </a:r>
            </a:p>
          </p:txBody>
        </p:sp>
        <p:sp>
          <p:nvSpPr>
            <p:cNvPr id="11" name="AutoShape 13"/>
            <p:cNvSpPr>
              <a:spLocks noChangeArrowheads="1"/>
            </p:cNvSpPr>
            <p:nvPr/>
          </p:nvSpPr>
          <p:spPr bwMode="auto">
            <a:xfrm>
              <a:off x="1921" y="3458"/>
              <a:ext cx="645" cy="257"/>
            </a:xfrm>
            <a:prstGeom prst="roundRect">
              <a:avLst>
                <a:gd name="adj" fmla="val 16667"/>
              </a:avLst>
            </a:prstGeom>
            <a:solidFill>
              <a:srgbClr val="FC2600"/>
            </a:solidFill>
            <a:ln w="9525">
              <a:solidFill>
                <a:schemeClr val="tx1"/>
              </a:solidFill>
              <a:round/>
              <a:headEnd/>
              <a:tailEnd/>
            </a:ln>
          </p:spPr>
          <p:txBody>
            <a:bodyPr wrap="none" anchor="ctr"/>
            <a:lstStyle/>
            <a:p>
              <a:pPr algn="ctr">
                <a:buFontTx/>
                <a:buNone/>
              </a:pPr>
              <a:r>
                <a:rPr lang="en-US" sz="1400" b="0"/>
                <a:t>Bits</a:t>
              </a:r>
            </a:p>
          </p:txBody>
        </p:sp>
        <p:sp>
          <p:nvSpPr>
            <p:cNvPr id="12" name="AutoShape 14"/>
            <p:cNvSpPr>
              <a:spLocks noChangeArrowheads="1"/>
            </p:cNvSpPr>
            <p:nvPr/>
          </p:nvSpPr>
          <p:spPr bwMode="auto">
            <a:xfrm>
              <a:off x="2614" y="1377"/>
              <a:ext cx="1229" cy="314"/>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Application</a:t>
              </a:r>
            </a:p>
            <a:p>
              <a:pPr algn="ctr">
                <a:buFontTx/>
                <a:buNone/>
              </a:pPr>
              <a:r>
                <a:rPr lang="en-US" sz="1000" b="0"/>
                <a:t>Network Process to Application</a:t>
              </a:r>
            </a:p>
          </p:txBody>
        </p:sp>
        <p:sp>
          <p:nvSpPr>
            <p:cNvPr id="13" name="AutoShape 16"/>
            <p:cNvSpPr>
              <a:spLocks noChangeArrowheads="1"/>
            </p:cNvSpPr>
            <p:nvPr/>
          </p:nvSpPr>
          <p:spPr bwMode="auto">
            <a:xfrm>
              <a:off x="2614" y="1719"/>
              <a:ext cx="1229" cy="314"/>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Presentation</a:t>
              </a:r>
            </a:p>
            <a:p>
              <a:pPr algn="ctr">
                <a:buFontTx/>
                <a:buNone/>
              </a:pPr>
              <a:r>
                <a:rPr lang="en-US" sz="1000" b="0"/>
                <a:t>Data Representation</a:t>
              </a:r>
            </a:p>
            <a:p>
              <a:pPr algn="ctr">
                <a:buFontTx/>
                <a:buNone/>
              </a:pPr>
              <a:r>
                <a:rPr lang="en-US" sz="1000" b="0"/>
                <a:t>and Encryption</a:t>
              </a:r>
            </a:p>
          </p:txBody>
        </p:sp>
        <p:sp>
          <p:nvSpPr>
            <p:cNvPr id="14" name="AutoShape 17"/>
            <p:cNvSpPr>
              <a:spLocks noChangeArrowheads="1"/>
            </p:cNvSpPr>
            <p:nvPr/>
          </p:nvSpPr>
          <p:spPr bwMode="auto">
            <a:xfrm>
              <a:off x="2614" y="2061"/>
              <a:ext cx="1229" cy="314"/>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Session</a:t>
              </a:r>
            </a:p>
            <a:p>
              <a:pPr algn="ctr">
                <a:buFontTx/>
                <a:buNone/>
              </a:pPr>
              <a:r>
                <a:rPr lang="en-US" sz="1000" b="0"/>
                <a:t>Interhost Communication</a:t>
              </a:r>
            </a:p>
          </p:txBody>
        </p:sp>
        <p:sp>
          <p:nvSpPr>
            <p:cNvPr id="15" name="AutoShape 18"/>
            <p:cNvSpPr>
              <a:spLocks noChangeArrowheads="1"/>
            </p:cNvSpPr>
            <p:nvPr/>
          </p:nvSpPr>
          <p:spPr bwMode="auto">
            <a:xfrm>
              <a:off x="2614" y="2403"/>
              <a:ext cx="1229" cy="314"/>
            </a:xfrm>
            <a:prstGeom prst="roundRect">
              <a:avLst>
                <a:gd name="adj" fmla="val 16667"/>
              </a:avLst>
            </a:prstGeom>
            <a:solidFill>
              <a:srgbClr val="C4F926"/>
            </a:solidFill>
            <a:ln w="9525">
              <a:solidFill>
                <a:schemeClr val="tx1"/>
              </a:solidFill>
              <a:round/>
              <a:headEnd/>
              <a:tailEnd/>
            </a:ln>
          </p:spPr>
          <p:txBody>
            <a:bodyPr wrap="none" anchor="ctr"/>
            <a:lstStyle/>
            <a:p>
              <a:pPr algn="ctr">
                <a:buFontTx/>
                <a:buNone/>
              </a:pPr>
              <a:r>
                <a:rPr lang="en-US" sz="1400" b="0" dirty="0"/>
                <a:t>Transport</a:t>
              </a:r>
            </a:p>
            <a:p>
              <a:pPr algn="ctr">
                <a:buFontTx/>
                <a:buNone/>
              </a:pPr>
              <a:r>
                <a:rPr lang="en-US" sz="1000" b="0" dirty="0"/>
                <a:t>End-to-End Connections</a:t>
              </a:r>
            </a:p>
            <a:p>
              <a:pPr algn="ctr">
                <a:buFontTx/>
                <a:buNone/>
              </a:pPr>
              <a:r>
                <a:rPr lang="en-US" sz="1000" b="0" dirty="0"/>
                <a:t>and Reliability</a:t>
              </a:r>
            </a:p>
          </p:txBody>
        </p:sp>
        <p:sp>
          <p:nvSpPr>
            <p:cNvPr id="16" name="AutoShape 19"/>
            <p:cNvSpPr>
              <a:spLocks noChangeArrowheads="1"/>
            </p:cNvSpPr>
            <p:nvPr/>
          </p:nvSpPr>
          <p:spPr bwMode="auto">
            <a:xfrm>
              <a:off x="2614" y="2745"/>
              <a:ext cx="1229" cy="314"/>
            </a:xfrm>
            <a:prstGeom prst="roundRect">
              <a:avLst>
                <a:gd name="adj" fmla="val 16667"/>
              </a:avLst>
            </a:prstGeom>
            <a:solidFill>
              <a:srgbClr val="FBF82A"/>
            </a:solidFill>
            <a:ln w="9525">
              <a:solidFill>
                <a:schemeClr val="tx1"/>
              </a:solidFill>
              <a:round/>
              <a:headEnd/>
              <a:tailEnd/>
            </a:ln>
          </p:spPr>
          <p:txBody>
            <a:bodyPr wrap="none" anchor="ctr"/>
            <a:lstStyle/>
            <a:p>
              <a:pPr algn="ctr">
                <a:buFontTx/>
                <a:buNone/>
              </a:pPr>
              <a:r>
                <a:rPr lang="en-US" sz="1400" b="0"/>
                <a:t>Network</a:t>
              </a:r>
            </a:p>
            <a:p>
              <a:pPr algn="ctr">
                <a:buFontTx/>
                <a:buNone/>
              </a:pPr>
              <a:r>
                <a:rPr lang="en-US" sz="1000" b="0"/>
                <a:t>Path Determination</a:t>
              </a:r>
            </a:p>
            <a:p>
              <a:pPr algn="ctr">
                <a:buFontTx/>
                <a:buNone/>
              </a:pPr>
              <a:r>
                <a:rPr lang="en-US" sz="1000" b="0"/>
                <a:t>and IP (Logical Addressing)</a:t>
              </a:r>
            </a:p>
          </p:txBody>
        </p:sp>
        <p:sp>
          <p:nvSpPr>
            <p:cNvPr id="17" name="AutoShape 20"/>
            <p:cNvSpPr>
              <a:spLocks noChangeArrowheads="1"/>
            </p:cNvSpPr>
            <p:nvPr/>
          </p:nvSpPr>
          <p:spPr bwMode="auto">
            <a:xfrm>
              <a:off x="2614" y="3087"/>
              <a:ext cx="1229" cy="314"/>
            </a:xfrm>
            <a:prstGeom prst="roundRect">
              <a:avLst>
                <a:gd name="adj" fmla="val 16667"/>
              </a:avLst>
            </a:prstGeom>
            <a:solidFill>
              <a:srgbClr val="FE9500"/>
            </a:solidFill>
            <a:ln w="9525">
              <a:solidFill>
                <a:schemeClr val="tx1"/>
              </a:solidFill>
              <a:round/>
              <a:headEnd/>
              <a:tailEnd/>
            </a:ln>
          </p:spPr>
          <p:txBody>
            <a:bodyPr wrap="none" anchor="ctr"/>
            <a:lstStyle/>
            <a:p>
              <a:pPr algn="ctr">
                <a:buFontTx/>
                <a:buNone/>
              </a:pPr>
              <a:r>
                <a:rPr lang="en-US" sz="1400" b="0"/>
                <a:t>Data Link</a:t>
              </a:r>
            </a:p>
            <a:p>
              <a:pPr algn="ctr">
                <a:buFontTx/>
                <a:buNone/>
              </a:pPr>
              <a:r>
                <a:rPr lang="en-US" sz="1000" b="0"/>
                <a:t>MAC and LLC</a:t>
              </a:r>
            </a:p>
            <a:p>
              <a:pPr algn="ctr">
                <a:buFontTx/>
                <a:buNone/>
              </a:pPr>
              <a:r>
                <a:rPr lang="en-US" sz="1000" b="0"/>
                <a:t>(Physical addressing)</a:t>
              </a:r>
            </a:p>
          </p:txBody>
        </p:sp>
        <p:sp>
          <p:nvSpPr>
            <p:cNvPr id="18" name="AutoShape 21"/>
            <p:cNvSpPr>
              <a:spLocks noChangeArrowheads="1"/>
            </p:cNvSpPr>
            <p:nvPr/>
          </p:nvSpPr>
          <p:spPr bwMode="auto">
            <a:xfrm>
              <a:off x="2614" y="3429"/>
              <a:ext cx="1229" cy="314"/>
            </a:xfrm>
            <a:prstGeom prst="roundRect">
              <a:avLst>
                <a:gd name="adj" fmla="val 16667"/>
              </a:avLst>
            </a:prstGeom>
            <a:solidFill>
              <a:srgbClr val="FC2600"/>
            </a:solidFill>
            <a:ln w="9525">
              <a:solidFill>
                <a:schemeClr val="tx1"/>
              </a:solidFill>
              <a:round/>
              <a:headEnd/>
              <a:tailEnd/>
            </a:ln>
          </p:spPr>
          <p:txBody>
            <a:bodyPr wrap="none" anchor="ctr"/>
            <a:lstStyle/>
            <a:p>
              <a:pPr algn="ctr">
                <a:buFontTx/>
                <a:buNone/>
              </a:pPr>
              <a:r>
                <a:rPr lang="en-US" sz="1400" b="0" dirty="0"/>
                <a:t>Physical</a:t>
              </a:r>
            </a:p>
            <a:p>
              <a:pPr algn="ctr">
                <a:buFontTx/>
                <a:buNone/>
              </a:pPr>
              <a:r>
                <a:rPr lang="en-US" sz="1000" b="0" dirty="0"/>
                <a:t>Media, Signal, and</a:t>
              </a:r>
            </a:p>
            <a:p>
              <a:pPr algn="ctr">
                <a:buFontTx/>
                <a:buNone/>
              </a:pPr>
              <a:r>
                <a:rPr lang="en-US" sz="1000" b="0" dirty="0"/>
                <a:t>Binary Transmission</a:t>
              </a:r>
            </a:p>
          </p:txBody>
        </p:sp>
        <p:sp>
          <p:nvSpPr>
            <p:cNvPr id="19" name="Text Box 22"/>
            <p:cNvSpPr txBox="1">
              <a:spLocks noChangeArrowheads="1"/>
            </p:cNvSpPr>
            <p:nvPr/>
          </p:nvSpPr>
          <p:spPr bwMode="auto">
            <a:xfrm>
              <a:off x="1715" y="1435"/>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7</a:t>
              </a:r>
            </a:p>
          </p:txBody>
        </p:sp>
        <p:sp>
          <p:nvSpPr>
            <p:cNvPr id="20" name="Text Box 23"/>
            <p:cNvSpPr txBox="1">
              <a:spLocks noChangeArrowheads="1"/>
            </p:cNvSpPr>
            <p:nvPr/>
          </p:nvSpPr>
          <p:spPr bwMode="auto">
            <a:xfrm>
              <a:off x="1713" y="1778"/>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6</a:t>
              </a:r>
            </a:p>
          </p:txBody>
        </p:sp>
        <p:sp>
          <p:nvSpPr>
            <p:cNvPr id="21" name="Text Box 24"/>
            <p:cNvSpPr txBox="1">
              <a:spLocks noChangeArrowheads="1"/>
            </p:cNvSpPr>
            <p:nvPr/>
          </p:nvSpPr>
          <p:spPr bwMode="auto">
            <a:xfrm>
              <a:off x="1711" y="2121"/>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5</a:t>
              </a:r>
            </a:p>
          </p:txBody>
        </p:sp>
        <p:sp>
          <p:nvSpPr>
            <p:cNvPr id="22" name="Text Box 25"/>
            <p:cNvSpPr txBox="1">
              <a:spLocks noChangeArrowheads="1"/>
            </p:cNvSpPr>
            <p:nvPr/>
          </p:nvSpPr>
          <p:spPr bwMode="auto">
            <a:xfrm>
              <a:off x="1709" y="2464"/>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4</a:t>
              </a:r>
            </a:p>
          </p:txBody>
        </p:sp>
        <p:sp>
          <p:nvSpPr>
            <p:cNvPr id="23" name="Text Box 26"/>
            <p:cNvSpPr txBox="1">
              <a:spLocks noChangeArrowheads="1"/>
            </p:cNvSpPr>
            <p:nvPr/>
          </p:nvSpPr>
          <p:spPr bwMode="auto">
            <a:xfrm>
              <a:off x="1707" y="2807"/>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3</a:t>
              </a:r>
            </a:p>
          </p:txBody>
        </p:sp>
        <p:sp>
          <p:nvSpPr>
            <p:cNvPr id="24" name="Text Box 27"/>
            <p:cNvSpPr txBox="1">
              <a:spLocks noChangeArrowheads="1"/>
            </p:cNvSpPr>
            <p:nvPr/>
          </p:nvSpPr>
          <p:spPr bwMode="auto">
            <a:xfrm>
              <a:off x="1705" y="3150"/>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2</a:t>
              </a:r>
            </a:p>
          </p:txBody>
        </p:sp>
        <p:sp>
          <p:nvSpPr>
            <p:cNvPr id="25" name="Text Box 28"/>
            <p:cNvSpPr txBox="1">
              <a:spLocks noChangeArrowheads="1"/>
            </p:cNvSpPr>
            <p:nvPr/>
          </p:nvSpPr>
          <p:spPr bwMode="auto">
            <a:xfrm>
              <a:off x="1703" y="3493"/>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1</a:t>
              </a:r>
            </a:p>
          </p:txBody>
        </p:sp>
        <p:sp>
          <p:nvSpPr>
            <p:cNvPr id="26" name="Text Box 29"/>
            <p:cNvSpPr txBox="1">
              <a:spLocks noChangeArrowheads="1"/>
            </p:cNvSpPr>
            <p:nvPr/>
          </p:nvSpPr>
          <p:spPr bwMode="auto">
            <a:xfrm>
              <a:off x="1932" y="1153"/>
              <a:ext cx="627" cy="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400" dirty="0"/>
                <a:t>Data</a:t>
              </a:r>
              <a:endParaRPr lang="en-US" sz="1400" b="0" dirty="0"/>
            </a:p>
          </p:txBody>
        </p:sp>
        <p:sp>
          <p:nvSpPr>
            <p:cNvPr id="27" name="Text Box 30"/>
            <p:cNvSpPr txBox="1">
              <a:spLocks noChangeArrowheads="1"/>
            </p:cNvSpPr>
            <p:nvPr/>
          </p:nvSpPr>
          <p:spPr bwMode="auto">
            <a:xfrm>
              <a:off x="2676" y="1152"/>
              <a:ext cx="1156" cy="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400"/>
                <a:t>Layer</a:t>
              </a:r>
            </a:p>
          </p:txBody>
        </p:sp>
      </p:grpSp>
      <p:sp>
        <p:nvSpPr>
          <p:cNvPr id="28" name="Text Box 35"/>
          <p:cNvSpPr txBox="1">
            <a:spLocks noChangeArrowheads="1"/>
          </p:cNvSpPr>
          <p:nvPr/>
        </p:nvSpPr>
        <p:spPr bwMode="auto">
          <a:xfrm>
            <a:off x="7578725" y="4846532"/>
            <a:ext cx="3524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IP</a:t>
            </a:r>
          </a:p>
        </p:txBody>
      </p:sp>
      <p:sp>
        <p:nvSpPr>
          <p:cNvPr id="29" name="Text Box 36"/>
          <p:cNvSpPr txBox="1">
            <a:spLocks noChangeArrowheads="1"/>
          </p:cNvSpPr>
          <p:nvPr/>
        </p:nvSpPr>
        <p:spPr bwMode="auto">
          <a:xfrm>
            <a:off x="7578725" y="5564082"/>
            <a:ext cx="85566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Ethernet</a:t>
            </a:r>
          </a:p>
        </p:txBody>
      </p:sp>
      <p:sp>
        <p:nvSpPr>
          <p:cNvPr id="30" name="Text Box 37"/>
          <p:cNvSpPr txBox="1">
            <a:spLocks noChangeArrowheads="1"/>
          </p:cNvSpPr>
          <p:nvPr/>
        </p:nvSpPr>
        <p:spPr bwMode="auto">
          <a:xfrm>
            <a:off x="7578725" y="4021032"/>
            <a:ext cx="96943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dirty="0"/>
              <a:t>TCP/UDP</a:t>
            </a:r>
          </a:p>
        </p:txBody>
      </p:sp>
      <p:sp>
        <p:nvSpPr>
          <p:cNvPr id="31" name="Text Box 38"/>
          <p:cNvSpPr txBox="1">
            <a:spLocks noChangeArrowheads="1"/>
          </p:cNvSpPr>
          <p:nvPr/>
        </p:nvSpPr>
        <p:spPr bwMode="auto">
          <a:xfrm>
            <a:off x="7470775" y="5192607"/>
            <a:ext cx="5492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ARP</a:t>
            </a:r>
          </a:p>
        </p:txBody>
      </p:sp>
      <p:sp>
        <p:nvSpPr>
          <p:cNvPr id="32" name="AutoShape 39"/>
          <p:cNvSpPr>
            <a:spLocks/>
          </p:cNvSpPr>
          <p:nvPr/>
        </p:nvSpPr>
        <p:spPr bwMode="auto">
          <a:xfrm>
            <a:off x="7410450" y="3690832"/>
            <a:ext cx="119063" cy="1014413"/>
          </a:xfrm>
          <a:prstGeom prst="rightBrace">
            <a:avLst>
              <a:gd name="adj1" fmla="val 71000"/>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 name="Text Box 40"/>
          <p:cNvSpPr txBox="1">
            <a:spLocks noChangeArrowheads="1"/>
          </p:cNvSpPr>
          <p:nvPr/>
        </p:nvSpPr>
        <p:spPr bwMode="auto">
          <a:xfrm>
            <a:off x="7594600" y="6126057"/>
            <a:ext cx="120173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1000baseSX</a:t>
            </a:r>
          </a:p>
        </p:txBody>
      </p:sp>
      <p:sp>
        <p:nvSpPr>
          <p:cNvPr id="34" name="Line 1057"/>
          <p:cNvSpPr>
            <a:spLocks noChangeShapeType="1"/>
          </p:cNvSpPr>
          <p:nvPr/>
        </p:nvSpPr>
        <p:spPr bwMode="auto">
          <a:xfrm>
            <a:off x="7427913" y="5005282"/>
            <a:ext cx="180975" cy="0"/>
          </a:xfrm>
          <a:prstGeom prst="line">
            <a:avLst/>
          </a:prstGeom>
          <a:noFill/>
          <a:ln w="12700">
            <a:solidFill>
              <a:schemeClr val="tx1"/>
            </a:solidFill>
            <a:round/>
            <a:headEnd type="triangle" w="sm" len="me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35" name="Line 1058"/>
          <p:cNvSpPr>
            <a:spLocks noChangeShapeType="1"/>
          </p:cNvSpPr>
          <p:nvPr/>
        </p:nvSpPr>
        <p:spPr bwMode="auto">
          <a:xfrm>
            <a:off x="7427913" y="5719657"/>
            <a:ext cx="180975" cy="0"/>
          </a:xfrm>
          <a:prstGeom prst="line">
            <a:avLst/>
          </a:prstGeom>
          <a:noFill/>
          <a:ln w="12700">
            <a:solidFill>
              <a:schemeClr val="tx1"/>
            </a:solidFill>
            <a:round/>
            <a:headEnd type="triangle" w="sm" len="me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36" name="Line 1059"/>
          <p:cNvSpPr>
            <a:spLocks noChangeShapeType="1"/>
          </p:cNvSpPr>
          <p:nvPr/>
        </p:nvSpPr>
        <p:spPr bwMode="auto">
          <a:xfrm>
            <a:off x="7427913" y="6262582"/>
            <a:ext cx="180975" cy="0"/>
          </a:xfrm>
          <a:prstGeom prst="line">
            <a:avLst/>
          </a:prstGeom>
          <a:noFill/>
          <a:ln w="12700">
            <a:solidFill>
              <a:schemeClr val="tx1"/>
            </a:solidFill>
            <a:round/>
            <a:headEnd type="triangle" w="sm" len="me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37" name="AutoShape 39"/>
          <p:cNvSpPr>
            <a:spLocks/>
          </p:cNvSpPr>
          <p:nvPr/>
        </p:nvSpPr>
        <p:spPr bwMode="auto">
          <a:xfrm>
            <a:off x="7410450" y="5160857"/>
            <a:ext cx="107950" cy="349250"/>
          </a:xfrm>
          <a:prstGeom prst="rightBrace">
            <a:avLst>
              <a:gd name="adj1" fmla="val 2696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 name="TextBox 37"/>
          <p:cNvSpPr txBox="1"/>
          <p:nvPr/>
        </p:nvSpPr>
        <p:spPr>
          <a:xfrm>
            <a:off x="4021564" y="1700800"/>
            <a:ext cx="3460024" cy="369332"/>
          </a:xfrm>
          <a:prstGeom prst="rect">
            <a:avLst/>
          </a:prstGeom>
          <a:noFill/>
        </p:spPr>
        <p:txBody>
          <a:bodyPr wrap="square" rtlCol="0">
            <a:spAutoFit/>
          </a:bodyPr>
          <a:lstStyle/>
          <a:p>
            <a:pPr algn="ctr"/>
            <a:r>
              <a:rPr lang="en-US" b="1" dirty="0"/>
              <a:t>OSI Model</a:t>
            </a:r>
          </a:p>
        </p:txBody>
      </p:sp>
      <p:sp>
        <p:nvSpPr>
          <p:cNvPr id="45" name="Oval 44"/>
          <p:cNvSpPr/>
          <p:nvPr/>
        </p:nvSpPr>
        <p:spPr>
          <a:xfrm>
            <a:off x="3079219" y="4710809"/>
            <a:ext cx="5355169" cy="699860"/>
          </a:xfrm>
          <a:prstGeom prst="ellipse">
            <a:avLst/>
          </a:prstGeom>
          <a:noFill/>
          <a:ln w="5715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56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3850" y="809625"/>
            <a:ext cx="8496300" cy="5238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251" name="TextBox 2"/>
          <p:cNvSpPr txBox="1">
            <a:spLocks noChangeArrowheads="1"/>
          </p:cNvSpPr>
          <p:nvPr/>
        </p:nvSpPr>
        <p:spPr bwMode="auto">
          <a:xfrm>
            <a:off x="3536950" y="2954338"/>
            <a:ext cx="787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router</a:t>
            </a:r>
          </a:p>
        </p:txBody>
      </p:sp>
      <p:sp>
        <p:nvSpPr>
          <p:cNvPr id="53252" name="TextBox 3"/>
          <p:cNvSpPr txBox="1">
            <a:spLocks noChangeArrowheads="1"/>
          </p:cNvSpPr>
          <p:nvPr/>
        </p:nvSpPr>
        <p:spPr bwMode="auto">
          <a:xfrm>
            <a:off x="5357813" y="2955925"/>
            <a:ext cx="7874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router</a:t>
            </a:r>
          </a:p>
        </p:txBody>
      </p:sp>
    </p:spTree>
    <p:extLst>
      <p:ext uri="{BB962C8B-B14F-4D97-AF65-F5344CB8AC3E}">
        <p14:creationId xmlns:p14="http://schemas.microsoft.com/office/powerpoint/2010/main" val="5398801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layer</a:t>
            </a:r>
          </a:p>
        </p:txBody>
      </p:sp>
      <p:sp>
        <p:nvSpPr>
          <p:cNvPr id="3" name="Content Placeholder 2"/>
          <p:cNvSpPr>
            <a:spLocks noGrp="1"/>
          </p:cNvSpPr>
          <p:nvPr>
            <p:ph idx="1"/>
          </p:nvPr>
        </p:nvSpPr>
        <p:spPr/>
        <p:txBody>
          <a:bodyPr/>
          <a:lstStyle/>
          <a:p>
            <a:r>
              <a:rPr lang="en-US" dirty="0"/>
              <a:t>Routing information protocols</a:t>
            </a:r>
          </a:p>
          <a:p>
            <a:pPr lvl="1"/>
            <a:r>
              <a:rPr lang="en-US" dirty="0"/>
              <a:t>Link state protocols</a:t>
            </a:r>
          </a:p>
          <a:p>
            <a:pPr lvl="1"/>
            <a:r>
              <a:rPr lang="en-US" dirty="0"/>
              <a:t>Distance vector protocols</a:t>
            </a:r>
          </a:p>
          <a:p>
            <a:pPr lvl="1"/>
            <a:r>
              <a:rPr lang="en-US" dirty="0"/>
              <a:t>Hierarchical routing</a:t>
            </a:r>
          </a:p>
          <a:p>
            <a:r>
              <a:rPr lang="en-US" dirty="0"/>
              <a:t>Addressing</a:t>
            </a:r>
          </a:p>
        </p:txBody>
      </p:sp>
    </p:spTree>
    <p:extLst>
      <p:ext uri="{BB962C8B-B14F-4D97-AF65-F5344CB8AC3E}">
        <p14:creationId xmlns:p14="http://schemas.microsoft.com/office/powerpoint/2010/main" val="42528949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normAutofit fontScale="90000"/>
          </a:bodyPr>
          <a:lstStyle/>
          <a:p>
            <a:r>
              <a:rPr lang="en-US" sz="3200" dirty="0">
                <a:latin typeface="Arial" charset="0"/>
                <a:cs typeface="Arial" charset="0"/>
              </a:rPr>
              <a:t>Intuition behind routing algorithms (link state, distance vector)</a:t>
            </a:r>
          </a:p>
        </p:txBody>
      </p:sp>
      <p:pic>
        <p:nvPicPr>
          <p:cNvPr id="55299" name="Object 5"/>
          <p:cNvPicPr>
            <a:picLocks noChangeAspect="1" noChangeArrowheads="1"/>
          </p:cNvPicPr>
          <p:nvPr/>
        </p:nvPicPr>
        <p:blipFill>
          <a:blip r:embed="rId3">
            <a:extLst>
              <a:ext uri="{28A0092B-C50C-407E-A947-70E740481C1C}">
                <a14:useLocalDpi xmlns:a14="http://schemas.microsoft.com/office/drawing/2010/main"/>
              </a:ext>
            </a:extLst>
          </a:blip>
          <a:srcRect t="-1997" b="-2440"/>
          <a:stretch>
            <a:fillRect/>
          </a:stretch>
        </p:blipFill>
        <p:spPr bwMode="auto">
          <a:xfrm>
            <a:off x="2205958" y="2050344"/>
            <a:ext cx="6652292" cy="48115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p:cNvSpPr txBox="1"/>
          <p:nvPr/>
        </p:nvSpPr>
        <p:spPr>
          <a:xfrm>
            <a:off x="435164" y="2050344"/>
            <a:ext cx="1642967" cy="1200329"/>
          </a:xfrm>
          <a:prstGeom prst="rect">
            <a:avLst/>
          </a:prstGeom>
          <a:noFill/>
        </p:spPr>
        <p:txBody>
          <a:bodyPr wrap="square" rtlCol="0">
            <a:spAutoFit/>
          </a:bodyPr>
          <a:lstStyle/>
          <a:p>
            <a:r>
              <a:rPr lang="en-US" dirty="0"/>
              <a:t>What's the latency to get to your neighbor?</a:t>
            </a:r>
          </a:p>
        </p:txBody>
      </p:sp>
    </p:spTree>
    <p:extLst>
      <p:ext uri="{BB962C8B-B14F-4D97-AF65-F5344CB8AC3E}">
        <p14:creationId xmlns:p14="http://schemas.microsoft.com/office/powerpoint/2010/main" val="2433452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vector in action</a:t>
            </a:r>
          </a:p>
        </p:txBody>
      </p:sp>
      <p:sp>
        <p:nvSpPr>
          <p:cNvPr id="3" name="Content Placeholder 2"/>
          <p:cNvSpPr>
            <a:spLocks noGrp="1"/>
          </p:cNvSpPr>
          <p:nvPr>
            <p:ph idx="1"/>
          </p:nvPr>
        </p:nvSpPr>
        <p:spPr>
          <a:xfrm>
            <a:off x="346357" y="1808543"/>
            <a:ext cx="4875615" cy="4978734"/>
          </a:xfrm>
        </p:spPr>
        <p:txBody>
          <a:bodyPr>
            <a:normAutofit/>
          </a:bodyPr>
          <a:lstStyle/>
          <a:p>
            <a:pPr>
              <a:spcBef>
                <a:spcPts val="1000"/>
              </a:spcBef>
            </a:pPr>
            <a:r>
              <a:rPr lang="en-US" sz="1800" dirty="0"/>
              <a:t>Uses neighbor info, local algorithm (i.e. every node only sees its neighbors)</a:t>
            </a:r>
          </a:p>
          <a:p>
            <a:pPr>
              <a:spcBef>
                <a:spcPts val="1000"/>
              </a:spcBef>
            </a:pPr>
            <a:r>
              <a:rPr lang="en-US" sz="1800" dirty="0"/>
              <a:t>Each node knows the cost to each of its neighbors</a:t>
            </a:r>
          </a:p>
          <a:p>
            <a:pPr>
              <a:spcBef>
                <a:spcPts val="1000"/>
              </a:spcBef>
            </a:pPr>
            <a:r>
              <a:rPr lang="en-US" sz="1800" dirty="0"/>
              <a:t>Each node sends its idea of routing to each of its neighbors</a:t>
            </a:r>
          </a:p>
          <a:p>
            <a:pPr>
              <a:spcBef>
                <a:spcPts val="1000"/>
              </a:spcBef>
            </a:pPr>
            <a:r>
              <a:rPr lang="en-US" sz="1800" dirty="0"/>
              <a:t>Known colloquially as ”routing by rumor”</a:t>
            </a:r>
          </a:p>
          <a:p>
            <a:pPr>
              <a:spcBef>
                <a:spcPts val="1000"/>
              </a:spcBef>
            </a:pPr>
            <a:r>
              <a:rPr lang="en-US" sz="1800" dirty="0"/>
              <a:t>For every other node, each node determines the lowest cost next-hop</a:t>
            </a:r>
          </a:p>
          <a:p>
            <a:pPr>
              <a:spcBef>
                <a:spcPts val="1000"/>
              </a:spcBef>
            </a:pPr>
            <a:r>
              <a:rPr lang="en-US" sz="1800" dirty="0"/>
              <a:t>Algorithm runs simultaneously on every node</a:t>
            </a:r>
          </a:p>
          <a:p>
            <a:r>
              <a:rPr lang="en-US" sz="1800" dirty="0"/>
              <a:t>How does it work?</a:t>
            </a:r>
          </a:p>
          <a:p>
            <a:r>
              <a:rPr lang="en-US" sz="1800" dirty="0"/>
              <a:t>Node E knows its costs to its neighbors:</a:t>
            </a:r>
          </a:p>
        </p:txBody>
      </p:sp>
      <p:pic>
        <p:nvPicPr>
          <p:cNvPr id="4" name="Object 5"/>
          <p:cNvPicPr>
            <a:picLocks noChangeAspect="1" noChangeArrowheads="1"/>
          </p:cNvPicPr>
          <p:nvPr/>
        </p:nvPicPr>
        <p:blipFill>
          <a:blip r:embed="rId2">
            <a:extLst>
              <a:ext uri="{28A0092B-C50C-407E-A947-70E740481C1C}">
                <a14:useLocalDpi xmlns:a14="http://schemas.microsoft.com/office/drawing/2010/main"/>
              </a:ext>
            </a:extLst>
          </a:blip>
          <a:srcRect t="-1997" b="-2440"/>
          <a:stretch>
            <a:fillRect/>
          </a:stretch>
        </p:blipFill>
        <p:spPr bwMode="auto">
          <a:xfrm>
            <a:off x="5155448" y="1505654"/>
            <a:ext cx="3794125"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Content Placeholder 3"/>
          <p:cNvSpPr txBox="1">
            <a:spLocks/>
          </p:cNvSpPr>
          <p:nvPr/>
        </p:nvSpPr>
        <p:spPr>
          <a:xfrm>
            <a:off x="5155448" y="4115646"/>
            <a:ext cx="3903073" cy="2553642"/>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endParaRPr lang="en-US" dirty="0"/>
          </a:p>
        </p:txBody>
      </p:sp>
      <p:graphicFrame>
        <p:nvGraphicFramePr>
          <p:cNvPr id="8" name="Table 7"/>
          <p:cNvGraphicFramePr>
            <a:graphicFrameLocks noGrp="1"/>
          </p:cNvGraphicFramePr>
          <p:nvPr/>
        </p:nvGraphicFramePr>
        <p:xfrm>
          <a:off x="5075647" y="5946357"/>
          <a:ext cx="3721996" cy="609600"/>
        </p:xfrm>
        <a:graphic>
          <a:graphicData uri="http://schemas.openxmlformats.org/drawingml/2006/table">
            <a:tbl>
              <a:tblPr firstRow="1" bandRow="1">
                <a:tableStyleId>{5C22544A-7EE6-4342-B048-85BDC9FD1C3A}</a:tableStyleId>
              </a:tblPr>
              <a:tblGrid>
                <a:gridCol w="1288282">
                  <a:extLst>
                    <a:ext uri="{9D8B030D-6E8A-4147-A177-3AD203B41FA5}">
                      <a16:colId xmlns:a16="http://schemas.microsoft.com/office/drawing/2014/main" val="20000"/>
                    </a:ext>
                  </a:extLst>
                </a:gridCol>
                <a:gridCol w="444250">
                  <a:extLst>
                    <a:ext uri="{9D8B030D-6E8A-4147-A177-3AD203B41FA5}">
                      <a16:colId xmlns:a16="http://schemas.microsoft.com/office/drawing/2014/main" val="20001"/>
                    </a:ext>
                  </a:extLst>
                </a:gridCol>
                <a:gridCol w="502195">
                  <a:extLst>
                    <a:ext uri="{9D8B030D-6E8A-4147-A177-3AD203B41FA5}">
                      <a16:colId xmlns:a16="http://schemas.microsoft.com/office/drawing/2014/main" val="20002"/>
                    </a:ext>
                  </a:extLst>
                </a:gridCol>
                <a:gridCol w="502195">
                  <a:extLst>
                    <a:ext uri="{9D8B030D-6E8A-4147-A177-3AD203B41FA5}">
                      <a16:colId xmlns:a16="http://schemas.microsoft.com/office/drawing/2014/main" val="20003"/>
                    </a:ext>
                  </a:extLst>
                </a:gridCol>
                <a:gridCol w="502195">
                  <a:extLst>
                    <a:ext uri="{9D8B030D-6E8A-4147-A177-3AD203B41FA5}">
                      <a16:colId xmlns:a16="http://schemas.microsoft.com/office/drawing/2014/main" val="20004"/>
                    </a:ext>
                  </a:extLst>
                </a:gridCol>
                <a:gridCol w="482879">
                  <a:extLst>
                    <a:ext uri="{9D8B030D-6E8A-4147-A177-3AD203B41FA5}">
                      <a16:colId xmlns:a16="http://schemas.microsoft.com/office/drawing/2014/main" val="20005"/>
                    </a:ext>
                  </a:extLst>
                </a:gridCol>
              </a:tblGrid>
              <a:tr h="120698">
                <a:tc>
                  <a:txBody>
                    <a:bodyPr/>
                    <a:lstStyle/>
                    <a:p>
                      <a:pPr algn="ctr"/>
                      <a:r>
                        <a:rPr lang="en-US" sz="1400" b="0" dirty="0"/>
                        <a:t>Routes from E</a:t>
                      </a:r>
                    </a:p>
                  </a:txBody>
                  <a:tcPr/>
                </a:tc>
                <a:tc>
                  <a:txBody>
                    <a:bodyPr/>
                    <a:lstStyle/>
                    <a:p>
                      <a:pPr algn="ctr"/>
                      <a:r>
                        <a:rPr lang="en-US" sz="1400" b="0" dirty="0"/>
                        <a:t>A</a:t>
                      </a:r>
                    </a:p>
                  </a:txBody>
                  <a:tcPr/>
                </a:tc>
                <a:tc>
                  <a:txBody>
                    <a:bodyPr/>
                    <a:lstStyle/>
                    <a:p>
                      <a:pPr algn="ctr"/>
                      <a:r>
                        <a:rPr lang="en-US" sz="1400" b="0" dirty="0"/>
                        <a:t>B</a:t>
                      </a:r>
                    </a:p>
                  </a:txBody>
                  <a:tcPr/>
                </a:tc>
                <a:tc>
                  <a:txBody>
                    <a:bodyPr/>
                    <a:lstStyle/>
                    <a:p>
                      <a:pPr algn="ctr"/>
                      <a:r>
                        <a:rPr lang="en-US" sz="1400" b="0" dirty="0"/>
                        <a:t>C</a:t>
                      </a:r>
                    </a:p>
                  </a:txBody>
                  <a:tcPr/>
                </a:tc>
                <a:tc>
                  <a:txBody>
                    <a:bodyPr/>
                    <a:lstStyle/>
                    <a:p>
                      <a:pPr algn="ctr"/>
                      <a:r>
                        <a:rPr lang="en-US" sz="1400" b="0" dirty="0"/>
                        <a:t>D</a:t>
                      </a:r>
                    </a:p>
                  </a:txBody>
                  <a:tcPr/>
                </a:tc>
                <a:tc>
                  <a:txBody>
                    <a:bodyPr/>
                    <a:lstStyle/>
                    <a:p>
                      <a:pPr algn="ctr"/>
                      <a:r>
                        <a:rPr lang="en-US" sz="1400" b="0" dirty="0"/>
                        <a:t>F</a:t>
                      </a:r>
                    </a:p>
                  </a:txBody>
                  <a:tcPr/>
                </a:tc>
                <a:extLst>
                  <a:ext uri="{0D108BD9-81ED-4DB2-BD59-A6C34878D82A}">
                    <a16:rowId xmlns:a16="http://schemas.microsoft.com/office/drawing/2014/main" val="10000"/>
                  </a:ext>
                </a:extLst>
              </a:tr>
              <a:tr h="120698">
                <a:tc>
                  <a:txBody>
                    <a:bodyPr/>
                    <a:lstStyle/>
                    <a:p>
                      <a:r>
                        <a:rPr lang="en-US" sz="1400" b="0" dirty="0"/>
                        <a:t>Cost/next hop</a:t>
                      </a:r>
                    </a:p>
                  </a:txBody>
                  <a:tcPr/>
                </a:tc>
                <a:tc>
                  <a:txBody>
                    <a:bodyPr/>
                    <a:lstStyle/>
                    <a:p>
                      <a:r>
                        <a:rPr lang="en-US" sz="1400" b="0" dirty="0"/>
                        <a:t>5/A</a:t>
                      </a:r>
                    </a:p>
                  </a:txBody>
                  <a:tcPr/>
                </a:tc>
                <a:tc>
                  <a:txBody>
                    <a:bodyPr/>
                    <a:lstStyle/>
                    <a:p>
                      <a:r>
                        <a:rPr lang="en-US" sz="1400" b="0" dirty="0"/>
                        <a:t>1/B</a:t>
                      </a:r>
                    </a:p>
                  </a:txBody>
                  <a:tcPr/>
                </a:tc>
                <a:tc>
                  <a:txBody>
                    <a:bodyPr/>
                    <a:lstStyle/>
                    <a:p>
                      <a:r>
                        <a:rPr lang="en-US" sz="1400" b="0" dirty="0"/>
                        <a:t>3/C</a:t>
                      </a:r>
                    </a:p>
                  </a:txBody>
                  <a:tcPr/>
                </a:tc>
                <a:tc>
                  <a:txBody>
                    <a:bodyPr/>
                    <a:lstStyle/>
                    <a:p>
                      <a:r>
                        <a:rPr lang="en-US" sz="1400" b="0" dirty="0"/>
                        <a:t>∞/</a:t>
                      </a:r>
                    </a:p>
                  </a:txBody>
                  <a:tcPr/>
                </a:tc>
                <a:tc>
                  <a:txBody>
                    <a:bodyPr/>
                    <a:lstStyle/>
                    <a:p>
                      <a:r>
                        <a:rPr lang="en-US" sz="1400" b="0" dirty="0"/>
                        <a:t>1/F</a:t>
                      </a:r>
                    </a:p>
                  </a:txBody>
                  <a:tcPr/>
                </a:tc>
                <a:extLst>
                  <a:ext uri="{0D108BD9-81ED-4DB2-BD59-A6C34878D82A}">
                    <a16:rowId xmlns:a16="http://schemas.microsoft.com/office/drawing/2014/main" val="10001"/>
                  </a:ext>
                </a:extLst>
              </a:tr>
            </a:tbl>
          </a:graphicData>
        </a:graphic>
      </p:graphicFrame>
      <p:sp>
        <p:nvSpPr>
          <p:cNvPr id="9" name="Oval 8">
            <a:extLst>
              <a:ext uri="{FF2B5EF4-FFF2-40B4-BE49-F238E27FC236}">
                <a16:creationId xmlns:a16="http://schemas.microsoft.com/office/drawing/2014/main" id="{C9710984-D9BE-3E48-BB6F-95D8D215A0DC}"/>
              </a:ext>
            </a:extLst>
          </p:cNvPr>
          <p:cNvSpPr/>
          <p:nvPr/>
        </p:nvSpPr>
        <p:spPr>
          <a:xfrm>
            <a:off x="8232597" y="1665553"/>
            <a:ext cx="825924" cy="76237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626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dissolve">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vector in action</a:t>
            </a:r>
          </a:p>
        </p:txBody>
      </p:sp>
      <p:sp>
        <p:nvSpPr>
          <p:cNvPr id="3" name="Content Placeholder 2"/>
          <p:cNvSpPr>
            <a:spLocks noGrp="1"/>
          </p:cNvSpPr>
          <p:nvPr>
            <p:ph idx="1"/>
          </p:nvPr>
        </p:nvSpPr>
        <p:spPr>
          <a:xfrm>
            <a:off x="346357" y="1808543"/>
            <a:ext cx="4941260" cy="4700896"/>
          </a:xfrm>
        </p:spPr>
        <p:txBody>
          <a:bodyPr>
            <a:normAutofit fontScale="85000" lnSpcReduction="10000"/>
          </a:bodyPr>
          <a:lstStyle/>
          <a:p>
            <a:endParaRPr lang="en-US" sz="1800" dirty="0"/>
          </a:p>
          <a:p>
            <a:endParaRPr lang="en-US" sz="1800" dirty="0"/>
          </a:p>
          <a:p>
            <a:r>
              <a:rPr lang="en-US" sz="1800" dirty="0"/>
              <a:t>Node E listens to messages from its neighbors:</a:t>
            </a:r>
          </a:p>
          <a:p>
            <a:pPr lvl="1"/>
            <a:r>
              <a:rPr lang="en-US" sz="1800" b="1" dirty="0"/>
              <a:t>A says its routes are 0/A, 5/E, 2/B, 1/C, 4/D, 4/F</a:t>
            </a:r>
          </a:p>
          <a:p>
            <a:pPr lvl="1"/>
            <a:r>
              <a:rPr lang="en-US" sz="1800" dirty="0"/>
              <a:t>B says its routes are 0/B, 1/E, 2/C, 2/A, 5/F, 4/D</a:t>
            </a:r>
          </a:p>
          <a:p>
            <a:pPr lvl="1"/>
            <a:r>
              <a:rPr lang="en-US" sz="1800" dirty="0"/>
              <a:t>C says its routes are 0/C, 1/A, 2/D, 5/F, 3/E, 2/B</a:t>
            </a:r>
          </a:p>
          <a:p>
            <a:pPr lvl="1"/>
            <a:r>
              <a:rPr lang="en-US" sz="1800" dirty="0"/>
              <a:t>F says its routes are 0/F, 5/C, 1/D, 1/E, 2/B, 4/A</a:t>
            </a:r>
          </a:p>
          <a:p>
            <a:pPr lvl="1"/>
            <a:r>
              <a:rPr lang="en-US" sz="1800" dirty="0"/>
              <a:t>D isn't heard because it isn't connected to E</a:t>
            </a:r>
          </a:p>
          <a:p>
            <a:r>
              <a:rPr lang="en-US" sz="1800" dirty="0"/>
              <a:t>Node E looks at each route from each neighbor N; it adds its cost to get to N to N's cost to get to each other node.  </a:t>
            </a:r>
          </a:p>
          <a:p>
            <a:r>
              <a:rPr lang="en-US" sz="1800" dirty="0"/>
              <a:t>For each node, if the sum is lower cost than what E has in its route table, E changes its own route to run through the neighbor</a:t>
            </a:r>
          </a:p>
          <a:p>
            <a:endParaRPr lang="en-US" sz="2000" dirty="0"/>
          </a:p>
        </p:txBody>
      </p:sp>
      <p:pic>
        <p:nvPicPr>
          <p:cNvPr id="4" name="Object 5"/>
          <p:cNvPicPr>
            <a:picLocks noChangeAspect="1" noChangeArrowheads="1"/>
          </p:cNvPicPr>
          <p:nvPr/>
        </p:nvPicPr>
        <p:blipFill>
          <a:blip r:embed="rId2">
            <a:extLst>
              <a:ext uri="{28A0092B-C50C-407E-A947-70E740481C1C}">
                <a14:useLocalDpi xmlns:a14="http://schemas.microsoft.com/office/drawing/2010/main"/>
              </a:ext>
            </a:extLst>
          </a:blip>
          <a:srcRect t="-1997" b="-2440"/>
          <a:stretch>
            <a:fillRect/>
          </a:stretch>
        </p:blipFill>
        <p:spPr bwMode="auto">
          <a:xfrm>
            <a:off x="5155448" y="1505654"/>
            <a:ext cx="3794125"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Content Placeholder 3"/>
          <p:cNvSpPr txBox="1">
            <a:spLocks/>
          </p:cNvSpPr>
          <p:nvPr/>
        </p:nvSpPr>
        <p:spPr>
          <a:xfrm>
            <a:off x="4973306" y="4115646"/>
            <a:ext cx="4085215" cy="2553642"/>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r>
              <a:rPr lang="en-US" sz="1800" dirty="0"/>
              <a:t>Reviewing node A's message</a:t>
            </a:r>
          </a:p>
          <a:p>
            <a:pPr lvl="1"/>
            <a:r>
              <a:rPr lang="en-US" sz="1600" dirty="0"/>
              <a:t>5+2/B, 5+1/C, 5+4/D, 5+4/F</a:t>
            </a:r>
          </a:p>
          <a:p>
            <a:pPr lvl="1"/>
            <a:r>
              <a:rPr lang="en-US" sz="1600" dirty="0"/>
              <a:t>Only 9/D is less</a:t>
            </a:r>
          </a:p>
          <a:p>
            <a:pPr lvl="1"/>
            <a:r>
              <a:rPr lang="en-US" sz="1600" dirty="0"/>
              <a:t>We'll set the next hop to A</a:t>
            </a:r>
          </a:p>
        </p:txBody>
      </p:sp>
      <p:graphicFrame>
        <p:nvGraphicFramePr>
          <p:cNvPr id="8" name="Table 7"/>
          <p:cNvGraphicFramePr>
            <a:graphicFrameLocks noGrp="1"/>
          </p:cNvGraphicFramePr>
          <p:nvPr/>
        </p:nvGraphicFramePr>
        <p:xfrm>
          <a:off x="646328" y="1808543"/>
          <a:ext cx="3794124" cy="822960"/>
        </p:xfrm>
        <a:graphic>
          <a:graphicData uri="http://schemas.openxmlformats.org/drawingml/2006/table">
            <a:tbl>
              <a:tblPr firstRow="1" bandRow="1">
                <a:tableStyleId>{5C22544A-7EE6-4342-B048-85BDC9FD1C3A}</a:tableStyleId>
              </a:tblPr>
              <a:tblGrid>
                <a:gridCol w="1313247">
                  <a:extLst>
                    <a:ext uri="{9D8B030D-6E8A-4147-A177-3AD203B41FA5}">
                      <a16:colId xmlns:a16="http://schemas.microsoft.com/office/drawing/2014/main" val="20000"/>
                    </a:ext>
                  </a:extLst>
                </a:gridCol>
                <a:gridCol w="452859">
                  <a:extLst>
                    <a:ext uri="{9D8B030D-6E8A-4147-A177-3AD203B41FA5}">
                      <a16:colId xmlns:a16="http://schemas.microsoft.com/office/drawing/2014/main" val="20001"/>
                    </a:ext>
                  </a:extLst>
                </a:gridCol>
                <a:gridCol w="511927">
                  <a:extLst>
                    <a:ext uri="{9D8B030D-6E8A-4147-A177-3AD203B41FA5}">
                      <a16:colId xmlns:a16="http://schemas.microsoft.com/office/drawing/2014/main" val="20002"/>
                    </a:ext>
                  </a:extLst>
                </a:gridCol>
                <a:gridCol w="511927">
                  <a:extLst>
                    <a:ext uri="{9D8B030D-6E8A-4147-A177-3AD203B41FA5}">
                      <a16:colId xmlns:a16="http://schemas.microsoft.com/office/drawing/2014/main" val="20003"/>
                    </a:ext>
                  </a:extLst>
                </a:gridCol>
                <a:gridCol w="511927">
                  <a:extLst>
                    <a:ext uri="{9D8B030D-6E8A-4147-A177-3AD203B41FA5}">
                      <a16:colId xmlns:a16="http://schemas.microsoft.com/office/drawing/2014/main" val="20004"/>
                    </a:ext>
                  </a:extLst>
                </a:gridCol>
                <a:gridCol w="492237">
                  <a:extLst>
                    <a:ext uri="{9D8B030D-6E8A-4147-A177-3AD203B41FA5}">
                      <a16:colId xmlns:a16="http://schemas.microsoft.com/office/drawing/2014/main" val="20005"/>
                    </a:ext>
                  </a:extLst>
                </a:gridCol>
              </a:tblGrid>
              <a:tr h="2702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t>Routes from E</a:t>
                      </a:r>
                    </a:p>
                    <a:p>
                      <a:pPr algn="ctr"/>
                      <a:endParaRPr lang="en-US" sz="1400" b="0" dirty="0"/>
                    </a:p>
                  </a:txBody>
                  <a:tcPr/>
                </a:tc>
                <a:tc>
                  <a:txBody>
                    <a:bodyPr/>
                    <a:lstStyle/>
                    <a:p>
                      <a:pPr algn="ctr"/>
                      <a:r>
                        <a:rPr lang="en-US" sz="1400" b="0" dirty="0"/>
                        <a:t>A</a:t>
                      </a:r>
                    </a:p>
                  </a:txBody>
                  <a:tcPr/>
                </a:tc>
                <a:tc>
                  <a:txBody>
                    <a:bodyPr/>
                    <a:lstStyle/>
                    <a:p>
                      <a:pPr algn="ctr"/>
                      <a:r>
                        <a:rPr lang="en-US" sz="1400" b="0" dirty="0"/>
                        <a:t>B</a:t>
                      </a:r>
                    </a:p>
                  </a:txBody>
                  <a:tcPr/>
                </a:tc>
                <a:tc>
                  <a:txBody>
                    <a:bodyPr/>
                    <a:lstStyle/>
                    <a:p>
                      <a:pPr algn="ctr"/>
                      <a:r>
                        <a:rPr lang="en-US" sz="1400" b="0" dirty="0"/>
                        <a:t>C</a:t>
                      </a:r>
                    </a:p>
                  </a:txBody>
                  <a:tcPr/>
                </a:tc>
                <a:tc>
                  <a:txBody>
                    <a:bodyPr/>
                    <a:lstStyle/>
                    <a:p>
                      <a:pPr algn="ctr"/>
                      <a:r>
                        <a:rPr lang="en-US" sz="1400" b="0" dirty="0"/>
                        <a:t>D</a:t>
                      </a:r>
                    </a:p>
                  </a:txBody>
                  <a:tcPr/>
                </a:tc>
                <a:tc>
                  <a:txBody>
                    <a:bodyPr/>
                    <a:lstStyle/>
                    <a:p>
                      <a:pPr algn="ctr"/>
                      <a:r>
                        <a:rPr lang="en-US" sz="1400" b="0" dirty="0"/>
                        <a:t>F</a:t>
                      </a:r>
                    </a:p>
                  </a:txBody>
                  <a:tcPr/>
                </a:tc>
                <a:extLst>
                  <a:ext uri="{0D108BD9-81ED-4DB2-BD59-A6C34878D82A}">
                    <a16:rowId xmlns:a16="http://schemas.microsoft.com/office/drawing/2014/main" val="10000"/>
                  </a:ext>
                </a:extLst>
              </a:tr>
              <a:tr h="270229">
                <a:tc>
                  <a:txBody>
                    <a:bodyPr/>
                    <a:lstStyle/>
                    <a:p>
                      <a:r>
                        <a:rPr lang="en-US" sz="1400" b="0" dirty="0"/>
                        <a:t>Cost/next hop</a:t>
                      </a:r>
                    </a:p>
                  </a:txBody>
                  <a:tcPr/>
                </a:tc>
                <a:tc>
                  <a:txBody>
                    <a:bodyPr/>
                    <a:lstStyle/>
                    <a:p>
                      <a:r>
                        <a:rPr lang="en-US" sz="1400" b="0" dirty="0"/>
                        <a:t>5/A</a:t>
                      </a:r>
                    </a:p>
                  </a:txBody>
                  <a:tcPr/>
                </a:tc>
                <a:tc>
                  <a:txBody>
                    <a:bodyPr/>
                    <a:lstStyle/>
                    <a:p>
                      <a:r>
                        <a:rPr lang="en-US" sz="1400" b="0" dirty="0"/>
                        <a:t>1/B</a:t>
                      </a:r>
                    </a:p>
                  </a:txBody>
                  <a:tcPr/>
                </a:tc>
                <a:tc>
                  <a:txBody>
                    <a:bodyPr/>
                    <a:lstStyle/>
                    <a:p>
                      <a:r>
                        <a:rPr lang="en-US" sz="1400" b="0" dirty="0"/>
                        <a:t>3/C</a:t>
                      </a:r>
                    </a:p>
                  </a:txBody>
                  <a:tcPr/>
                </a:tc>
                <a:tc>
                  <a:txBody>
                    <a:bodyPr/>
                    <a:lstStyle/>
                    <a:p>
                      <a:r>
                        <a:rPr lang="en-US" sz="1400" b="0" dirty="0"/>
                        <a:t>∞/</a:t>
                      </a:r>
                    </a:p>
                  </a:txBody>
                  <a:tcPr/>
                </a:tc>
                <a:tc>
                  <a:txBody>
                    <a:bodyPr/>
                    <a:lstStyle/>
                    <a:p>
                      <a:r>
                        <a:rPr lang="en-US" sz="1400" b="0" dirty="0"/>
                        <a:t>1/F</a:t>
                      </a:r>
                    </a:p>
                  </a:txBody>
                  <a:tcPr/>
                </a:tc>
                <a:extLst>
                  <a:ext uri="{0D108BD9-81ED-4DB2-BD59-A6C34878D82A}">
                    <a16:rowId xmlns:a16="http://schemas.microsoft.com/office/drawing/2014/main" val="10001"/>
                  </a:ext>
                </a:extLst>
              </a:tr>
            </a:tbl>
          </a:graphicData>
        </a:graphic>
      </p:graphicFrame>
      <p:cxnSp>
        <p:nvCxnSpPr>
          <p:cNvPr id="6" name="Straight Arrow Connector 5"/>
          <p:cNvCxnSpPr/>
          <p:nvPr/>
        </p:nvCxnSpPr>
        <p:spPr>
          <a:xfrm flipH="1" flipV="1">
            <a:off x="3721099" y="2418143"/>
            <a:ext cx="1731776" cy="2856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7A41B583-3C25-9B46-8035-51776B9E3FC1}"/>
              </a:ext>
            </a:extLst>
          </p:cNvPr>
          <p:cNvSpPr/>
          <p:nvPr/>
        </p:nvSpPr>
        <p:spPr>
          <a:xfrm>
            <a:off x="8232597" y="1665553"/>
            <a:ext cx="825924" cy="76237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32477B9-42DA-504E-AC9F-BB37F5F6EC10}"/>
              </a:ext>
            </a:extLst>
          </p:cNvPr>
          <p:cNvCxnSpPr/>
          <p:nvPr/>
        </p:nvCxnSpPr>
        <p:spPr>
          <a:xfrm>
            <a:off x="2971006" y="3150704"/>
            <a:ext cx="58424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122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dissolve">
                                      <p:cBhvr>
                                        <p:cTn id="13" dur="500"/>
                                        <p:tgtEl>
                                          <p:spTgt spid="3">
                                            <p:txEl>
                                              <p:pRg st="4" end="4"/>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dissolve">
                                      <p:cBhvr>
                                        <p:cTn id="16" dur="500"/>
                                        <p:tgtEl>
                                          <p:spTgt spid="3">
                                            <p:txEl>
                                              <p:pRg st="5" end="5"/>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dissolve">
                                      <p:cBhvr>
                                        <p:cTn id="19" dur="500"/>
                                        <p:tgtEl>
                                          <p:spTgt spid="3">
                                            <p:txEl>
                                              <p:pRg st="6" end="6"/>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dissolv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dissolv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dissolv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500"/>
                                        <p:tgtEl>
                                          <p:spTgt spid="7"/>
                                        </p:tgtEl>
                                      </p:cBhvr>
                                    </p:animEffect>
                                  </p:childTnLst>
                                </p:cTn>
                              </p:par>
                              <p:par>
                                <p:cTn id="38" presetID="9" presetClass="entr" presetSubtype="0" fill="hold" nodeType="withEffect">
                                  <p:stCondLst>
                                    <p:cond delay="0"/>
                                  </p:stCondLst>
                                  <p:childTnLst>
                                    <p:set>
                                      <p:cBhvr>
                                        <p:cTn id="39" dur="1" fill="hold">
                                          <p:stCondLst>
                                            <p:cond delay="0"/>
                                          </p:stCondLst>
                                        </p:cTn>
                                        <p:tgtEl>
                                          <p:spTgt spid="7">
                                            <p:txEl>
                                              <p:pRg st="0" end="0"/>
                                            </p:txEl>
                                          </p:spTgt>
                                        </p:tgtEl>
                                        <p:attrNameLst>
                                          <p:attrName>style.visibility</p:attrName>
                                        </p:attrNameLst>
                                      </p:cBhvr>
                                      <p:to>
                                        <p:strVal val="visible"/>
                                      </p:to>
                                    </p:set>
                                    <p:animEffect transition="in" filter="dissolve">
                                      <p:cBhvr>
                                        <p:cTn id="40" dur="500"/>
                                        <p:tgtEl>
                                          <p:spTgt spid="7">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7">
                                            <p:txEl>
                                              <p:pRg st="1" end="1"/>
                                            </p:txEl>
                                          </p:spTgt>
                                        </p:tgtEl>
                                        <p:attrNameLst>
                                          <p:attrName>style.visibility</p:attrName>
                                        </p:attrNameLst>
                                      </p:cBhvr>
                                      <p:to>
                                        <p:strVal val="visible"/>
                                      </p:to>
                                    </p:set>
                                    <p:animEffect transition="in" filter="dissolve">
                                      <p:cBhvr>
                                        <p:cTn id="45" dur="500"/>
                                        <p:tgtEl>
                                          <p:spTgt spid="7">
                                            <p:txEl>
                                              <p:pRg st="1" end="1"/>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dissolv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7">
                                            <p:txEl>
                                              <p:pRg st="2" end="2"/>
                                            </p:txEl>
                                          </p:spTgt>
                                        </p:tgtEl>
                                        <p:attrNameLst>
                                          <p:attrName>style.visibility</p:attrName>
                                        </p:attrNameLst>
                                      </p:cBhvr>
                                      <p:to>
                                        <p:strVal val="visible"/>
                                      </p:to>
                                    </p:set>
                                    <p:animEffect transition="in" filter="dissolve">
                                      <p:cBhvr>
                                        <p:cTn id="53" dur="500"/>
                                        <p:tgtEl>
                                          <p:spTgt spid="7">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7">
                                            <p:txEl>
                                              <p:pRg st="3" end="3"/>
                                            </p:txEl>
                                          </p:spTgt>
                                        </p:tgtEl>
                                        <p:attrNameLst>
                                          <p:attrName>style.visibility</p:attrName>
                                        </p:attrNameLst>
                                      </p:cBhvr>
                                      <p:to>
                                        <p:strVal val="visible"/>
                                      </p:to>
                                    </p:set>
                                    <p:animEffect transition="in" filter="dissolve">
                                      <p:cBhvr>
                                        <p:cTn id="58" dur="500"/>
                                        <p:tgtEl>
                                          <p:spTgt spid="7">
                                            <p:txEl>
                                              <p:pRg st="3" end="3"/>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dissolve">
                                      <p:cBhvr>
                                        <p:cTn id="6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vector in action</a:t>
            </a:r>
          </a:p>
        </p:txBody>
      </p:sp>
      <p:sp>
        <p:nvSpPr>
          <p:cNvPr id="3" name="Content Placeholder 2"/>
          <p:cNvSpPr>
            <a:spLocks noGrp="1"/>
          </p:cNvSpPr>
          <p:nvPr>
            <p:ph idx="1"/>
          </p:nvPr>
        </p:nvSpPr>
        <p:spPr>
          <a:xfrm>
            <a:off x="346357" y="1808543"/>
            <a:ext cx="4911443" cy="4700896"/>
          </a:xfrm>
        </p:spPr>
        <p:txBody>
          <a:bodyPr>
            <a:normAutofit fontScale="85000" lnSpcReduction="10000"/>
          </a:bodyPr>
          <a:lstStyle/>
          <a:p>
            <a:endParaRPr lang="en-US" sz="1800" dirty="0"/>
          </a:p>
          <a:p>
            <a:endParaRPr lang="en-US" sz="1800" dirty="0"/>
          </a:p>
          <a:p>
            <a:r>
              <a:rPr lang="en-US" sz="1800" dirty="0"/>
              <a:t>Node E listens to messages from its neighbors:</a:t>
            </a:r>
          </a:p>
          <a:p>
            <a:pPr lvl="1"/>
            <a:r>
              <a:rPr lang="en-US" sz="1800" dirty="0"/>
              <a:t>A says its routes are 0/A, 5/E, 2/B, 1/C, 4/D, 4/F</a:t>
            </a:r>
          </a:p>
          <a:p>
            <a:pPr lvl="1"/>
            <a:r>
              <a:rPr lang="en-US" sz="1800" b="1" dirty="0"/>
              <a:t>B says its routes are 0/B, 1/E, 2/C, 2/A, 5/F, 4/D</a:t>
            </a:r>
          </a:p>
          <a:p>
            <a:pPr lvl="1"/>
            <a:r>
              <a:rPr lang="en-US" sz="1800" dirty="0"/>
              <a:t>C says its routes are 0/C, 1/A, 2/D, 5/F, 3/E, 2/B</a:t>
            </a:r>
          </a:p>
          <a:p>
            <a:pPr lvl="1"/>
            <a:r>
              <a:rPr lang="en-US" sz="1800" dirty="0"/>
              <a:t>F says its routes are 0/F, 5/C, 1/D, 1/E, 2/B, 4/A</a:t>
            </a:r>
          </a:p>
          <a:p>
            <a:pPr lvl="1"/>
            <a:r>
              <a:rPr lang="en-US" sz="1800" dirty="0"/>
              <a:t>D isn't heard because it isn't connected to E</a:t>
            </a:r>
          </a:p>
          <a:p>
            <a:r>
              <a:rPr lang="en-US" sz="1800" dirty="0"/>
              <a:t>Node E looks at each route from each neighbor N; it adds its cost to get to N to N's cost to get to each other node.  </a:t>
            </a:r>
          </a:p>
          <a:p>
            <a:r>
              <a:rPr lang="en-US" sz="1800" dirty="0"/>
              <a:t>For each node, if the sum is lower cost than what E has in its route table, E changes its own route to run through the neighbor</a:t>
            </a:r>
          </a:p>
          <a:p>
            <a:endParaRPr lang="en-US" sz="2000" dirty="0"/>
          </a:p>
        </p:txBody>
      </p:sp>
      <p:pic>
        <p:nvPicPr>
          <p:cNvPr id="4" name="Object 5"/>
          <p:cNvPicPr>
            <a:picLocks noChangeAspect="1" noChangeArrowheads="1"/>
          </p:cNvPicPr>
          <p:nvPr/>
        </p:nvPicPr>
        <p:blipFill>
          <a:blip r:embed="rId2">
            <a:extLst>
              <a:ext uri="{28A0092B-C50C-407E-A947-70E740481C1C}">
                <a14:useLocalDpi xmlns:a14="http://schemas.microsoft.com/office/drawing/2010/main"/>
              </a:ext>
            </a:extLst>
          </a:blip>
          <a:srcRect t="-1997" b="-2440"/>
          <a:stretch>
            <a:fillRect/>
          </a:stretch>
        </p:blipFill>
        <p:spPr bwMode="auto">
          <a:xfrm>
            <a:off x="5155448" y="1505654"/>
            <a:ext cx="3794125"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Content Placeholder 3"/>
          <p:cNvSpPr txBox="1">
            <a:spLocks/>
          </p:cNvSpPr>
          <p:nvPr/>
        </p:nvSpPr>
        <p:spPr>
          <a:xfrm>
            <a:off x="4973306" y="4115646"/>
            <a:ext cx="4085215" cy="2553642"/>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r>
              <a:rPr lang="en-US" sz="1800" dirty="0"/>
              <a:t>Reviewing Node B's message</a:t>
            </a:r>
          </a:p>
          <a:p>
            <a:pPr lvl="1"/>
            <a:r>
              <a:rPr lang="en-US" sz="1600" dirty="0"/>
              <a:t>1+2/C, 1+2/A, 1+5/F, 1+4/D</a:t>
            </a:r>
          </a:p>
          <a:p>
            <a:pPr lvl="1"/>
            <a:r>
              <a:rPr lang="en-US" sz="1600" dirty="0"/>
              <a:t>3/A and 5/D are lower cost</a:t>
            </a:r>
          </a:p>
          <a:p>
            <a:pPr lvl="1"/>
            <a:r>
              <a:rPr lang="en-US" sz="1600" dirty="0"/>
              <a:t>We set their next hop to B</a:t>
            </a:r>
          </a:p>
        </p:txBody>
      </p:sp>
      <p:graphicFrame>
        <p:nvGraphicFramePr>
          <p:cNvPr id="8" name="Table 7"/>
          <p:cNvGraphicFramePr>
            <a:graphicFrameLocks noGrp="1"/>
          </p:cNvGraphicFramePr>
          <p:nvPr/>
        </p:nvGraphicFramePr>
        <p:xfrm>
          <a:off x="646328" y="1808543"/>
          <a:ext cx="3794124" cy="822960"/>
        </p:xfrm>
        <a:graphic>
          <a:graphicData uri="http://schemas.openxmlformats.org/drawingml/2006/table">
            <a:tbl>
              <a:tblPr firstRow="1" bandRow="1">
                <a:tableStyleId>{5C22544A-7EE6-4342-B048-85BDC9FD1C3A}</a:tableStyleId>
              </a:tblPr>
              <a:tblGrid>
                <a:gridCol w="1313247">
                  <a:extLst>
                    <a:ext uri="{9D8B030D-6E8A-4147-A177-3AD203B41FA5}">
                      <a16:colId xmlns:a16="http://schemas.microsoft.com/office/drawing/2014/main" val="20000"/>
                    </a:ext>
                  </a:extLst>
                </a:gridCol>
                <a:gridCol w="452859">
                  <a:extLst>
                    <a:ext uri="{9D8B030D-6E8A-4147-A177-3AD203B41FA5}">
                      <a16:colId xmlns:a16="http://schemas.microsoft.com/office/drawing/2014/main" val="20001"/>
                    </a:ext>
                  </a:extLst>
                </a:gridCol>
                <a:gridCol w="511927">
                  <a:extLst>
                    <a:ext uri="{9D8B030D-6E8A-4147-A177-3AD203B41FA5}">
                      <a16:colId xmlns:a16="http://schemas.microsoft.com/office/drawing/2014/main" val="20002"/>
                    </a:ext>
                  </a:extLst>
                </a:gridCol>
                <a:gridCol w="511927">
                  <a:extLst>
                    <a:ext uri="{9D8B030D-6E8A-4147-A177-3AD203B41FA5}">
                      <a16:colId xmlns:a16="http://schemas.microsoft.com/office/drawing/2014/main" val="20003"/>
                    </a:ext>
                  </a:extLst>
                </a:gridCol>
                <a:gridCol w="511927">
                  <a:extLst>
                    <a:ext uri="{9D8B030D-6E8A-4147-A177-3AD203B41FA5}">
                      <a16:colId xmlns:a16="http://schemas.microsoft.com/office/drawing/2014/main" val="20004"/>
                    </a:ext>
                  </a:extLst>
                </a:gridCol>
                <a:gridCol w="492237">
                  <a:extLst>
                    <a:ext uri="{9D8B030D-6E8A-4147-A177-3AD203B41FA5}">
                      <a16:colId xmlns:a16="http://schemas.microsoft.com/office/drawing/2014/main" val="20005"/>
                    </a:ext>
                  </a:extLst>
                </a:gridCol>
              </a:tblGrid>
              <a:tr h="2702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t>Routes from E</a:t>
                      </a:r>
                    </a:p>
                    <a:p>
                      <a:pPr algn="ctr"/>
                      <a:endParaRPr lang="en-US" sz="1400" b="0" dirty="0"/>
                    </a:p>
                  </a:txBody>
                  <a:tcPr/>
                </a:tc>
                <a:tc>
                  <a:txBody>
                    <a:bodyPr/>
                    <a:lstStyle/>
                    <a:p>
                      <a:pPr algn="ctr"/>
                      <a:r>
                        <a:rPr lang="en-US" sz="1400" b="0" dirty="0"/>
                        <a:t>A</a:t>
                      </a:r>
                    </a:p>
                  </a:txBody>
                  <a:tcPr/>
                </a:tc>
                <a:tc>
                  <a:txBody>
                    <a:bodyPr/>
                    <a:lstStyle/>
                    <a:p>
                      <a:pPr algn="ctr"/>
                      <a:r>
                        <a:rPr lang="en-US" sz="1400" b="0" dirty="0"/>
                        <a:t>B</a:t>
                      </a:r>
                    </a:p>
                  </a:txBody>
                  <a:tcPr/>
                </a:tc>
                <a:tc>
                  <a:txBody>
                    <a:bodyPr/>
                    <a:lstStyle/>
                    <a:p>
                      <a:pPr algn="ctr"/>
                      <a:r>
                        <a:rPr lang="en-US" sz="1400" b="0" dirty="0"/>
                        <a:t>C</a:t>
                      </a:r>
                    </a:p>
                  </a:txBody>
                  <a:tcPr/>
                </a:tc>
                <a:tc>
                  <a:txBody>
                    <a:bodyPr/>
                    <a:lstStyle/>
                    <a:p>
                      <a:pPr algn="ctr"/>
                      <a:r>
                        <a:rPr lang="en-US" sz="1400" b="0" dirty="0"/>
                        <a:t>D</a:t>
                      </a:r>
                    </a:p>
                  </a:txBody>
                  <a:tcPr/>
                </a:tc>
                <a:tc>
                  <a:txBody>
                    <a:bodyPr/>
                    <a:lstStyle/>
                    <a:p>
                      <a:pPr algn="ctr"/>
                      <a:r>
                        <a:rPr lang="en-US" sz="1400" b="0" dirty="0"/>
                        <a:t>F</a:t>
                      </a:r>
                    </a:p>
                  </a:txBody>
                  <a:tcPr/>
                </a:tc>
                <a:extLst>
                  <a:ext uri="{0D108BD9-81ED-4DB2-BD59-A6C34878D82A}">
                    <a16:rowId xmlns:a16="http://schemas.microsoft.com/office/drawing/2014/main" val="10000"/>
                  </a:ext>
                </a:extLst>
              </a:tr>
              <a:tr h="270229">
                <a:tc>
                  <a:txBody>
                    <a:bodyPr/>
                    <a:lstStyle/>
                    <a:p>
                      <a:r>
                        <a:rPr lang="en-US" sz="1400" b="0" dirty="0"/>
                        <a:t>Cost/next hop</a:t>
                      </a:r>
                    </a:p>
                  </a:txBody>
                  <a:tcPr/>
                </a:tc>
                <a:tc>
                  <a:txBody>
                    <a:bodyPr/>
                    <a:lstStyle/>
                    <a:p>
                      <a:r>
                        <a:rPr lang="en-US" sz="1400" b="0" dirty="0"/>
                        <a:t>5/A</a:t>
                      </a:r>
                    </a:p>
                  </a:txBody>
                  <a:tcPr/>
                </a:tc>
                <a:tc>
                  <a:txBody>
                    <a:bodyPr/>
                    <a:lstStyle/>
                    <a:p>
                      <a:r>
                        <a:rPr lang="en-US" sz="1400" b="0" dirty="0"/>
                        <a:t>1/B</a:t>
                      </a:r>
                    </a:p>
                  </a:txBody>
                  <a:tcPr/>
                </a:tc>
                <a:tc>
                  <a:txBody>
                    <a:bodyPr/>
                    <a:lstStyle/>
                    <a:p>
                      <a:r>
                        <a:rPr lang="en-US" sz="1400" b="0" dirty="0"/>
                        <a:t>3/C</a:t>
                      </a:r>
                    </a:p>
                  </a:txBody>
                  <a:tcPr/>
                </a:tc>
                <a:tc>
                  <a:txBody>
                    <a:bodyPr/>
                    <a:lstStyle/>
                    <a:p>
                      <a:r>
                        <a:rPr lang="en-US" sz="1400" b="0" dirty="0"/>
                        <a:t>9/A</a:t>
                      </a:r>
                    </a:p>
                  </a:txBody>
                  <a:tcPr/>
                </a:tc>
                <a:tc>
                  <a:txBody>
                    <a:bodyPr/>
                    <a:lstStyle/>
                    <a:p>
                      <a:r>
                        <a:rPr lang="en-US" sz="1400" b="0" dirty="0"/>
                        <a:t>1/F</a:t>
                      </a:r>
                    </a:p>
                  </a:txBody>
                  <a:tcPr/>
                </a:tc>
                <a:extLst>
                  <a:ext uri="{0D108BD9-81ED-4DB2-BD59-A6C34878D82A}">
                    <a16:rowId xmlns:a16="http://schemas.microsoft.com/office/drawing/2014/main" val="10001"/>
                  </a:ext>
                </a:extLst>
              </a:tr>
            </a:tbl>
          </a:graphicData>
        </a:graphic>
      </p:graphicFrame>
      <p:cxnSp>
        <p:nvCxnSpPr>
          <p:cNvPr id="9" name="Straight Arrow Connector 8"/>
          <p:cNvCxnSpPr/>
          <p:nvPr/>
        </p:nvCxnSpPr>
        <p:spPr>
          <a:xfrm flipH="1" flipV="1">
            <a:off x="2309035" y="2418143"/>
            <a:ext cx="3561242" cy="25283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3729979" y="2418143"/>
            <a:ext cx="2886294" cy="24483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4E321BAF-DB57-D84D-8197-1B934F95F6D3}"/>
              </a:ext>
            </a:extLst>
          </p:cNvPr>
          <p:cNvSpPr/>
          <p:nvPr/>
        </p:nvSpPr>
        <p:spPr>
          <a:xfrm>
            <a:off x="8232597" y="1665553"/>
            <a:ext cx="825924" cy="76237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39233CB-B22A-1242-B990-A22C0AB15B95}"/>
              </a:ext>
            </a:extLst>
          </p:cNvPr>
          <p:cNvCxnSpPr/>
          <p:nvPr/>
        </p:nvCxnSpPr>
        <p:spPr>
          <a:xfrm>
            <a:off x="2971006" y="3150704"/>
            <a:ext cx="58424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B7E4F0F-4A11-3344-A283-76E16A4FCEC3}"/>
              </a:ext>
            </a:extLst>
          </p:cNvPr>
          <p:cNvCxnSpPr/>
          <p:nvPr/>
        </p:nvCxnSpPr>
        <p:spPr>
          <a:xfrm>
            <a:off x="2971006" y="3429000"/>
            <a:ext cx="58424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60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dissolv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dissolve">
                                      <p:cBhvr>
                                        <p:cTn id="25" dur="500"/>
                                        <p:tgtEl>
                                          <p:spTgt spid="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vector in action</a:t>
            </a:r>
          </a:p>
        </p:txBody>
      </p:sp>
      <p:sp>
        <p:nvSpPr>
          <p:cNvPr id="3" name="Content Placeholder 2"/>
          <p:cNvSpPr>
            <a:spLocks noGrp="1"/>
          </p:cNvSpPr>
          <p:nvPr>
            <p:ph idx="1"/>
          </p:nvPr>
        </p:nvSpPr>
        <p:spPr>
          <a:xfrm>
            <a:off x="346357" y="1808543"/>
            <a:ext cx="4921382" cy="4700896"/>
          </a:xfrm>
        </p:spPr>
        <p:txBody>
          <a:bodyPr>
            <a:normAutofit fontScale="85000" lnSpcReduction="10000"/>
          </a:bodyPr>
          <a:lstStyle/>
          <a:p>
            <a:endParaRPr lang="en-US" sz="1800" dirty="0"/>
          </a:p>
          <a:p>
            <a:endParaRPr lang="en-US" sz="1800" dirty="0"/>
          </a:p>
          <a:p>
            <a:r>
              <a:rPr lang="en-US" sz="1800" dirty="0"/>
              <a:t>Node E listens to messages from its neighbors:</a:t>
            </a:r>
          </a:p>
          <a:p>
            <a:pPr lvl="1"/>
            <a:r>
              <a:rPr lang="en-US" sz="1800" dirty="0"/>
              <a:t>A says its routes are 0/A, 5/E, 2/B, 1/C, 4/D, 4/F</a:t>
            </a:r>
          </a:p>
          <a:p>
            <a:pPr lvl="1"/>
            <a:r>
              <a:rPr lang="en-US" sz="1800" dirty="0"/>
              <a:t>B says its routes are 0/B, 1/E, 2/C, 2/A, 5/F, 4/D</a:t>
            </a:r>
          </a:p>
          <a:p>
            <a:pPr lvl="1"/>
            <a:r>
              <a:rPr lang="en-US" sz="1800" b="1" dirty="0"/>
              <a:t>C says its routes are 0/C, 1/A, 2/D, 5/F, 3/E, 2/B</a:t>
            </a:r>
          </a:p>
          <a:p>
            <a:pPr lvl="1"/>
            <a:r>
              <a:rPr lang="en-US" sz="1800" dirty="0"/>
              <a:t>F says its routes are 0/F, 5/C, 1/D, 1/E, 2/B, 4/A</a:t>
            </a:r>
          </a:p>
          <a:p>
            <a:pPr lvl="1"/>
            <a:r>
              <a:rPr lang="en-US" sz="1800" dirty="0"/>
              <a:t>D isn't heard because it isn't connected to E</a:t>
            </a:r>
          </a:p>
          <a:p>
            <a:r>
              <a:rPr lang="en-US" sz="1800" dirty="0"/>
              <a:t>Node E looks at each route from each neighbor N; it adds its cost to get to N to N's cost to get to each other node.  </a:t>
            </a:r>
          </a:p>
          <a:p>
            <a:r>
              <a:rPr lang="en-US" sz="1800" dirty="0"/>
              <a:t>For each node, if the sum is lower cost than what E has in its route table, E changes its own route to run through the neighbor</a:t>
            </a:r>
          </a:p>
          <a:p>
            <a:endParaRPr lang="en-US" sz="2000" dirty="0"/>
          </a:p>
        </p:txBody>
      </p:sp>
      <p:pic>
        <p:nvPicPr>
          <p:cNvPr id="4" name="Object 5"/>
          <p:cNvPicPr>
            <a:picLocks noChangeAspect="1" noChangeArrowheads="1"/>
          </p:cNvPicPr>
          <p:nvPr/>
        </p:nvPicPr>
        <p:blipFill>
          <a:blip r:embed="rId2">
            <a:extLst>
              <a:ext uri="{28A0092B-C50C-407E-A947-70E740481C1C}">
                <a14:useLocalDpi xmlns:a14="http://schemas.microsoft.com/office/drawing/2010/main"/>
              </a:ext>
            </a:extLst>
          </a:blip>
          <a:srcRect t="-1997" b="-2440"/>
          <a:stretch>
            <a:fillRect/>
          </a:stretch>
        </p:blipFill>
        <p:spPr bwMode="auto">
          <a:xfrm>
            <a:off x="5155448" y="1505654"/>
            <a:ext cx="3794125"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Content Placeholder 3"/>
          <p:cNvSpPr txBox="1">
            <a:spLocks/>
          </p:cNvSpPr>
          <p:nvPr/>
        </p:nvSpPr>
        <p:spPr>
          <a:xfrm>
            <a:off x="4973306" y="4115646"/>
            <a:ext cx="4085215" cy="2553642"/>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r>
              <a:rPr lang="en-US" sz="1800" dirty="0"/>
              <a:t>Reviewing Node C's message</a:t>
            </a:r>
          </a:p>
          <a:p>
            <a:pPr lvl="1"/>
            <a:r>
              <a:rPr lang="en-US" sz="1600" dirty="0"/>
              <a:t>3+1/A, 3+2/D, 3+5/F, 3+2/B</a:t>
            </a:r>
          </a:p>
          <a:p>
            <a:pPr lvl="1"/>
            <a:r>
              <a:rPr lang="en-US" sz="1600" dirty="0"/>
              <a:t>None are lower cost</a:t>
            </a:r>
          </a:p>
        </p:txBody>
      </p:sp>
      <p:graphicFrame>
        <p:nvGraphicFramePr>
          <p:cNvPr id="8" name="Table 7"/>
          <p:cNvGraphicFramePr>
            <a:graphicFrameLocks noGrp="1"/>
          </p:cNvGraphicFramePr>
          <p:nvPr/>
        </p:nvGraphicFramePr>
        <p:xfrm>
          <a:off x="646326" y="1808543"/>
          <a:ext cx="3794125" cy="822960"/>
        </p:xfrm>
        <a:graphic>
          <a:graphicData uri="http://schemas.openxmlformats.org/drawingml/2006/table">
            <a:tbl>
              <a:tblPr firstRow="1" bandRow="1">
                <a:tableStyleId>{5C22544A-7EE6-4342-B048-85BDC9FD1C3A}</a:tableStyleId>
              </a:tblPr>
              <a:tblGrid>
                <a:gridCol w="1313248">
                  <a:extLst>
                    <a:ext uri="{9D8B030D-6E8A-4147-A177-3AD203B41FA5}">
                      <a16:colId xmlns:a16="http://schemas.microsoft.com/office/drawing/2014/main" val="20000"/>
                    </a:ext>
                  </a:extLst>
                </a:gridCol>
                <a:gridCol w="452859">
                  <a:extLst>
                    <a:ext uri="{9D8B030D-6E8A-4147-A177-3AD203B41FA5}">
                      <a16:colId xmlns:a16="http://schemas.microsoft.com/office/drawing/2014/main" val="20001"/>
                    </a:ext>
                  </a:extLst>
                </a:gridCol>
                <a:gridCol w="511927">
                  <a:extLst>
                    <a:ext uri="{9D8B030D-6E8A-4147-A177-3AD203B41FA5}">
                      <a16:colId xmlns:a16="http://schemas.microsoft.com/office/drawing/2014/main" val="20002"/>
                    </a:ext>
                  </a:extLst>
                </a:gridCol>
                <a:gridCol w="511927">
                  <a:extLst>
                    <a:ext uri="{9D8B030D-6E8A-4147-A177-3AD203B41FA5}">
                      <a16:colId xmlns:a16="http://schemas.microsoft.com/office/drawing/2014/main" val="20003"/>
                    </a:ext>
                  </a:extLst>
                </a:gridCol>
                <a:gridCol w="511927">
                  <a:extLst>
                    <a:ext uri="{9D8B030D-6E8A-4147-A177-3AD203B41FA5}">
                      <a16:colId xmlns:a16="http://schemas.microsoft.com/office/drawing/2014/main" val="20004"/>
                    </a:ext>
                  </a:extLst>
                </a:gridCol>
                <a:gridCol w="492237">
                  <a:extLst>
                    <a:ext uri="{9D8B030D-6E8A-4147-A177-3AD203B41FA5}">
                      <a16:colId xmlns:a16="http://schemas.microsoft.com/office/drawing/2014/main" val="20005"/>
                    </a:ext>
                  </a:extLst>
                </a:gridCol>
              </a:tblGrid>
              <a:tr h="2702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t>Routes from E</a:t>
                      </a:r>
                    </a:p>
                    <a:p>
                      <a:pPr algn="ctr"/>
                      <a:endParaRPr lang="en-US" sz="1400" b="0" dirty="0"/>
                    </a:p>
                  </a:txBody>
                  <a:tcPr/>
                </a:tc>
                <a:tc>
                  <a:txBody>
                    <a:bodyPr/>
                    <a:lstStyle/>
                    <a:p>
                      <a:pPr algn="ctr"/>
                      <a:r>
                        <a:rPr lang="en-US" sz="1400" b="0" dirty="0"/>
                        <a:t>A</a:t>
                      </a:r>
                    </a:p>
                  </a:txBody>
                  <a:tcPr/>
                </a:tc>
                <a:tc>
                  <a:txBody>
                    <a:bodyPr/>
                    <a:lstStyle/>
                    <a:p>
                      <a:pPr algn="ctr"/>
                      <a:r>
                        <a:rPr lang="en-US" sz="1400" b="0" dirty="0"/>
                        <a:t>B</a:t>
                      </a:r>
                    </a:p>
                  </a:txBody>
                  <a:tcPr/>
                </a:tc>
                <a:tc>
                  <a:txBody>
                    <a:bodyPr/>
                    <a:lstStyle/>
                    <a:p>
                      <a:pPr algn="ctr"/>
                      <a:r>
                        <a:rPr lang="en-US" sz="1400" b="0" dirty="0"/>
                        <a:t>C</a:t>
                      </a:r>
                    </a:p>
                  </a:txBody>
                  <a:tcPr/>
                </a:tc>
                <a:tc>
                  <a:txBody>
                    <a:bodyPr/>
                    <a:lstStyle/>
                    <a:p>
                      <a:pPr algn="ctr"/>
                      <a:r>
                        <a:rPr lang="en-US" sz="1400" b="0" dirty="0"/>
                        <a:t>D</a:t>
                      </a:r>
                    </a:p>
                  </a:txBody>
                  <a:tcPr/>
                </a:tc>
                <a:tc>
                  <a:txBody>
                    <a:bodyPr/>
                    <a:lstStyle/>
                    <a:p>
                      <a:pPr algn="ctr"/>
                      <a:r>
                        <a:rPr lang="en-US" sz="1400" b="0" dirty="0"/>
                        <a:t>F</a:t>
                      </a:r>
                    </a:p>
                  </a:txBody>
                  <a:tcPr/>
                </a:tc>
                <a:extLst>
                  <a:ext uri="{0D108BD9-81ED-4DB2-BD59-A6C34878D82A}">
                    <a16:rowId xmlns:a16="http://schemas.microsoft.com/office/drawing/2014/main" val="10000"/>
                  </a:ext>
                </a:extLst>
              </a:tr>
              <a:tr h="270229">
                <a:tc>
                  <a:txBody>
                    <a:bodyPr/>
                    <a:lstStyle/>
                    <a:p>
                      <a:r>
                        <a:rPr lang="en-US" sz="1400" b="0" dirty="0"/>
                        <a:t>Cost/next hop</a:t>
                      </a:r>
                    </a:p>
                  </a:txBody>
                  <a:tcPr/>
                </a:tc>
                <a:tc>
                  <a:txBody>
                    <a:bodyPr/>
                    <a:lstStyle/>
                    <a:p>
                      <a:r>
                        <a:rPr lang="en-US" sz="1400" b="0" dirty="0"/>
                        <a:t>3/B</a:t>
                      </a:r>
                    </a:p>
                  </a:txBody>
                  <a:tcPr/>
                </a:tc>
                <a:tc>
                  <a:txBody>
                    <a:bodyPr/>
                    <a:lstStyle/>
                    <a:p>
                      <a:r>
                        <a:rPr lang="en-US" sz="1400" b="0" dirty="0"/>
                        <a:t>1/B</a:t>
                      </a:r>
                    </a:p>
                  </a:txBody>
                  <a:tcPr/>
                </a:tc>
                <a:tc>
                  <a:txBody>
                    <a:bodyPr/>
                    <a:lstStyle/>
                    <a:p>
                      <a:r>
                        <a:rPr lang="en-US" sz="1400" b="0" dirty="0"/>
                        <a:t>3/C</a:t>
                      </a:r>
                    </a:p>
                  </a:txBody>
                  <a:tcPr/>
                </a:tc>
                <a:tc>
                  <a:txBody>
                    <a:bodyPr/>
                    <a:lstStyle/>
                    <a:p>
                      <a:r>
                        <a:rPr lang="en-US" sz="1400" b="0" dirty="0"/>
                        <a:t>5/B</a:t>
                      </a:r>
                    </a:p>
                  </a:txBody>
                  <a:tcPr/>
                </a:tc>
                <a:tc>
                  <a:txBody>
                    <a:bodyPr/>
                    <a:lstStyle/>
                    <a:p>
                      <a:r>
                        <a:rPr lang="en-US" sz="1400" b="0" dirty="0"/>
                        <a:t>1/F</a:t>
                      </a:r>
                    </a:p>
                  </a:txBody>
                  <a:tcPr/>
                </a:tc>
                <a:extLst>
                  <a:ext uri="{0D108BD9-81ED-4DB2-BD59-A6C34878D82A}">
                    <a16:rowId xmlns:a16="http://schemas.microsoft.com/office/drawing/2014/main" val="10001"/>
                  </a:ext>
                </a:extLst>
              </a:tr>
            </a:tbl>
          </a:graphicData>
        </a:graphic>
      </p:graphicFrame>
      <p:sp>
        <p:nvSpPr>
          <p:cNvPr id="9" name="Oval 8">
            <a:extLst>
              <a:ext uri="{FF2B5EF4-FFF2-40B4-BE49-F238E27FC236}">
                <a16:creationId xmlns:a16="http://schemas.microsoft.com/office/drawing/2014/main" id="{D415C843-38E3-E34D-8DFD-33835A3384BA}"/>
              </a:ext>
            </a:extLst>
          </p:cNvPr>
          <p:cNvSpPr/>
          <p:nvPr/>
        </p:nvSpPr>
        <p:spPr>
          <a:xfrm>
            <a:off x="8232597" y="1665553"/>
            <a:ext cx="825924" cy="76237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F2CF2AD5-8F04-984C-82E5-725C77F455CB}"/>
              </a:ext>
            </a:extLst>
          </p:cNvPr>
          <p:cNvCxnSpPr/>
          <p:nvPr/>
        </p:nvCxnSpPr>
        <p:spPr>
          <a:xfrm>
            <a:off x="2971006" y="3150704"/>
            <a:ext cx="58424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56CC0F1-DB79-D84B-806E-DBF53DFE76F9}"/>
              </a:ext>
            </a:extLst>
          </p:cNvPr>
          <p:cNvCxnSpPr/>
          <p:nvPr/>
        </p:nvCxnSpPr>
        <p:spPr>
          <a:xfrm>
            <a:off x="2971006" y="3429000"/>
            <a:ext cx="58424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7A59DD8-816B-3944-B721-60EF77C34AAB}"/>
              </a:ext>
            </a:extLst>
          </p:cNvPr>
          <p:cNvCxnSpPr>
            <a:cxnSpLocks/>
          </p:cNvCxnSpPr>
          <p:nvPr/>
        </p:nvCxnSpPr>
        <p:spPr>
          <a:xfrm>
            <a:off x="4439985" y="3708349"/>
            <a:ext cx="26403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A0DF4C9-642A-D34B-82DD-BD5A36F4B7E9}"/>
              </a:ext>
            </a:extLst>
          </p:cNvPr>
          <p:cNvCxnSpPr>
            <a:cxnSpLocks/>
          </p:cNvCxnSpPr>
          <p:nvPr/>
        </p:nvCxnSpPr>
        <p:spPr>
          <a:xfrm>
            <a:off x="2971006" y="3708349"/>
            <a:ext cx="29173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7285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par>
                                <p:cTn id="16" presetID="9"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dissolve">
                                      <p:cBhvr>
                                        <p:cTn id="23"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vector in action</a:t>
            </a:r>
          </a:p>
        </p:txBody>
      </p:sp>
      <p:sp>
        <p:nvSpPr>
          <p:cNvPr id="3" name="Content Placeholder 2"/>
          <p:cNvSpPr>
            <a:spLocks noGrp="1"/>
          </p:cNvSpPr>
          <p:nvPr>
            <p:ph idx="1"/>
          </p:nvPr>
        </p:nvSpPr>
        <p:spPr>
          <a:xfrm>
            <a:off x="346357" y="1808543"/>
            <a:ext cx="4875615" cy="4700896"/>
          </a:xfrm>
        </p:spPr>
        <p:txBody>
          <a:bodyPr>
            <a:normAutofit fontScale="85000" lnSpcReduction="10000"/>
          </a:bodyPr>
          <a:lstStyle/>
          <a:p>
            <a:endParaRPr lang="en-US" sz="1800" dirty="0"/>
          </a:p>
          <a:p>
            <a:endParaRPr lang="en-US" sz="1800" dirty="0"/>
          </a:p>
          <a:p>
            <a:r>
              <a:rPr lang="en-US" sz="1800" dirty="0"/>
              <a:t>Node E listens to messages from its neighbors:</a:t>
            </a:r>
          </a:p>
          <a:p>
            <a:pPr lvl="1"/>
            <a:r>
              <a:rPr lang="en-US" sz="1800" dirty="0"/>
              <a:t>A says its routes are 0/A, 5/E, 2/B, 1/C, 4/D, 4/F</a:t>
            </a:r>
          </a:p>
          <a:p>
            <a:pPr lvl="1"/>
            <a:r>
              <a:rPr lang="en-US" sz="1800" dirty="0"/>
              <a:t>B says its routes are 0/B, 1/E, 2/C, 2/A, 5/F, 4/D</a:t>
            </a:r>
          </a:p>
          <a:p>
            <a:pPr lvl="1"/>
            <a:r>
              <a:rPr lang="en-US" sz="1800" dirty="0"/>
              <a:t>C says its routes are 0/C, 1/A, 2/D, 5/F, 3/E, 2/B</a:t>
            </a:r>
          </a:p>
          <a:p>
            <a:pPr lvl="1"/>
            <a:r>
              <a:rPr lang="en-US" sz="1800" b="1" dirty="0"/>
              <a:t>F says its routes are 0/F, 5/C, 1/D, 1/E, 2/B, 4/A</a:t>
            </a:r>
          </a:p>
          <a:p>
            <a:pPr lvl="1"/>
            <a:r>
              <a:rPr lang="en-US" sz="1800" dirty="0"/>
              <a:t>D isn't heard because it isn't connected to E</a:t>
            </a:r>
          </a:p>
          <a:p>
            <a:r>
              <a:rPr lang="en-US" sz="1800" dirty="0"/>
              <a:t>Node E looks at each route from each neighbor N; it adds its cost to get to N to N's cost to get to each other node.  </a:t>
            </a:r>
          </a:p>
          <a:p>
            <a:r>
              <a:rPr lang="en-US" sz="1800" dirty="0"/>
              <a:t>For each node, if the sum is lower cost than what E has in its route table, E changes its own route to run through the neighbor</a:t>
            </a:r>
          </a:p>
          <a:p>
            <a:endParaRPr lang="en-US" sz="2000" dirty="0"/>
          </a:p>
        </p:txBody>
      </p:sp>
      <p:pic>
        <p:nvPicPr>
          <p:cNvPr id="4" name="Object 5"/>
          <p:cNvPicPr>
            <a:picLocks noChangeAspect="1" noChangeArrowheads="1"/>
          </p:cNvPicPr>
          <p:nvPr/>
        </p:nvPicPr>
        <p:blipFill>
          <a:blip r:embed="rId2">
            <a:extLst>
              <a:ext uri="{28A0092B-C50C-407E-A947-70E740481C1C}">
                <a14:useLocalDpi xmlns:a14="http://schemas.microsoft.com/office/drawing/2010/main"/>
              </a:ext>
            </a:extLst>
          </a:blip>
          <a:srcRect t="-1997" b="-2440"/>
          <a:stretch>
            <a:fillRect/>
          </a:stretch>
        </p:blipFill>
        <p:spPr bwMode="auto">
          <a:xfrm>
            <a:off x="5155448" y="1505654"/>
            <a:ext cx="3794125"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Content Placeholder 3"/>
          <p:cNvSpPr txBox="1">
            <a:spLocks/>
          </p:cNvSpPr>
          <p:nvPr/>
        </p:nvSpPr>
        <p:spPr>
          <a:xfrm>
            <a:off x="4973306" y="4115646"/>
            <a:ext cx="4085215" cy="2553642"/>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r>
              <a:rPr lang="en-US" sz="1800" dirty="0"/>
              <a:t>Reviewing Node F's message</a:t>
            </a:r>
          </a:p>
          <a:p>
            <a:pPr lvl="1"/>
            <a:r>
              <a:rPr lang="en-US" sz="1600" dirty="0"/>
              <a:t>1+5C, 1+1/D, 1+2/B, 1+4/A</a:t>
            </a:r>
          </a:p>
          <a:p>
            <a:pPr lvl="1"/>
            <a:r>
              <a:rPr lang="en-US" sz="1600" dirty="0"/>
              <a:t>2/D is lower cost</a:t>
            </a:r>
          </a:p>
          <a:p>
            <a:pPr lvl="1"/>
            <a:r>
              <a:rPr lang="en-US" sz="1600" dirty="0"/>
              <a:t>We'll set the next hop to F</a:t>
            </a:r>
          </a:p>
        </p:txBody>
      </p:sp>
      <p:graphicFrame>
        <p:nvGraphicFramePr>
          <p:cNvPr id="8" name="Table 7"/>
          <p:cNvGraphicFramePr>
            <a:graphicFrameLocks noGrp="1"/>
          </p:cNvGraphicFramePr>
          <p:nvPr/>
        </p:nvGraphicFramePr>
        <p:xfrm>
          <a:off x="632922" y="1808543"/>
          <a:ext cx="3807527" cy="822960"/>
        </p:xfrm>
        <a:graphic>
          <a:graphicData uri="http://schemas.openxmlformats.org/drawingml/2006/table">
            <a:tbl>
              <a:tblPr firstRow="1" bandRow="1">
                <a:tableStyleId>{5C22544A-7EE6-4342-B048-85BDC9FD1C3A}</a:tableStyleId>
              </a:tblPr>
              <a:tblGrid>
                <a:gridCol w="1317887">
                  <a:extLst>
                    <a:ext uri="{9D8B030D-6E8A-4147-A177-3AD203B41FA5}">
                      <a16:colId xmlns:a16="http://schemas.microsoft.com/office/drawing/2014/main" val="20000"/>
                    </a:ext>
                  </a:extLst>
                </a:gridCol>
                <a:gridCol w="454459">
                  <a:extLst>
                    <a:ext uri="{9D8B030D-6E8A-4147-A177-3AD203B41FA5}">
                      <a16:colId xmlns:a16="http://schemas.microsoft.com/office/drawing/2014/main" val="20001"/>
                    </a:ext>
                  </a:extLst>
                </a:gridCol>
                <a:gridCol w="513735">
                  <a:extLst>
                    <a:ext uri="{9D8B030D-6E8A-4147-A177-3AD203B41FA5}">
                      <a16:colId xmlns:a16="http://schemas.microsoft.com/office/drawing/2014/main" val="20002"/>
                    </a:ext>
                  </a:extLst>
                </a:gridCol>
                <a:gridCol w="513735">
                  <a:extLst>
                    <a:ext uri="{9D8B030D-6E8A-4147-A177-3AD203B41FA5}">
                      <a16:colId xmlns:a16="http://schemas.microsoft.com/office/drawing/2014/main" val="20003"/>
                    </a:ext>
                  </a:extLst>
                </a:gridCol>
                <a:gridCol w="513735">
                  <a:extLst>
                    <a:ext uri="{9D8B030D-6E8A-4147-A177-3AD203B41FA5}">
                      <a16:colId xmlns:a16="http://schemas.microsoft.com/office/drawing/2014/main" val="20004"/>
                    </a:ext>
                  </a:extLst>
                </a:gridCol>
                <a:gridCol w="493976">
                  <a:extLst>
                    <a:ext uri="{9D8B030D-6E8A-4147-A177-3AD203B41FA5}">
                      <a16:colId xmlns:a16="http://schemas.microsoft.com/office/drawing/2014/main" val="20005"/>
                    </a:ext>
                  </a:extLst>
                </a:gridCol>
              </a:tblGrid>
              <a:tr h="2702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t>Routes from E</a:t>
                      </a:r>
                    </a:p>
                    <a:p>
                      <a:pPr algn="ctr"/>
                      <a:endParaRPr lang="en-US" sz="1400" b="0" dirty="0"/>
                    </a:p>
                  </a:txBody>
                  <a:tcPr/>
                </a:tc>
                <a:tc>
                  <a:txBody>
                    <a:bodyPr/>
                    <a:lstStyle/>
                    <a:p>
                      <a:pPr algn="ctr"/>
                      <a:r>
                        <a:rPr lang="en-US" sz="1400" b="0" dirty="0"/>
                        <a:t>A</a:t>
                      </a:r>
                    </a:p>
                  </a:txBody>
                  <a:tcPr/>
                </a:tc>
                <a:tc>
                  <a:txBody>
                    <a:bodyPr/>
                    <a:lstStyle/>
                    <a:p>
                      <a:pPr algn="ctr"/>
                      <a:r>
                        <a:rPr lang="en-US" sz="1400" b="0" dirty="0"/>
                        <a:t>B</a:t>
                      </a:r>
                    </a:p>
                  </a:txBody>
                  <a:tcPr/>
                </a:tc>
                <a:tc>
                  <a:txBody>
                    <a:bodyPr/>
                    <a:lstStyle/>
                    <a:p>
                      <a:pPr algn="ctr"/>
                      <a:r>
                        <a:rPr lang="en-US" sz="1400" b="0" dirty="0"/>
                        <a:t>C</a:t>
                      </a:r>
                    </a:p>
                  </a:txBody>
                  <a:tcPr/>
                </a:tc>
                <a:tc>
                  <a:txBody>
                    <a:bodyPr/>
                    <a:lstStyle/>
                    <a:p>
                      <a:pPr algn="ctr"/>
                      <a:r>
                        <a:rPr lang="en-US" sz="1400" b="0" dirty="0"/>
                        <a:t>D</a:t>
                      </a:r>
                    </a:p>
                  </a:txBody>
                  <a:tcPr/>
                </a:tc>
                <a:tc>
                  <a:txBody>
                    <a:bodyPr/>
                    <a:lstStyle/>
                    <a:p>
                      <a:pPr algn="ctr"/>
                      <a:r>
                        <a:rPr lang="en-US" sz="1400" b="0" dirty="0"/>
                        <a:t>F</a:t>
                      </a:r>
                    </a:p>
                  </a:txBody>
                  <a:tcPr/>
                </a:tc>
                <a:extLst>
                  <a:ext uri="{0D108BD9-81ED-4DB2-BD59-A6C34878D82A}">
                    <a16:rowId xmlns:a16="http://schemas.microsoft.com/office/drawing/2014/main" val="10000"/>
                  </a:ext>
                </a:extLst>
              </a:tr>
              <a:tr h="270229">
                <a:tc>
                  <a:txBody>
                    <a:bodyPr/>
                    <a:lstStyle/>
                    <a:p>
                      <a:r>
                        <a:rPr lang="en-US" sz="1400" b="0" dirty="0"/>
                        <a:t>Cost/next hop</a:t>
                      </a:r>
                    </a:p>
                  </a:txBody>
                  <a:tcPr/>
                </a:tc>
                <a:tc>
                  <a:txBody>
                    <a:bodyPr/>
                    <a:lstStyle/>
                    <a:p>
                      <a:r>
                        <a:rPr lang="en-US" sz="1400" b="0" dirty="0"/>
                        <a:t>3/B</a:t>
                      </a:r>
                    </a:p>
                  </a:txBody>
                  <a:tcPr/>
                </a:tc>
                <a:tc>
                  <a:txBody>
                    <a:bodyPr/>
                    <a:lstStyle/>
                    <a:p>
                      <a:r>
                        <a:rPr lang="en-US" sz="1400" b="0" dirty="0"/>
                        <a:t>1/B</a:t>
                      </a:r>
                    </a:p>
                  </a:txBody>
                  <a:tcPr/>
                </a:tc>
                <a:tc>
                  <a:txBody>
                    <a:bodyPr/>
                    <a:lstStyle/>
                    <a:p>
                      <a:r>
                        <a:rPr lang="en-US" sz="1400" b="0" dirty="0"/>
                        <a:t>3/C</a:t>
                      </a:r>
                    </a:p>
                  </a:txBody>
                  <a:tcPr/>
                </a:tc>
                <a:tc>
                  <a:txBody>
                    <a:bodyPr/>
                    <a:lstStyle/>
                    <a:p>
                      <a:r>
                        <a:rPr lang="en-US" sz="1400" b="0" dirty="0"/>
                        <a:t>5/B</a:t>
                      </a:r>
                    </a:p>
                  </a:txBody>
                  <a:tcPr/>
                </a:tc>
                <a:tc>
                  <a:txBody>
                    <a:bodyPr/>
                    <a:lstStyle/>
                    <a:p>
                      <a:r>
                        <a:rPr lang="en-US" sz="1400" b="0" dirty="0"/>
                        <a:t>1/F</a:t>
                      </a:r>
                    </a:p>
                  </a:txBody>
                  <a:tcPr/>
                </a:tc>
                <a:extLst>
                  <a:ext uri="{0D108BD9-81ED-4DB2-BD59-A6C34878D82A}">
                    <a16:rowId xmlns:a16="http://schemas.microsoft.com/office/drawing/2014/main" val="10001"/>
                  </a:ext>
                </a:extLst>
              </a:tr>
            </a:tbl>
          </a:graphicData>
        </a:graphic>
      </p:graphicFrame>
      <p:cxnSp>
        <p:nvCxnSpPr>
          <p:cNvPr id="9" name="Straight Arrow Connector 8"/>
          <p:cNvCxnSpPr/>
          <p:nvPr/>
        </p:nvCxnSpPr>
        <p:spPr>
          <a:xfrm flipH="1" flipV="1">
            <a:off x="3712218" y="2418143"/>
            <a:ext cx="2158059" cy="25283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E8350490-BD46-8A48-9DC1-BE8F3B754A2C}"/>
              </a:ext>
            </a:extLst>
          </p:cNvPr>
          <p:cNvSpPr/>
          <p:nvPr/>
        </p:nvSpPr>
        <p:spPr>
          <a:xfrm>
            <a:off x="8232597" y="1665553"/>
            <a:ext cx="825924" cy="76237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7CE7128-258E-B34A-95C0-ACF31E32FD17}"/>
              </a:ext>
            </a:extLst>
          </p:cNvPr>
          <p:cNvCxnSpPr/>
          <p:nvPr/>
        </p:nvCxnSpPr>
        <p:spPr>
          <a:xfrm>
            <a:off x="2971006" y="3150704"/>
            <a:ext cx="58424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E73E6EF-CA25-D24B-8D2F-0502FEDD1371}"/>
              </a:ext>
            </a:extLst>
          </p:cNvPr>
          <p:cNvCxnSpPr/>
          <p:nvPr/>
        </p:nvCxnSpPr>
        <p:spPr>
          <a:xfrm>
            <a:off x="2971006" y="3429000"/>
            <a:ext cx="58424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2D6C21C-2854-D140-A365-0A8D0BCC2573}"/>
              </a:ext>
            </a:extLst>
          </p:cNvPr>
          <p:cNvCxnSpPr>
            <a:cxnSpLocks/>
          </p:cNvCxnSpPr>
          <p:nvPr/>
        </p:nvCxnSpPr>
        <p:spPr>
          <a:xfrm>
            <a:off x="4439985" y="3708349"/>
            <a:ext cx="26403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A6255B6-E66F-2B41-85CF-36AEF9953819}"/>
              </a:ext>
            </a:extLst>
          </p:cNvPr>
          <p:cNvCxnSpPr>
            <a:cxnSpLocks/>
          </p:cNvCxnSpPr>
          <p:nvPr/>
        </p:nvCxnSpPr>
        <p:spPr>
          <a:xfrm>
            <a:off x="2971006" y="3708349"/>
            <a:ext cx="29173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5D55E3B7-458C-6841-81CB-17A6AF6465F2}"/>
              </a:ext>
            </a:extLst>
          </p:cNvPr>
          <p:cNvCxnSpPr>
            <a:cxnSpLocks/>
          </p:cNvCxnSpPr>
          <p:nvPr/>
        </p:nvCxnSpPr>
        <p:spPr>
          <a:xfrm>
            <a:off x="4065913" y="3985440"/>
            <a:ext cx="26403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575ED6B5-25FE-554D-A0B3-3CF0A0842E08}"/>
              </a:ext>
            </a:extLst>
          </p:cNvPr>
          <p:cNvCxnSpPr>
            <a:cxnSpLocks/>
          </p:cNvCxnSpPr>
          <p:nvPr/>
        </p:nvCxnSpPr>
        <p:spPr>
          <a:xfrm>
            <a:off x="2929442" y="3985440"/>
            <a:ext cx="29173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02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500"/>
                                        <p:tgtEl>
                                          <p:spTgt spid="18"/>
                                        </p:tgtEl>
                                      </p:cBhvr>
                                    </p:animEffect>
                                  </p:childTnLst>
                                </p:cTn>
                              </p:par>
                              <p:par>
                                <p:cTn id="16" presetID="9"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dissolv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dissolve">
                                      <p:cBhvr>
                                        <p:cTn id="23" dur="5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dissolve">
                                      <p:cBhvr>
                                        <p:cTn id="28" dur="500"/>
                                        <p:tgtEl>
                                          <p:spTgt spid="7">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dissolv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Who invented the Internet?</a:t>
            </a:r>
          </a:p>
        </p:txBody>
      </p:sp>
      <p:sp>
        <p:nvSpPr>
          <p:cNvPr id="5" name="Content Placeholder 4"/>
          <p:cNvSpPr>
            <a:spLocks noGrp="1"/>
          </p:cNvSpPr>
          <p:nvPr>
            <p:ph idx="1"/>
          </p:nvPr>
        </p:nvSpPr>
        <p:spPr/>
        <p:txBody>
          <a:bodyPr>
            <a:normAutofit lnSpcReduction="10000"/>
          </a:bodyPr>
          <a:lstStyle/>
          <a:p>
            <a:r>
              <a:rPr lang="en-US" dirty="0" err="1"/>
              <a:t>Vannevar</a:t>
            </a:r>
            <a:r>
              <a:rPr lang="en-US" dirty="0"/>
              <a:t> Bush</a:t>
            </a:r>
          </a:p>
          <a:p>
            <a:endParaRPr lang="en-US" dirty="0"/>
          </a:p>
          <a:p>
            <a:r>
              <a:rPr lang="en-US" dirty="0"/>
              <a:t>George W. Bush</a:t>
            </a:r>
          </a:p>
          <a:p>
            <a:r>
              <a:rPr lang="en-US" dirty="0"/>
              <a:t>George H. W. Bush</a:t>
            </a:r>
          </a:p>
          <a:p>
            <a:r>
              <a:rPr lang="en-US" dirty="0"/>
              <a:t>Al Gore</a:t>
            </a:r>
          </a:p>
          <a:p>
            <a:endParaRPr lang="en-US" dirty="0"/>
          </a:p>
          <a:p>
            <a:r>
              <a:rPr lang="en-US" dirty="0"/>
              <a:t>J. C. R. </a:t>
            </a:r>
            <a:r>
              <a:rPr lang="en-US" dirty="0" err="1"/>
              <a:t>Licklider</a:t>
            </a:r>
            <a:endParaRPr lang="en-US" dirty="0"/>
          </a:p>
          <a:p>
            <a:endParaRPr lang="en-US" dirty="0"/>
          </a:p>
          <a:p>
            <a:r>
              <a:rPr lang="en-US" dirty="0"/>
              <a:t>Robert Kahn </a:t>
            </a:r>
            <a:br>
              <a:rPr lang="en-US" dirty="0"/>
            </a:br>
            <a:r>
              <a:rPr lang="en-US" dirty="0"/>
              <a:t>&amp; Vinton Cerf</a:t>
            </a:r>
          </a:p>
        </p:txBody>
      </p:sp>
      <p:sp>
        <p:nvSpPr>
          <p:cNvPr id="6" name="TextBox 5"/>
          <p:cNvSpPr txBox="1"/>
          <p:nvPr/>
        </p:nvSpPr>
        <p:spPr>
          <a:xfrm>
            <a:off x="5527973" y="1910520"/>
            <a:ext cx="3526939" cy="4524315"/>
          </a:xfrm>
          <a:prstGeom prst="rect">
            <a:avLst/>
          </a:prstGeom>
          <a:noFill/>
        </p:spPr>
        <p:txBody>
          <a:bodyPr wrap="square" rtlCol="0">
            <a:spAutoFit/>
          </a:bodyPr>
          <a:lstStyle/>
          <a:p>
            <a:r>
              <a:rPr lang="en-US" sz="2400" dirty="0">
                <a:latin typeface="+mn-lt"/>
              </a:rPr>
              <a:t>Famous scientist, but think Manhattan project</a:t>
            </a:r>
          </a:p>
          <a:p>
            <a:endParaRPr lang="en-US" sz="2400" dirty="0">
              <a:latin typeface="+mn-lt"/>
            </a:endParaRPr>
          </a:p>
          <a:p>
            <a:r>
              <a:rPr lang="en-US" sz="2400">
                <a:latin typeface="+mn-lt"/>
              </a:rPr>
              <a:t>All politicians, </a:t>
            </a:r>
            <a:r>
              <a:rPr lang="en-US" sz="2400" dirty="0">
                <a:latin typeface="+mn-lt"/>
              </a:rPr>
              <a:t>but they did provide money so give '</a:t>
            </a:r>
            <a:r>
              <a:rPr lang="en-US" sz="2400" dirty="0" err="1">
                <a:latin typeface="+mn-lt"/>
              </a:rPr>
              <a:t>em</a:t>
            </a:r>
            <a:r>
              <a:rPr lang="en-US" sz="2400" dirty="0">
                <a:latin typeface="+mn-lt"/>
              </a:rPr>
              <a:t> a little credit</a:t>
            </a:r>
          </a:p>
          <a:p>
            <a:endParaRPr lang="en-US" sz="2400" dirty="0">
              <a:latin typeface="+mn-lt"/>
            </a:endParaRPr>
          </a:p>
          <a:p>
            <a:r>
              <a:rPr lang="en-US" sz="2400" dirty="0">
                <a:solidFill>
                  <a:schemeClr val="accent1">
                    <a:lumMod val="60000"/>
                    <a:lumOff val="40000"/>
                  </a:schemeClr>
                </a:solidFill>
                <a:latin typeface="+mn-lt"/>
              </a:rPr>
              <a:t>Packet switched networking, 1965</a:t>
            </a:r>
          </a:p>
          <a:p>
            <a:endParaRPr lang="en-US" sz="2400" dirty="0">
              <a:latin typeface="+mn-lt"/>
            </a:endParaRPr>
          </a:p>
          <a:p>
            <a:r>
              <a:rPr lang="en-US" sz="2400" dirty="0">
                <a:solidFill>
                  <a:srgbClr val="FF2929"/>
                </a:solidFill>
                <a:latin typeface="+mn-lt"/>
              </a:rPr>
              <a:t>Devised IP suite to unify various networks, 1973</a:t>
            </a:r>
          </a:p>
        </p:txBody>
      </p:sp>
      <p:sp>
        <p:nvSpPr>
          <p:cNvPr id="3" name="Right Arrow 2">
            <a:extLst>
              <a:ext uri="{FF2B5EF4-FFF2-40B4-BE49-F238E27FC236}">
                <a16:creationId xmlns:a16="http://schemas.microsoft.com/office/drawing/2014/main" id="{10E78C44-4B77-BB49-B2A4-CF1B13DF19D9}"/>
              </a:ext>
            </a:extLst>
          </p:cNvPr>
          <p:cNvSpPr/>
          <p:nvPr/>
        </p:nvSpPr>
        <p:spPr>
          <a:xfrm>
            <a:off x="477078" y="4711148"/>
            <a:ext cx="974035" cy="79513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033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dissolv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dissolv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dissolv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vector in action</a:t>
            </a:r>
          </a:p>
        </p:txBody>
      </p:sp>
      <p:sp>
        <p:nvSpPr>
          <p:cNvPr id="3" name="Content Placeholder 2"/>
          <p:cNvSpPr>
            <a:spLocks noGrp="1"/>
          </p:cNvSpPr>
          <p:nvPr>
            <p:ph idx="1"/>
          </p:nvPr>
        </p:nvSpPr>
        <p:spPr>
          <a:xfrm>
            <a:off x="346357" y="1808543"/>
            <a:ext cx="4875615" cy="4700896"/>
          </a:xfrm>
        </p:spPr>
        <p:txBody>
          <a:bodyPr>
            <a:normAutofit fontScale="85000" lnSpcReduction="10000"/>
          </a:bodyPr>
          <a:lstStyle/>
          <a:p>
            <a:endParaRPr lang="en-US" sz="1800" dirty="0"/>
          </a:p>
          <a:p>
            <a:endParaRPr lang="en-US" sz="1800" dirty="0"/>
          </a:p>
          <a:p>
            <a:r>
              <a:rPr lang="en-US" sz="1800" dirty="0"/>
              <a:t>Node E listens to messages from its neighbors:</a:t>
            </a:r>
          </a:p>
          <a:p>
            <a:pPr lvl="1"/>
            <a:r>
              <a:rPr lang="en-US" sz="1800" dirty="0"/>
              <a:t>A says its routes are 0/A, 5/E, 2/B, 1/C, 4/D, 4/F</a:t>
            </a:r>
          </a:p>
          <a:p>
            <a:pPr lvl="1"/>
            <a:r>
              <a:rPr lang="en-US" sz="1800" dirty="0"/>
              <a:t>B says its routes are 0/B, 1/E, 2/C, 2/A, 5/F, 4/D</a:t>
            </a:r>
          </a:p>
          <a:p>
            <a:pPr lvl="1"/>
            <a:r>
              <a:rPr lang="en-US" sz="1800" dirty="0"/>
              <a:t>C says its routes are 0/C, 1/A, 2/D, 5/F, 3/E, 2/B</a:t>
            </a:r>
          </a:p>
          <a:p>
            <a:pPr lvl="1"/>
            <a:r>
              <a:rPr lang="en-US" sz="1800" dirty="0"/>
              <a:t>F says its routes are 0/F, 5/C, 1/D, 1/E, 2/B, 4/A</a:t>
            </a:r>
          </a:p>
          <a:p>
            <a:pPr lvl="1"/>
            <a:r>
              <a:rPr lang="en-US" sz="1800" dirty="0"/>
              <a:t>D isn't heard because it isn't connected to E</a:t>
            </a:r>
          </a:p>
          <a:p>
            <a:r>
              <a:rPr lang="en-US" sz="1800" dirty="0"/>
              <a:t>Node E looks at each route from each neighbor N; it adds its cost to get to N to N's cost to get to each other node.  </a:t>
            </a:r>
          </a:p>
          <a:p>
            <a:r>
              <a:rPr lang="en-US" sz="1800" dirty="0"/>
              <a:t>For each node, if the sum is lower cost than what E has in its route table, E changes its own route to run through the neighbor</a:t>
            </a:r>
          </a:p>
          <a:p>
            <a:endParaRPr lang="en-US" sz="2000" dirty="0"/>
          </a:p>
        </p:txBody>
      </p:sp>
      <p:pic>
        <p:nvPicPr>
          <p:cNvPr id="4" name="Object 5"/>
          <p:cNvPicPr>
            <a:picLocks noChangeAspect="1" noChangeArrowheads="1"/>
          </p:cNvPicPr>
          <p:nvPr/>
        </p:nvPicPr>
        <p:blipFill>
          <a:blip r:embed="rId2">
            <a:extLst>
              <a:ext uri="{28A0092B-C50C-407E-A947-70E740481C1C}">
                <a14:useLocalDpi xmlns:a14="http://schemas.microsoft.com/office/drawing/2010/main"/>
              </a:ext>
            </a:extLst>
          </a:blip>
          <a:srcRect t="-1997" b="-2440"/>
          <a:stretch>
            <a:fillRect/>
          </a:stretch>
        </p:blipFill>
        <p:spPr bwMode="auto">
          <a:xfrm>
            <a:off x="5155448" y="1540120"/>
            <a:ext cx="3794125"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Content Placeholder 3"/>
          <p:cNvSpPr txBox="1">
            <a:spLocks/>
          </p:cNvSpPr>
          <p:nvPr/>
        </p:nvSpPr>
        <p:spPr>
          <a:xfrm>
            <a:off x="4973306" y="4115646"/>
            <a:ext cx="4085215" cy="2553642"/>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r>
              <a:rPr lang="en-US" sz="1600" dirty="0"/>
              <a:t>Do you agree that E now knows the next hop for the lowest cost routes to the other nodes?</a:t>
            </a:r>
          </a:p>
          <a:p>
            <a:r>
              <a:rPr lang="en-US" sz="1600" dirty="0"/>
              <a:t>This of course presumed the other nodes knew their lowest cost routes</a:t>
            </a:r>
          </a:p>
          <a:p>
            <a:r>
              <a:rPr lang="en-US" sz="1600" dirty="0"/>
              <a:t>When this runs on all nodes simultaneously, they will </a:t>
            </a:r>
            <a:r>
              <a:rPr lang="en-US" sz="1600" b="1" i="1" dirty="0"/>
              <a:t>converge</a:t>
            </a:r>
            <a:r>
              <a:rPr lang="en-US" sz="1600" dirty="0"/>
              <a:t> on this solution in a relatively short time</a:t>
            </a:r>
          </a:p>
        </p:txBody>
      </p:sp>
      <p:graphicFrame>
        <p:nvGraphicFramePr>
          <p:cNvPr id="8" name="Table 7"/>
          <p:cNvGraphicFramePr>
            <a:graphicFrameLocks noGrp="1"/>
          </p:cNvGraphicFramePr>
          <p:nvPr/>
        </p:nvGraphicFramePr>
        <p:xfrm>
          <a:off x="646326" y="1808543"/>
          <a:ext cx="3794125" cy="822960"/>
        </p:xfrm>
        <a:graphic>
          <a:graphicData uri="http://schemas.openxmlformats.org/drawingml/2006/table">
            <a:tbl>
              <a:tblPr firstRow="1" bandRow="1">
                <a:tableStyleId>{5C22544A-7EE6-4342-B048-85BDC9FD1C3A}</a:tableStyleId>
              </a:tblPr>
              <a:tblGrid>
                <a:gridCol w="1313248">
                  <a:extLst>
                    <a:ext uri="{9D8B030D-6E8A-4147-A177-3AD203B41FA5}">
                      <a16:colId xmlns:a16="http://schemas.microsoft.com/office/drawing/2014/main" val="20000"/>
                    </a:ext>
                  </a:extLst>
                </a:gridCol>
                <a:gridCol w="452859">
                  <a:extLst>
                    <a:ext uri="{9D8B030D-6E8A-4147-A177-3AD203B41FA5}">
                      <a16:colId xmlns:a16="http://schemas.microsoft.com/office/drawing/2014/main" val="20001"/>
                    </a:ext>
                  </a:extLst>
                </a:gridCol>
                <a:gridCol w="511927">
                  <a:extLst>
                    <a:ext uri="{9D8B030D-6E8A-4147-A177-3AD203B41FA5}">
                      <a16:colId xmlns:a16="http://schemas.microsoft.com/office/drawing/2014/main" val="20002"/>
                    </a:ext>
                  </a:extLst>
                </a:gridCol>
                <a:gridCol w="511927">
                  <a:extLst>
                    <a:ext uri="{9D8B030D-6E8A-4147-A177-3AD203B41FA5}">
                      <a16:colId xmlns:a16="http://schemas.microsoft.com/office/drawing/2014/main" val="20003"/>
                    </a:ext>
                  </a:extLst>
                </a:gridCol>
                <a:gridCol w="511927">
                  <a:extLst>
                    <a:ext uri="{9D8B030D-6E8A-4147-A177-3AD203B41FA5}">
                      <a16:colId xmlns:a16="http://schemas.microsoft.com/office/drawing/2014/main" val="20004"/>
                    </a:ext>
                  </a:extLst>
                </a:gridCol>
                <a:gridCol w="492237">
                  <a:extLst>
                    <a:ext uri="{9D8B030D-6E8A-4147-A177-3AD203B41FA5}">
                      <a16:colId xmlns:a16="http://schemas.microsoft.com/office/drawing/2014/main" val="20005"/>
                    </a:ext>
                  </a:extLst>
                </a:gridCol>
              </a:tblGrid>
              <a:tr h="2702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t>Routes from E</a:t>
                      </a:r>
                    </a:p>
                    <a:p>
                      <a:pPr algn="ctr"/>
                      <a:endParaRPr lang="en-US" sz="1400" b="0" dirty="0"/>
                    </a:p>
                  </a:txBody>
                  <a:tcPr/>
                </a:tc>
                <a:tc>
                  <a:txBody>
                    <a:bodyPr/>
                    <a:lstStyle/>
                    <a:p>
                      <a:pPr algn="ctr"/>
                      <a:r>
                        <a:rPr lang="en-US" sz="1400" b="0" dirty="0"/>
                        <a:t>A</a:t>
                      </a:r>
                    </a:p>
                  </a:txBody>
                  <a:tcPr/>
                </a:tc>
                <a:tc>
                  <a:txBody>
                    <a:bodyPr/>
                    <a:lstStyle/>
                    <a:p>
                      <a:pPr algn="ctr"/>
                      <a:r>
                        <a:rPr lang="en-US" sz="1400" b="0" dirty="0"/>
                        <a:t>B</a:t>
                      </a:r>
                    </a:p>
                  </a:txBody>
                  <a:tcPr/>
                </a:tc>
                <a:tc>
                  <a:txBody>
                    <a:bodyPr/>
                    <a:lstStyle/>
                    <a:p>
                      <a:pPr algn="ctr"/>
                      <a:r>
                        <a:rPr lang="en-US" sz="1400" b="0" dirty="0"/>
                        <a:t>C</a:t>
                      </a:r>
                    </a:p>
                  </a:txBody>
                  <a:tcPr/>
                </a:tc>
                <a:tc>
                  <a:txBody>
                    <a:bodyPr/>
                    <a:lstStyle/>
                    <a:p>
                      <a:pPr algn="ctr"/>
                      <a:r>
                        <a:rPr lang="en-US" sz="1400" b="0" dirty="0"/>
                        <a:t>D</a:t>
                      </a:r>
                    </a:p>
                  </a:txBody>
                  <a:tcPr/>
                </a:tc>
                <a:tc>
                  <a:txBody>
                    <a:bodyPr/>
                    <a:lstStyle/>
                    <a:p>
                      <a:pPr algn="ctr"/>
                      <a:r>
                        <a:rPr lang="en-US" sz="1400" b="0" dirty="0"/>
                        <a:t>F</a:t>
                      </a:r>
                    </a:p>
                  </a:txBody>
                  <a:tcPr/>
                </a:tc>
                <a:extLst>
                  <a:ext uri="{0D108BD9-81ED-4DB2-BD59-A6C34878D82A}">
                    <a16:rowId xmlns:a16="http://schemas.microsoft.com/office/drawing/2014/main" val="10000"/>
                  </a:ext>
                </a:extLst>
              </a:tr>
              <a:tr h="270229">
                <a:tc>
                  <a:txBody>
                    <a:bodyPr/>
                    <a:lstStyle/>
                    <a:p>
                      <a:r>
                        <a:rPr lang="en-US" sz="1400" b="0" dirty="0"/>
                        <a:t>Cost/next hop</a:t>
                      </a:r>
                    </a:p>
                  </a:txBody>
                  <a:tcPr/>
                </a:tc>
                <a:tc>
                  <a:txBody>
                    <a:bodyPr/>
                    <a:lstStyle/>
                    <a:p>
                      <a:r>
                        <a:rPr lang="en-US" sz="1400" b="0" dirty="0"/>
                        <a:t>3/B</a:t>
                      </a:r>
                    </a:p>
                  </a:txBody>
                  <a:tcPr/>
                </a:tc>
                <a:tc>
                  <a:txBody>
                    <a:bodyPr/>
                    <a:lstStyle/>
                    <a:p>
                      <a:r>
                        <a:rPr lang="en-US" sz="1400" b="0" dirty="0"/>
                        <a:t>1/B</a:t>
                      </a:r>
                    </a:p>
                  </a:txBody>
                  <a:tcPr/>
                </a:tc>
                <a:tc>
                  <a:txBody>
                    <a:bodyPr/>
                    <a:lstStyle/>
                    <a:p>
                      <a:r>
                        <a:rPr lang="en-US" sz="1400" b="0" dirty="0"/>
                        <a:t>3/C</a:t>
                      </a:r>
                    </a:p>
                  </a:txBody>
                  <a:tcPr/>
                </a:tc>
                <a:tc>
                  <a:txBody>
                    <a:bodyPr/>
                    <a:lstStyle/>
                    <a:p>
                      <a:r>
                        <a:rPr lang="en-US" sz="1400" b="0" dirty="0"/>
                        <a:t>2/F</a:t>
                      </a:r>
                    </a:p>
                  </a:txBody>
                  <a:tcPr/>
                </a:tc>
                <a:tc>
                  <a:txBody>
                    <a:bodyPr/>
                    <a:lstStyle/>
                    <a:p>
                      <a:r>
                        <a:rPr lang="en-US" sz="1400" b="0" dirty="0"/>
                        <a:t>1/F</a:t>
                      </a:r>
                    </a:p>
                  </a:txBody>
                  <a:tcPr/>
                </a:tc>
                <a:extLst>
                  <a:ext uri="{0D108BD9-81ED-4DB2-BD59-A6C34878D82A}">
                    <a16:rowId xmlns:a16="http://schemas.microsoft.com/office/drawing/2014/main" val="10001"/>
                  </a:ext>
                </a:extLst>
              </a:tr>
            </a:tbl>
          </a:graphicData>
        </a:graphic>
      </p:graphicFrame>
      <p:sp>
        <p:nvSpPr>
          <p:cNvPr id="9" name="Oval 8">
            <a:extLst>
              <a:ext uri="{FF2B5EF4-FFF2-40B4-BE49-F238E27FC236}">
                <a16:creationId xmlns:a16="http://schemas.microsoft.com/office/drawing/2014/main" id="{FB9DFF3B-DE59-B448-867D-59741D9D9ACB}"/>
              </a:ext>
            </a:extLst>
          </p:cNvPr>
          <p:cNvSpPr/>
          <p:nvPr/>
        </p:nvSpPr>
        <p:spPr>
          <a:xfrm>
            <a:off x="8232597" y="1675492"/>
            <a:ext cx="825924" cy="76237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260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3439F-22F9-B049-9DA3-D25755630707}"/>
              </a:ext>
            </a:extLst>
          </p:cNvPr>
          <p:cNvSpPr>
            <a:spLocks noGrp="1"/>
          </p:cNvSpPr>
          <p:nvPr>
            <p:ph type="title"/>
          </p:nvPr>
        </p:nvSpPr>
        <p:spPr/>
        <p:txBody>
          <a:bodyPr/>
          <a:lstStyle/>
          <a:p>
            <a:r>
              <a:rPr lang="en-US" dirty="0"/>
              <a:t>Distance Vector vs Link State</a:t>
            </a:r>
          </a:p>
        </p:txBody>
      </p:sp>
      <p:sp>
        <p:nvSpPr>
          <p:cNvPr id="3" name="Content Placeholder 2">
            <a:extLst>
              <a:ext uri="{FF2B5EF4-FFF2-40B4-BE49-F238E27FC236}">
                <a16:creationId xmlns:a16="http://schemas.microsoft.com/office/drawing/2014/main" id="{8C44ACCA-F62C-214A-91A8-0838E896030D}"/>
              </a:ext>
            </a:extLst>
          </p:cNvPr>
          <p:cNvSpPr>
            <a:spLocks noGrp="1"/>
          </p:cNvSpPr>
          <p:nvPr>
            <p:ph idx="1"/>
          </p:nvPr>
        </p:nvSpPr>
        <p:spPr>
          <a:xfrm>
            <a:off x="1781503" y="2133600"/>
            <a:ext cx="7076747" cy="4641273"/>
          </a:xfrm>
        </p:spPr>
        <p:txBody>
          <a:bodyPr>
            <a:normAutofit fontScale="92500"/>
          </a:bodyPr>
          <a:lstStyle/>
          <a:p>
            <a:r>
              <a:rPr lang="en-US" dirty="0"/>
              <a:t>Distance Vector</a:t>
            </a:r>
          </a:p>
          <a:p>
            <a:pPr lvl="1"/>
            <a:r>
              <a:rPr lang="en-US" dirty="0"/>
              <a:t>Each node knows the cost to reach each of its neighbors</a:t>
            </a:r>
          </a:p>
          <a:p>
            <a:pPr lvl="1"/>
            <a:r>
              <a:rPr lang="en-US" dirty="0"/>
              <a:t>Each node sends its routing table to only its neighbors</a:t>
            </a:r>
          </a:p>
          <a:p>
            <a:pPr lvl="1"/>
            <a:r>
              <a:rPr lang="en-US" dirty="0"/>
              <a:t>Each node revises its own routing table every time it receives a routing table from a neighbor</a:t>
            </a:r>
          </a:p>
          <a:p>
            <a:r>
              <a:rPr lang="en-US" dirty="0"/>
              <a:t>Link State</a:t>
            </a:r>
          </a:p>
          <a:p>
            <a:pPr lvl="1"/>
            <a:r>
              <a:rPr lang="en-US" dirty="0"/>
              <a:t>Each node advertises its neighbor links and costs to every other node in the network</a:t>
            </a:r>
          </a:p>
          <a:p>
            <a:pPr lvl="1"/>
            <a:r>
              <a:rPr lang="en-US" dirty="0"/>
              <a:t>Each node collects the entire topology of the network from these advertisements</a:t>
            </a:r>
          </a:p>
          <a:p>
            <a:pPr lvl="1"/>
            <a:r>
              <a:rPr lang="en-US" dirty="0"/>
              <a:t>Using a “shortest path” algorithm, each node calculates its own routing table </a:t>
            </a:r>
          </a:p>
        </p:txBody>
      </p:sp>
    </p:spTree>
    <p:extLst>
      <p:ext uri="{BB962C8B-B14F-4D97-AF65-F5344CB8AC3E}">
        <p14:creationId xmlns:p14="http://schemas.microsoft.com/office/powerpoint/2010/main" val="314415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Object 5"/>
          <p:cNvPicPr>
            <a:picLocks noChangeAspect="1" noChangeArrowheads="1"/>
          </p:cNvPicPr>
          <p:nvPr/>
        </p:nvPicPr>
        <p:blipFill>
          <a:blip r:embed="rId3">
            <a:extLst>
              <a:ext uri="{28A0092B-C50C-407E-A947-70E740481C1C}">
                <a14:useLocalDpi xmlns:a14="http://schemas.microsoft.com/office/drawing/2010/main"/>
              </a:ext>
            </a:extLst>
          </a:blip>
          <a:srcRect t="-1997" b="-2440"/>
          <a:stretch>
            <a:fillRect/>
          </a:stretch>
        </p:blipFill>
        <p:spPr bwMode="auto">
          <a:xfrm>
            <a:off x="4832121" y="1577440"/>
            <a:ext cx="3355915" cy="2426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Link state in action</a:t>
            </a:r>
          </a:p>
        </p:txBody>
      </p:sp>
      <p:sp>
        <p:nvSpPr>
          <p:cNvPr id="4" name="Content Placeholder 3"/>
          <p:cNvSpPr>
            <a:spLocks noGrp="1"/>
          </p:cNvSpPr>
          <p:nvPr>
            <p:ph idx="1"/>
          </p:nvPr>
        </p:nvSpPr>
        <p:spPr>
          <a:xfrm>
            <a:off x="284163" y="1879590"/>
            <a:ext cx="4689143" cy="1996282"/>
          </a:xfrm>
        </p:spPr>
        <p:txBody>
          <a:bodyPr>
            <a:normAutofit fontScale="77500" lnSpcReduction="20000"/>
          </a:bodyPr>
          <a:lstStyle/>
          <a:p>
            <a:pPr>
              <a:spcBef>
                <a:spcPts val="1000"/>
              </a:spcBef>
            </a:pPr>
            <a:r>
              <a:rPr lang="en-US" dirty="0" err="1">
                <a:solidFill>
                  <a:schemeClr val="accent1">
                    <a:lumMod val="60000"/>
                    <a:lumOff val="40000"/>
                  </a:schemeClr>
                </a:solidFill>
              </a:rPr>
              <a:t>Dijkstra's</a:t>
            </a:r>
            <a:r>
              <a:rPr lang="en-US" dirty="0">
                <a:solidFill>
                  <a:schemeClr val="accent1">
                    <a:lumMod val="60000"/>
                    <a:lumOff val="40000"/>
                  </a:schemeClr>
                </a:solidFill>
              </a:rPr>
              <a:t> shortest path algorithm</a:t>
            </a:r>
          </a:p>
          <a:p>
            <a:pPr>
              <a:spcBef>
                <a:spcPts val="1000"/>
              </a:spcBef>
            </a:pPr>
            <a:r>
              <a:rPr lang="en-US" dirty="0"/>
              <a:t>Uses global info, local algorithm (i.e. every node has this graph)</a:t>
            </a:r>
          </a:p>
          <a:p>
            <a:pPr>
              <a:spcBef>
                <a:spcPts val="1000"/>
              </a:spcBef>
            </a:pPr>
            <a:r>
              <a:rPr lang="en-US" dirty="0"/>
              <a:t>n-1 iterations</a:t>
            </a:r>
          </a:p>
          <a:p>
            <a:pPr>
              <a:spcBef>
                <a:spcPts val="1000"/>
              </a:spcBef>
            </a:pPr>
            <a:r>
              <a:rPr lang="en-US" dirty="0"/>
              <a:t>One least-cost route to a destination</a:t>
            </a:r>
          </a:p>
          <a:p>
            <a:pPr>
              <a:spcBef>
                <a:spcPts val="1000"/>
              </a:spcBef>
            </a:pPr>
            <a:r>
              <a:rPr lang="en-US" dirty="0"/>
              <a:t>Runs simultaneously on each node</a:t>
            </a:r>
          </a:p>
        </p:txBody>
      </p:sp>
      <p:graphicFrame>
        <p:nvGraphicFramePr>
          <p:cNvPr id="3" name="Table 2"/>
          <p:cNvGraphicFramePr>
            <a:graphicFrameLocks noGrp="1"/>
          </p:cNvGraphicFramePr>
          <p:nvPr>
            <p:extLst>
              <p:ext uri="{D42A27DB-BD31-4B8C-83A1-F6EECF244321}">
                <p14:modId xmlns:p14="http://schemas.microsoft.com/office/powerpoint/2010/main" val="3530675623"/>
              </p:ext>
            </p:extLst>
          </p:nvPr>
        </p:nvGraphicFramePr>
        <p:xfrm>
          <a:off x="1472531" y="3972098"/>
          <a:ext cx="7294791" cy="2624304"/>
        </p:xfrm>
        <a:graphic>
          <a:graphicData uri="http://schemas.openxmlformats.org/drawingml/2006/table">
            <a:tbl>
              <a:tblPr firstRow="1" bandRow="1">
                <a:tableStyleId>{5C22544A-7EE6-4342-B048-85BDC9FD1C3A}</a:tableStyleId>
              </a:tblPr>
              <a:tblGrid>
                <a:gridCol w="1042113">
                  <a:extLst>
                    <a:ext uri="{9D8B030D-6E8A-4147-A177-3AD203B41FA5}">
                      <a16:colId xmlns:a16="http://schemas.microsoft.com/office/drawing/2014/main" val="20000"/>
                    </a:ext>
                  </a:extLst>
                </a:gridCol>
                <a:gridCol w="1892152">
                  <a:extLst>
                    <a:ext uri="{9D8B030D-6E8A-4147-A177-3AD203B41FA5}">
                      <a16:colId xmlns:a16="http://schemas.microsoft.com/office/drawing/2014/main" val="20001"/>
                    </a:ext>
                  </a:extLst>
                </a:gridCol>
                <a:gridCol w="950257">
                  <a:extLst>
                    <a:ext uri="{9D8B030D-6E8A-4147-A177-3AD203B41FA5}">
                      <a16:colId xmlns:a16="http://schemas.microsoft.com/office/drawing/2014/main" val="20002"/>
                    </a:ext>
                  </a:extLst>
                </a:gridCol>
                <a:gridCol w="817043">
                  <a:extLst>
                    <a:ext uri="{9D8B030D-6E8A-4147-A177-3AD203B41FA5}">
                      <a16:colId xmlns:a16="http://schemas.microsoft.com/office/drawing/2014/main" val="20003"/>
                    </a:ext>
                  </a:extLst>
                </a:gridCol>
                <a:gridCol w="817043">
                  <a:extLst>
                    <a:ext uri="{9D8B030D-6E8A-4147-A177-3AD203B41FA5}">
                      <a16:colId xmlns:a16="http://schemas.microsoft.com/office/drawing/2014/main" val="20004"/>
                    </a:ext>
                  </a:extLst>
                </a:gridCol>
                <a:gridCol w="852567">
                  <a:extLst>
                    <a:ext uri="{9D8B030D-6E8A-4147-A177-3AD203B41FA5}">
                      <a16:colId xmlns:a16="http://schemas.microsoft.com/office/drawing/2014/main" val="20005"/>
                    </a:ext>
                  </a:extLst>
                </a:gridCol>
                <a:gridCol w="923616">
                  <a:extLst>
                    <a:ext uri="{9D8B030D-6E8A-4147-A177-3AD203B41FA5}">
                      <a16:colId xmlns:a16="http://schemas.microsoft.com/office/drawing/2014/main" val="20006"/>
                    </a:ext>
                  </a:extLst>
                </a:gridCol>
              </a:tblGrid>
              <a:tr h="490472">
                <a:tc>
                  <a:txBody>
                    <a:bodyPr/>
                    <a:lstStyle/>
                    <a:p>
                      <a:r>
                        <a:rPr lang="en-US" sz="1400" dirty="0"/>
                        <a:t>Iteration Count</a:t>
                      </a:r>
                    </a:p>
                  </a:txBody>
                  <a:tcPr/>
                </a:tc>
                <a:tc>
                  <a:txBody>
                    <a:bodyPr/>
                    <a:lstStyle/>
                    <a:p>
                      <a:r>
                        <a:rPr lang="en-US" sz="1400" dirty="0"/>
                        <a:t>Nodes to which least-cost routes known</a:t>
                      </a:r>
                    </a:p>
                  </a:txBody>
                  <a:tcPr/>
                </a:tc>
                <a:tc>
                  <a:txBody>
                    <a:bodyPr/>
                    <a:lstStyle/>
                    <a:p>
                      <a:pPr algn="ctr"/>
                      <a:r>
                        <a:rPr lang="en-US" sz="1400" dirty="0"/>
                        <a:t>B Cost/</a:t>
                      </a:r>
                    </a:p>
                    <a:p>
                      <a:pPr algn="ctr"/>
                      <a:r>
                        <a:rPr lang="en-US" sz="1400" dirty="0"/>
                        <a:t>route</a:t>
                      </a:r>
                    </a:p>
                  </a:txBody>
                  <a:tcPr/>
                </a:tc>
                <a:tc>
                  <a:txBody>
                    <a:bodyPr/>
                    <a:lstStyle/>
                    <a:p>
                      <a:pPr algn="ctr"/>
                      <a:r>
                        <a:rPr lang="en-US" sz="1400" dirty="0"/>
                        <a:t>C Cost/</a:t>
                      </a:r>
                    </a:p>
                    <a:p>
                      <a:pPr algn="ctr"/>
                      <a:r>
                        <a:rPr lang="en-US" sz="1400" dirty="0"/>
                        <a:t>route</a:t>
                      </a:r>
                    </a:p>
                  </a:txBody>
                  <a:tcPr/>
                </a:tc>
                <a:tc>
                  <a:txBody>
                    <a:bodyPr/>
                    <a:lstStyle/>
                    <a:p>
                      <a:pPr algn="ctr"/>
                      <a:r>
                        <a:rPr lang="en-US" sz="1400" dirty="0"/>
                        <a:t>D cost/</a:t>
                      </a:r>
                    </a:p>
                    <a:p>
                      <a:pPr algn="ctr"/>
                      <a:r>
                        <a:rPr lang="en-US" sz="1400" dirty="0"/>
                        <a:t>route</a:t>
                      </a:r>
                    </a:p>
                  </a:txBody>
                  <a:tcPr/>
                </a:tc>
                <a:tc>
                  <a:txBody>
                    <a:bodyPr/>
                    <a:lstStyle/>
                    <a:p>
                      <a:pPr algn="ctr"/>
                      <a:r>
                        <a:rPr lang="en-US" sz="1400" dirty="0"/>
                        <a:t>E Cost/</a:t>
                      </a:r>
                    </a:p>
                    <a:p>
                      <a:pPr algn="ctr"/>
                      <a:r>
                        <a:rPr lang="en-US" sz="1400" dirty="0"/>
                        <a:t>route</a:t>
                      </a:r>
                    </a:p>
                  </a:txBody>
                  <a:tcPr/>
                </a:tc>
                <a:tc>
                  <a:txBody>
                    <a:bodyPr/>
                    <a:lstStyle/>
                    <a:p>
                      <a:pPr algn="ctr"/>
                      <a:r>
                        <a:rPr lang="en-US" sz="1400" dirty="0"/>
                        <a:t>F Cost/</a:t>
                      </a:r>
                    </a:p>
                    <a:p>
                      <a:pPr algn="ctr"/>
                      <a:r>
                        <a:rPr lang="en-US" sz="1400" dirty="0"/>
                        <a:t>route</a:t>
                      </a:r>
                    </a:p>
                  </a:txBody>
                  <a:tcPr/>
                </a:tc>
                <a:extLst>
                  <a:ext uri="{0D108BD9-81ED-4DB2-BD59-A6C34878D82A}">
                    <a16:rowId xmlns:a16="http://schemas.microsoft.com/office/drawing/2014/main" val="10000"/>
                  </a:ext>
                </a:extLst>
              </a:tr>
              <a:tr h="351024">
                <a:tc>
                  <a:txBody>
                    <a:bodyPr/>
                    <a:lstStyle/>
                    <a:p>
                      <a:r>
                        <a:rPr lang="en-US" sz="1400" dirty="0" err="1"/>
                        <a:t>Init</a:t>
                      </a:r>
                      <a:endParaRPr lang="en-US" sz="1400" dirty="0"/>
                    </a:p>
                  </a:txBody>
                  <a:tcPr/>
                </a:tc>
                <a:tc>
                  <a:txBody>
                    <a:bodyPr/>
                    <a:lstStyle/>
                    <a:p>
                      <a:r>
                        <a:rPr lang="en-US" sz="1400" dirty="0"/>
                        <a:t>A</a:t>
                      </a:r>
                    </a:p>
                  </a:txBody>
                  <a:tcPr/>
                </a:tc>
                <a:tc>
                  <a:txBody>
                    <a:bodyPr/>
                    <a:lstStyle/>
                    <a:p>
                      <a:pPr algn="ctr"/>
                      <a:r>
                        <a:rPr lang="en-US" sz="1400" dirty="0"/>
                        <a:t>2/AB</a:t>
                      </a:r>
                    </a:p>
                  </a:txBody>
                  <a:tcPr/>
                </a:tc>
                <a:tc>
                  <a:txBody>
                    <a:bodyPr/>
                    <a:lstStyle/>
                    <a:p>
                      <a:pPr algn="ctr"/>
                      <a:r>
                        <a:rPr lang="en-US" sz="1400" dirty="0"/>
                        <a:t>1/AC</a:t>
                      </a:r>
                    </a:p>
                  </a:txBody>
                  <a:tcPr/>
                </a:tc>
                <a:tc>
                  <a:txBody>
                    <a:bodyPr/>
                    <a:lstStyle/>
                    <a:p>
                      <a:pPr algn="ctr"/>
                      <a:r>
                        <a:rPr lang="en-US" sz="1400" dirty="0"/>
                        <a:t>4/AD</a:t>
                      </a:r>
                    </a:p>
                  </a:txBody>
                  <a:tcPr/>
                </a:tc>
                <a:tc>
                  <a:txBody>
                    <a:bodyPr/>
                    <a:lstStyle/>
                    <a:p>
                      <a:pPr algn="ctr"/>
                      <a:r>
                        <a:rPr lang="en-US" sz="1400" dirty="0"/>
                        <a:t>5/AE</a:t>
                      </a:r>
                    </a:p>
                  </a:txBody>
                  <a:tcPr/>
                </a:tc>
                <a:tc>
                  <a:txBody>
                    <a:bodyPr/>
                    <a:lstStyle/>
                    <a:p>
                      <a:pPr algn="ctr"/>
                      <a:r>
                        <a:rPr lang="en-US" sz="1400" dirty="0"/>
                        <a:t>∞</a:t>
                      </a:r>
                    </a:p>
                  </a:txBody>
                  <a:tcPr/>
                </a:tc>
                <a:extLst>
                  <a:ext uri="{0D108BD9-81ED-4DB2-BD59-A6C34878D82A}">
                    <a16:rowId xmlns:a16="http://schemas.microsoft.com/office/drawing/2014/main" val="10001"/>
                  </a:ext>
                </a:extLst>
              </a:tr>
              <a:tr h="351024">
                <a:tc>
                  <a:txBody>
                    <a:bodyPr/>
                    <a:lstStyle/>
                    <a:p>
                      <a:r>
                        <a:rPr lang="en-US" sz="1400" dirty="0"/>
                        <a:t>1</a:t>
                      </a:r>
                    </a:p>
                  </a:txBody>
                  <a:tcPr/>
                </a:tc>
                <a:tc>
                  <a:txBody>
                    <a:bodyPr/>
                    <a:lstStyle/>
                    <a:p>
                      <a:endParaRPr lang="en-US" sz="1400"/>
                    </a:p>
                  </a:txBody>
                  <a:tcPr/>
                </a:tc>
                <a:tc>
                  <a:txBody>
                    <a:bodyPr/>
                    <a:lstStyle/>
                    <a:p>
                      <a:pPr algn="ctr"/>
                      <a:endParaRPr lang="en-US" sz="1400"/>
                    </a:p>
                  </a:txBody>
                  <a:tcPr/>
                </a:tc>
                <a:tc>
                  <a:txBody>
                    <a:bodyPr/>
                    <a:lstStyle/>
                    <a:p>
                      <a:pPr algn="ctr"/>
                      <a:endParaRPr lang="en-US" sz="1400" dirty="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0002"/>
                  </a:ext>
                </a:extLst>
              </a:tr>
              <a:tr h="351024">
                <a:tc>
                  <a:txBody>
                    <a:bodyPr/>
                    <a:lstStyle/>
                    <a:p>
                      <a:r>
                        <a:rPr lang="en-US" sz="1400" dirty="0"/>
                        <a:t>2</a:t>
                      </a:r>
                    </a:p>
                  </a:txBody>
                  <a:tcPr/>
                </a:tc>
                <a:tc>
                  <a:txBody>
                    <a:bodyPr/>
                    <a:lstStyle/>
                    <a:p>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dirty="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0003"/>
                  </a:ext>
                </a:extLst>
              </a:tr>
              <a:tr h="351024">
                <a:tc>
                  <a:txBody>
                    <a:bodyPr/>
                    <a:lstStyle/>
                    <a:p>
                      <a:r>
                        <a:rPr lang="en-US" sz="1400" dirty="0"/>
                        <a:t>3</a:t>
                      </a:r>
                    </a:p>
                  </a:txBody>
                  <a:tcPr/>
                </a:tc>
                <a:tc>
                  <a:txBody>
                    <a:bodyPr/>
                    <a:lstStyle/>
                    <a:p>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dirty="0"/>
                    </a:p>
                  </a:txBody>
                  <a:tcPr/>
                </a:tc>
                <a:tc>
                  <a:txBody>
                    <a:bodyPr/>
                    <a:lstStyle/>
                    <a:p>
                      <a:pPr algn="ctr"/>
                      <a:endParaRPr lang="en-US" sz="1400"/>
                    </a:p>
                  </a:txBody>
                  <a:tcPr/>
                </a:tc>
                <a:extLst>
                  <a:ext uri="{0D108BD9-81ED-4DB2-BD59-A6C34878D82A}">
                    <a16:rowId xmlns:a16="http://schemas.microsoft.com/office/drawing/2014/main" val="10004"/>
                  </a:ext>
                </a:extLst>
              </a:tr>
              <a:tr h="351024">
                <a:tc>
                  <a:txBody>
                    <a:bodyPr/>
                    <a:lstStyle/>
                    <a:p>
                      <a:r>
                        <a:rPr lang="en-US" sz="1400" dirty="0"/>
                        <a:t>4</a:t>
                      </a:r>
                    </a:p>
                  </a:txBody>
                  <a:tcPr/>
                </a:tc>
                <a:tc>
                  <a:txBody>
                    <a:bodyPr/>
                    <a:lstStyle/>
                    <a:p>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dirty="0"/>
                    </a:p>
                  </a:txBody>
                  <a:tcPr/>
                </a:tc>
                <a:extLst>
                  <a:ext uri="{0D108BD9-81ED-4DB2-BD59-A6C34878D82A}">
                    <a16:rowId xmlns:a16="http://schemas.microsoft.com/office/drawing/2014/main" val="10005"/>
                  </a:ext>
                </a:extLst>
              </a:tr>
              <a:tr h="351024">
                <a:tc>
                  <a:txBody>
                    <a:bodyPr/>
                    <a:lstStyle/>
                    <a:p>
                      <a:r>
                        <a:rPr lang="en-US" sz="1400" dirty="0"/>
                        <a:t>5</a:t>
                      </a:r>
                    </a:p>
                  </a:txBody>
                  <a:tcPr/>
                </a:tc>
                <a:tc>
                  <a:txBody>
                    <a:bodyPr/>
                    <a:lstStyle/>
                    <a:p>
                      <a:endParaRPr lang="en-US" sz="140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dirty="0"/>
                    </a:p>
                  </a:txBody>
                  <a:tcPr/>
                </a:tc>
                <a:extLst>
                  <a:ext uri="{0D108BD9-81ED-4DB2-BD59-A6C34878D82A}">
                    <a16:rowId xmlns:a16="http://schemas.microsoft.com/office/drawing/2014/main" val="10006"/>
                  </a:ext>
                </a:extLst>
              </a:tr>
            </a:tbl>
          </a:graphicData>
        </a:graphic>
      </p:graphicFrame>
      <p:sp>
        <p:nvSpPr>
          <p:cNvPr id="8" name="Oval 7"/>
          <p:cNvSpPr/>
          <p:nvPr/>
        </p:nvSpPr>
        <p:spPr>
          <a:xfrm>
            <a:off x="5377387" y="4520059"/>
            <a:ext cx="825924" cy="29305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691968" y="1715299"/>
            <a:ext cx="825924" cy="76237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5346304" y="2166853"/>
            <a:ext cx="888090" cy="355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213090" y="2344463"/>
            <a:ext cx="0" cy="9590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5346304" y="1953720"/>
            <a:ext cx="229127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3">
            <a:extLst>
              <a:ext uri="{FF2B5EF4-FFF2-40B4-BE49-F238E27FC236}">
                <a16:creationId xmlns:a16="http://schemas.microsoft.com/office/drawing/2014/main" id="{E7A43025-2981-9C4E-8C83-59687506DF74}"/>
              </a:ext>
            </a:extLst>
          </p:cNvPr>
          <p:cNvSpPr txBox="1">
            <a:spLocks noChangeArrowheads="1"/>
          </p:cNvSpPr>
          <p:nvPr/>
        </p:nvSpPr>
        <p:spPr bwMode="auto">
          <a:xfrm>
            <a:off x="0" y="4480725"/>
            <a:ext cx="1499738"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b="1" dirty="0"/>
              <a:t>Calculating on Node A</a:t>
            </a:r>
          </a:p>
          <a:p>
            <a:pPr algn="ctr" eaLnBrk="1" hangingPunct="1"/>
            <a:endParaRPr lang="en-US" sz="1200" dirty="0"/>
          </a:p>
          <a:p>
            <a:pPr algn="ctr" eaLnBrk="1" hangingPunct="1"/>
            <a:r>
              <a:rPr lang="en-US" sz="1200" i="1" dirty="0"/>
              <a:t>(each node does its own calculation)</a:t>
            </a:r>
          </a:p>
        </p:txBody>
      </p:sp>
      <p:cxnSp>
        <p:nvCxnSpPr>
          <p:cNvPr id="14" name="Straight Arrow Connector 13">
            <a:extLst>
              <a:ext uri="{FF2B5EF4-FFF2-40B4-BE49-F238E27FC236}">
                <a16:creationId xmlns:a16="http://schemas.microsoft.com/office/drawing/2014/main" id="{F597D854-E195-9D4A-AE93-F1A50E5CD1F7}"/>
              </a:ext>
            </a:extLst>
          </p:cNvPr>
          <p:cNvCxnSpPr>
            <a:cxnSpLocks/>
          </p:cNvCxnSpPr>
          <p:nvPr/>
        </p:nvCxnSpPr>
        <p:spPr>
          <a:xfrm>
            <a:off x="5311809" y="2240411"/>
            <a:ext cx="1109002" cy="8522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324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xit" presetSubtype="0" fill="hold" nodeType="withEffect">
                                  <p:stCondLst>
                                    <p:cond delay="0"/>
                                  </p:stCondLst>
                                  <p:childTnLst>
                                    <p:animEffect transition="out" filter="dissolve">
                                      <p:cBhvr>
                                        <p:cTn id="23" dur="500"/>
                                        <p:tgtEl>
                                          <p:spTgt spid="11"/>
                                        </p:tgtEl>
                                      </p:cBhvr>
                                    </p:animEffect>
                                    <p:set>
                                      <p:cBhvr>
                                        <p:cTn id="24" dur="1" fill="hold">
                                          <p:stCondLst>
                                            <p:cond delay="499"/>
                                          </p:stCondLst>
                                        </p:cTn>
                                        <p:tgtEl>
                                          <p:spTgt spid="11"/>
                                        </p:tgtEl>
                                        <p:attrNameLst>
                                          <p:attrName>style.visibility</p:attrName>
                                        </p:attrNameLst>
                                      </p:cBhvr>
                                      <p:to>
                                        <p:strVal val="hidden"/>
                                      </p:to>
                                    </p:set>
                                  </p:childTnLst>
                                </p:cTn>
                              </p:par>
                              <p:par>
                                <p:cTn id="25" presetID="9" presetClass="exit" presetSubtype="0" fill="hold"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9" presetClass="exit" presetSubtype="0" fill="hold" nodeType="withEffect">
                                  <p:stCondLst>
                                    <p:cond delay="0"/>
                                  </p:stCondLst>
                                  <p:childTnLst>
                                    <p:animEffect transition="out" filter="dissolve">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Object 5"/>
          <p:cNvPicPr>
            <a:picLocks noChangeAspect="1" noChangeArrowheads="1"/>
          </p:cNvPicPr>
          <p:nvPr/>
        </p:nvPicPr>
        <p:blipFill>
          <a:blip r:embed="rId3">
            <a:extLst>
              <a:ext uri="{28A0092B-C50C-407E-A947-70E740481C1C}">
                <a14:useLocalDpi xmlns:a14="http://schemas.microsoft.com/office/drawing/2010/main"/>
              </a:ext>
            </a:extLst>
          </a:blip>
          <a:srcRect t="-1997" b="-2440"/>
          <a:stretch>
            <a:fillRect/>
          </a:stretch>
        </p:blipFill>
        <p:spPr bwMode="auto">
          <a:xfrm>
            <a:off x="4832122" y="1556658"/>
            <a:ext cx="3366306" cy="24338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Link state in action</a:t>
            </a:r>
          </a:p>
        </p:txBody>
      </p:sp>
      <p:sp>
        <p:nvSpPr>
          <p:cNvPr id="4" name="Content Placeholder 3"/>
          <p:cNvSpPr>
            <a:spLocks noGrp="1"/>
          </p:cNvSpPr>
          <p:nvPr>
            <p:ph idx="1"/>
          </p:nvPr>
        </p:nvSpPr>
        <p:spPr>
          <a:xfrm>
            <a:off x="284163" y="1879590"/>
            <a:ext cx="4689143" cy="1996282"/>
          </a:xfrm>
        </p:spPr>
        <p:txBody>
          <a:bodyPr>
            <a:normAutofit fontScale="77500" lnSpcReduction="20000"/>
          </a:bodyPr>
          <a:lstStyle/>
          <a:p>
            <a:pPr>
              <a:spcBef>
                <a:spcPts val="1000"/>
              </a:spcBef>
            </a:pPr>
            <a:r>
              <a:rPr lang="en-US" dirty="0" err="1">
                <a:solidFill>
                  <a:schemeClr val="accent1">
                    <a:lumMod val="60000"/>
                    <a:lumOff val="40000"/>
                  </a:schemeClr>
                </a:solidFill>
              </a:rPr>
              <a:t>Dijkstra's</a:t>
            </a:r>
            <a:r>
              <a:rPr lang="en-US" dirty="0">
                <a:solidFill>
                  <a:schemeClr val="accent1">
                    <a:lumMod val="60000"/>
                    <a:lumOff val="40000"/>
                  </a:schemeClr>
                </a:solidFill>
              </a:rPr>
              <a:t> shortest path algorithm</a:t>
            </a:r>
          </a:p>
          <a:p>
            <a:pPr>
              <a:spcBef>
                <a:spcPts val="1000"/>
              </a:spcBef>
            </a:pPr>
            <a:r>
              <a:rPr lang="en-US" dirty="0"/>
              <a:t>Uses global info, local algorithm (i.e. every node has this graph)</a:t>
            </a:r>
          </a:p>
          <a:p>
            <a:pPr>
              <a:spcBef>
                <a:spcPts val="1000"/>
              </a:spcBef>
            </a:pPr>
            <a:r>
              <a:rPr lang="en-US" dirty="0"/>
              <a:t>n-1 iterations</a:t>
            </a:r>
          </a:p>
          <a:p>
            <a:pPr>
              <a:spcBef>
                <a:spcPts val="1000"/>
              </a:spcBef>
            </a:pPr>
            <a:r>
              <a:rPr lang="en-US" dirty="0"/>
              <a:t>One least-cost route to a destination</a:t>
            </a:r>
          </a:p>
          <a:p>
            <a:pPr>
              <a:spcBef>
                <a:spcPts val="1000"/>
              </a:spcBef>
            </a:pPr>
            <a:r>
              <a:rPr lang="en-US" dirty="0"/>
              <a:t>Runs simultaneously on each node</a:t>
            </a:r>
          </a:p>
        </p:txBody>
      </p:sp>
      <p:graphicFrame>
        <p:nvGraphicFramePr>
          <p:cNvPr id="3" name="Table 2"/>
          <p:cNvGraphicFramePr>
            <a:graphicFrameLocks noGrp="1"/>
          </p:cNvGraphicFramePr>
          <p:nvPr>
            <p:extLst>
              <p:ext uri="{D42A27DB-BD31-4B8C-83A1-F6EECF244321}">
                <p14:modId xmlns:p14="http://schemas.microsoft.com/office/powerpoint/2010/main" val="221005376"/>
              </p:ext>
            </p:extLst>
          </p:nvPr>
        </p:nvGraphicFramePr>
        <p:xfrm>
          <a:off x="1472531" y="3960223"/>
          <a:ext cx="7294791" cy="2624304"/>
        </p:xfrm>
        <a:graphic>
          <a:graphicData uri="http://schemas.openxmlformats.org/drawingml/2006/table">
            <a:tbl>
              <a:tblPr firstRow="1" bandRow="1">
                <a:tableStyleId>{5C22544A-7EE6-4342-B048-85BDC9FD1C3A}</a:tableStyleId>
              </a:tblPr>
              <a:tblGrid>
                <a:gridCol w="1042113">
                  <a:extLst>
                    <a:ext uri="{9D8B030D-6E8A-4147-A177-3AD203B41FA5}">
                      <a16:colId xmlns:a16="http://schemas.microsoft.com/office/drawing/2014/main" val="20000"/>
                    </a:ext>
                  </a:extLst>
                </a:gridCol>
                <a:gridCol w="1892152">
                  <a:extLst>
                    <a:ext uri="{9D8B030D-6E8A-4147-A177-3AD203B41FA5}">
                      <a16:colId xmlns:a16="http://schemas.microsoft.com/office/drawing/2014/main" val="20001"/>
                    </a:ext>
                  </a:extLst>
                </a:gridCol>
                <a:gridCol w="950257">
                  <a:extLst>
                    <a:ext uri="{9D8B030D-6E8A-4147-A177-3AD203B41FA5}">
                      <a16:colId xmlns:a16="http://schemas.microsoft.com/office/drawing/2014/main" val="20002"/>
                    </a:ext>
                  </a:extLst>
                </a:gridCol>
                <a:gridCol w="817043">
                  <a:extLst>
                    <a:ext uri="{9D8B030D-6E8A-4147-A177-3AD203B41FA5}">
                      <a16:colId xmlns:a16="http://schemas.microsoft.com/office/drawing/2014/main" val="20003"/>
                    </a:ext>
                  </a:extLst>
                </a:gridCol>
                <a:gridCol w="817043">
                  <a:extLst>
                    <a:ext uri="{9D8B030D-6E8A-4147-A177-3AD203B41FA5}">
                      <a16:colId xmlns:a16="http://schemas.microsoft.com/office/drawing/2014/main" val="20004"/>
                    </a:ext>
                  </a:extLst>
                </a:gridCol>
                <a:gridCol w="852567">
                  <a:extLst>
                    <a:ext uri="{9D8B030D-6E8A-4147-A177-3AD203B41FA5}">
                      <a16:colId xmlns:a16="http://schemas.microsoft.com/office/drawing/2014/main" val="20005"/>
                    </a:ext>
                  </a:extLst>
                </a:gridCol>
                <a:gridCol w="923616">
                  <a:extLst>
                    <a:ext uri="{9D8B030D-6E8A-4147-A177-3AD203B41FA5}">
                      <a16:colId xmlns:a16="http://schemas.microsoft.com/office/drawing/2014/main" val="20006"/>
                    </a:ext>
                  </a:extLst>
                </a:gridCol>
              </a:tblGrid>
              <a:tr h="490472">
                <a:tc>
                  <a:txBody>
                    <a:bodyPr/>
                    <a:lstStyle/>
                    <a:p>
                      <a:r>
                        <a:rPr lang="en-US" sz="1400" dirty="0"/>
                        <a:t>Iteration Count</a:t>
                      </a:r>
                    </a:p>
                  </a:txBody>
                  <a:tcPr/>
                </a:tc>
                <a:tc>
                  <a:txBody>
                    <a:bodyPr/>
                    <a:lstStyle/>
                    <a:p>
                      <a:r>
                        <a:rPr lang="en-US" sz="1400" dirty="0"/>
                        <a:t>Nodes to which least-cost routes known</a:t>
                      </a:r>
                    </a:p>
                  </a:txBody>
                  <a:tcPr/>
                </a:tc>
                <a:tc>
                  <a:txBody>
                    <a:bodyPr/>
                    <a:lstStyle/>
                    <a:p>
                      <a:pPr algn="ctr"/>
                      <a:r>
                        <a:rPr lang="en-US" sz="1400" dirty="0"/>
                        <a:t>B Cost/</a:t>
                      </a:r>
                    </a:p>
                    <a:p>
                      <a:pPr algn="ctr"/>
                      <a:r>
                        <a:rPr lang="en-US" sz="1400" dirty="0"/>
                        <a:t>route</a:t>
                      </a:r>
                    </a:p>
                  </a:txBody>
                  <a:tcPr/>
                </a:tc>
                <a:tc>
                  <a:txBody>
                    <a:bodyPr/>
                    <a:lstStyle/>
                    <a:p>
                      <a:pPr algn="ctr"/>
                      <a:r>
                        <a:rPr lang="en-US" sz="1400" dirty="0"/>
                        <a:t>C Cost/</a:t>
                      </a:r>
                    </a:p>
                    <a:p>
                      <a:pPr algn="ctr"/>
                      <a:r>
                        <a:rPr lang="en-US" sz="1400" dirty="0"/>
                        <a:t>route</a:t>
                      </a:r>
                    </a:p>
                  </a:txBody>
                  <a:tcPr/>
                </a:tc>
                <a:tc>
                  <a:txBody>
                    <a:bodyPr/>
                    <a:lstStyle/>
                    <a:p>
                      <a:pPr algn="ctr"/>
                      <a:r>
                        <a:rPr lang="en-US" sz="1400" dirty="0"/>
                        <a:t>D cost/</a:t>
                      </a:r>
                    </a:p>
                    <a:p>
                      <a:pPr algn="ctr"/>
                      <a:r>
                        <a:rPr lang="en-US" sz="1400" dirty="0"/>
                        <a:t>route</a:t>
                      </a:r>
                    </a:p>
                  </a:txBody>
                  <a:tcPr/>
                </a:tc>
                <a:tc>
                  <a:txBody>
                    <a:bodyPr/>
                    <a:lstStyle/>
                    <a:p>
                      <a:pPr algn="ctr"/>
                      <a:r>
                        <a:rPr lang="en-US" sz="1400" dirty="0"/>
                        <a:t>E Cost/</a:t>
                      </a:r>
                    </a:p>
                    <a:p>
                      <a:pPr algn="ctr"/>
                      <a:r>
                        <a:rPr lang="en-US" sz="1400" dirty="0"/>
                        <a:t>route</a:t>
                      </a:r>
                    </a:p>
                  </a:txBody>
                  <a:tcPr/>
                </a:tc>
                <a:tc>
                  <a:txBody>
                    <a:bodyPr/>
                    <a:lstStyle/>
                    <a:p>
                      <a:pPr algn="ctr"/>
                      <a:r>
                        <a:rPr lang="en-US" sz="1400" dirty="0"/>
                        <a:t>F Cost/</a:t>
                      </a:r>
                    </a:p>
                    <a:p>
                      <a:pPr algn="ctr"/>
                      <a:r>
                        <a:rPr lang="en-US" sz="1400" dirty="0"/>
                        <a:t>route</a:t>
                      </a:r>
                    </a:p>
                  </a:txBody>
                  <a:tcPr/>
                </a:tc>
                <a:extLst>
                  <a:ext uri="{0D108BD9-81ED-4DB2-BD59-A6C34878D82A}">
                    <a16:rowId xmlns:a16="http://schemas.microsoft.com/office/drawing/2014/main" val="10000"/>
                  </a:ext>
                </a:extLst>
              </a:tr>
              <a:tr h="351024">
                <a:tc>
                  <a:txBody>
                    <a:bodyPr/>
                    <a:lstStyle/>
                    <a:p>
                      <a:r>
                        <a:rPr lang="en-US" sz="1400" dirty="0" err="1"/>
                        <a:t>Init</a:t>
                      </a:r>
                      <a:endParaRPr lang="en-US" sz="1400" dirty="0"/>
                    </a:p>
                  </a:txBody>
                  <a:tcPr/>
                </a:tc>
                <a:tc>
                  <a:txBody>
                    <a:bodyPr/>
                    <a:lstStyle/>
                    <a:p>
                      <a:r>
                        <a:rPr lang="en-US" sz="1400" dirty="0"/>
                        <a:t>A</a:t>
                      </a:r>
                    </a:p>
                  </a:txBody>
                  <a:tcPr/>
                </a:tc>
                <a:tc>
                  <a:txBody>
                    <a:bodyPr/>
                    <a:lstStyle/>
                    <a:p>
                      <a:pPr algn="ctr"/>
                      <a:r>
                        <a:rPr lang="en-US" sz="1400" dirty="0"/>
                        <a:t>2/AB</a:t>
                      </a:r>
                    </a:p>
                  </a:txBody>
                  <a:tcPr/>
                </a:tc>
                <a:tc>
                  <a:txBody>
                    <a:bodyPr/>
                    <a:lstStyle/>
                    <a:p>
                      <a:pPr algn="ctr"/>
                      <a:r>
                        <a:rPr lang="en-US" sz="1400" dirty="0"/>
                        <a:t>1/AC</a:t>
                      </a:r>
                    </a:p>
                  </a:txBody>
                  <a:tcPr/>
                </a:tc>
                <a:tc>
                  <a:txBody>
                    <a:bodyPr/>
                    <a:lstStyle/>
                    <a:p>
                      <a:pPr algn="ctr"/>
                      <a:r>
                        <a:rPr lang="en-US" sz="1400" dirty="0"/>
                        <a:t>4/AD</a:t>
                      </a:r>
                    </a:p>
                  </a:txBody>
                  <a:tcPr/>
                </a:tc>
                <a:tc>
                  <a:txBody>
                    <a:bodyPr/>
                    <a:lstStyle/>
                    <a:p>
                      <a:pPr algn="ctr"/>
                      <a:r>
                        <a:rPr lang="en-US" sz="1400" dirty="0"/>
                        <a:t>5/AE</a:t>
                      </a:r>
                    </a:p>
                  </a:txBody>
                  <a:tcPr/>
                </a:tc>
                <a:tc>
                  <a:txBody>
                    <a:bodyPr/>
                    <a:lstStyle/>
                    <a:p>
                      <a:pPr algn="ctr"/>
                      <a:r>
                        <a:rPr lang="en-US" sz="1400" dirty="0"/>
                        <a:t>∞</a:t>
                      </a:r>
                    </a:p>
                  </a:txBody>
                  <a:tcPr/>
                </a:tc>
                <a:extLst>
                  <a:ext uri="{0D108BD9-81ED-4DB2-BD59-A6C34878D82A}">
                    <a16:rowId xmlns:a16="http://schemas.microsoft.com/office/drawing/2014/main" val="10001"/>
                  </a:ext>
                </a:extLst>
              </a:tr>
              <a:tr h="351024">
                <a:tc>
                  <a:txBody>
                    <a:bodyPr/>
                    <a:lstStyle/>
                    <a:p>
                      <a:r>
                        <a:rPr lang="en-US" sz="1400" dirty="0"/>
                        <a:t>1</a:t>
                      </a:r>
                    </a:p>
                  </a:txBody>
                  <a:tcPr/>
                </a:tc>
                <a:tc>
                  <a:txBody>
                    <a:bodyPr/>
                    <a:lstStyle/>
                    <a:p>
                      <a:r>
                        <a:rPr lang="en-US" sz="1400" dirty="0"/>
                        <a:t>A,C</a:t>
                      </a:r>
                    </a:p>
                  </a:txBody>
                  <a:tcPr/>
                </a:tc>
                <a:tc>
                  <a:txBody>
                    <a:bodyPr/>
                    <a:lstStyle/>
                    <a:p>
                      <a:pPr algn="ctr"/>
                      <a:r>
                        <a:rPr lang="en-US" sz="1400" dirty="0"/>
                        <a:t>2/AB</a:t>
                      </a:r>
                    </a:p>
                  </a:txBody>
                  <a:tcPr/>
                </a:tc>
                <a:tc>
                  <a:txBody>
                    <a:bodyPr/>
                    <a:lstStyle/>
                    <a:p>
                      <a:pPr algn="ctr"/>
                      <a:r>
                        <a:rPr lang="en-US" sz="1400" dirty="0">
                          <a:solidFill>
                            <a:srgbClr val="008000"/>
                          </a:solidFill>
                        </a:rPr>
                        <a:t>1/AC</a:t>
                      </a:r>
                    </a:p>
                  </a:txBody>
                  <a:tcPr/>
                </a:tc>
                <a:tc>
                  <a:txBody>
                    <a:bodyPr/>
                    <a:lstStyle/>
                    <a:p>
                      <a:pPr algn="ctr"/>
                      <a:r>
                        <a:rPr lang="en-US" sz="1400" dirty="0"/>
                        <a:t>3/ACD</a:t>
                      </a:r>
                    </a:p>
                  </a:txBody>
                  <a:tcPr/>
                </a:tc>
                <a:tc>
                  <a:txBody>
                    <a:bodyPr/>
                    <a:lstStyle/>
                    <a:p>
                      <a:pPr algn="ctr"/>
                      <a:r>
                        <a:rPr lang="en-US" sz="1400" dirty="0"/>
                        <a:t>4/ACE</a:t>
                      </a:r>
                    </a:p>
                  </a:txBody>
                  <a:tcPr/>
                </a:tc>
                <a:tc>
                  <a:txBody>
                    <a:bodyPr/>
                    <a:lstStyle/>
                    <a:p>
                      <a:pPr algn="ctr"/>
                      <a:r>
                        <a:rPr lang="en-US" sz="1400" dirty="0"/>
                        <a:t>6/ACF</a:t>
                      </a:r>
                    </a:p>
                  </a:txBody>
                  <a:tcPr/>
                </a:tc>
                <a:extLst>
                  <a:ext uri="{0D108BD9-81ED-4DB2-BD59-A6C34878D82A}">
                    <a16:rowId xmlns:a16="http://schemas.microsoft.com/office/drawing/2014/main" val="10002"/>
                  </a:ext>
                </a:extLst>
              </a:tr>
              <a:tr h="351024">
                <a:tc>
                  <a:txBody>
                    <a:bodyPr/>
                    <a:lstStyle/>
                    <a:p>
                      <a:r>
                        <a:rPr lang="en-US" sz="1400" dirty="0"/>
                        <a:t>2</a:t>
                      </a:r>
                    </a:p>
                  </a:txBody>
                  <a:tcPr/>
                </a:tc>
                <a:tc>
                  <a:txBody>
                    <a:bodyPr/>
                    <a:lstStyle/>
                    <a:p>
                      <a:endParaRPr lang="en-US" sz="1400" dirty="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dirty="0"/>
                    </a:p>
                  </a:txBody>
                  <a:tcPr/>
                </a:tc>
                <a:tc>
                  <a:txBody>
                    <a:bodyPr/>
                    <a:lstStyle/>
                    <a:p>
                      <a:pPr algn="ctr"/>
                      <a:endParaRPr lang="en-US" sz="1400" dirty="0"/>
                    </a:p>
                  </a:txBody>
                  <a:tcPr/>
                </a:tc>
                <a:extLst>
                  <a:ext uri="{0D108BD9-81ED-4DB2-BD59-A6C34878D82A}">
                    <a16:rowId xmlns:a16="http://schemas.microsoft.com/office/drawing/2014/main" val="10003"/>
                  </a:ext>
                </a:extLst>
              </a:tr>
              <a:tr h="351024">
                <a:tc>
                  <a:txBody>
                    <a:bodyPr/>
                    <a:lstStyle/>
                    <a:p>
                      <a:r>
                        <a:rPr lang="en-US" sz="1400" dirty="0"/>
                        <a:t>3</a:t>
                      </a:r>
                    </a:p>
                  </a:txBody>
                  <a:tcPr/>
                </a:tc>
                <a:tc>
                  <a:txBody>
                    <a:bodyPr/>
                    <a:lstStyle/>
                    <a:p>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dirty="0"/>
                    </a:p>
                  </a:txBody>
                  <a:tcPr/>
                </a:tc>
                <a:extLst>
                  <a:ext uri="{0D108BD9-81ED-4DB2-BD59-A6C34878D82A}">
                    <a16:rowId xmlns:a16="http://schemas.microsoft.com/office/drawing/2014/main" val="10004"/>
                  </a:ext>
                </a:extLst>
              </a:tr>
              <a:tr h="351024">
                <a:tc>
                  <a:txBody>
                    <a:bodyPr/>
                    <a:lstStyle/>
                    <a:p>
                      <a:r>
                        <a:rPr lang="en-US" sz="1400" dirty="0"/>
                        <a:t>4</a:t>
                      </a:r>
                    </a:p>
                  </a:txBody>
                  <a:tcPr/>
                </a:tc>
                <a:tc>
                  <a:txBody>
                    <a:bodyPr/>
                    <a:lstStyle/>
                    <a:p>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dirty="0"/>
                    </a:p>
                  </a:txBody>
                  <a:tcPr/>
                </a:tc>
                <a:extLst>
                  <a:ext uri="{0D108BD9-81ED-4DB2-BD59-A6C34878D82A}">
                    <a16:rowId xmlns:a16="http://schemas.microsoft.com/office/drawing/2014/main" val="10005"/>
                  </a:ext>
                </a:extLst>
              </a:tr>
              <a:tr h="351024">
                <a:tc>
                  <a:txBody>
                    <a:bodyPr/>
                    <a:lstStyle/>
                    <a:p>
                      <a:r>
                        <a:rPr lang="en-US" sz="1400" dirty="0"/>
                        <a:t>5</a:t>
                      </a:r>
                    </a:p>
                  </a:txBody>
                  <a:tcPr/>
                </a:tc>
                <a:tc>
                  <a:txBody>
                    <a:bodyPr/>
                    <a:lstStyle/>
                    <a:p>
                      <a:endParaRPr lang="en-US" sz="140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dirty="0"/>
                    </a:p>
                  </a:txBody>
                  <a:tcPr/>
                </a:tc>
                <a:extLst>
                  <a:ext uri="{0D108BD9-81ED-4DB2-BD59-A6C34878D82A}">
                    <a16:rowId xmlns:a16="http://schemas.microsoft.com/office/drawing/2014/main" val="10006"/>
                  </a:ext>
                </a:extLst>
              </a:tr>
            </a:tbl>
          </a:graphicData>
        </a:graphic>
      </p:graphicFrame>
      <p:sp>
        <p:nvSpPr>
          <p:cNvPr id="8" name="Oval 7"/>
          <p:cNvSpPr/>
          <p:nvPr/>
        </p:nvSpPr>
        <p:spPr>
          <a:xfrm>
            <a:off x="4419160" y="4787831"/>
            <a:ext cx="825924" cy="29305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104032" y="2958575"/>
            <a:ext cx="825924" cy="76237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H="1" flipV="1">
            <a:off x="6403131" y="2761849"/>
            <a:ext cx="1" cy="3108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5408470" y="3294683"/>
            <a:ext cx="825924" cy="2575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713963" y="2282300"/>
            <a:ext cx="1056827" cy="7903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838295" y="3294684"/>
            <a:ext cx="932495" cy="2575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3">
            <a:extLst>
              <a:ext uri="{FF2B5EF4-FFF2-40B4-BE49-F238E27FC236}">
                <a16:creationId xmlns:a16="http://schemas.microsoft.com/office/drawing/2014/main" id="{160DD083-A369-DF45-9C60-DB0F20117983}"/>
              </a:ext>
            </a:extLst>
          </p:cNvPr>
          <p:cNvSpPr txBox="1">
            <a:spLocks noChangeArrowheads="1"/>
          </p:cNvSpPr>
          <p:nvPr/>
        </p:nvSpPr>
        <p:spPr bwMode="auto">
          <a:xfrm>
            <a:off x="0" y="4480725"/>
            <a:ext cx="1499738"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b="1" dirty="0"/>
              <a:t>Calculating on Node A</a:t>
            </a:r>
          </a:p>
          <a:p>
            <a:pPr algn="ctr" eaLnBrk="1" hangingPunct="1"/>
            <a:endParaRPr lang="en-US" sz="1200" dirty="0"/>
          </a:p>
          <a:p>
            <a:pPr algn="ctr" eaLnBrk="1" hangingPunct="1"/>
            <a:r>
              <a:rPr lang="en-US" sz="1200" i="1" dirty="0"/>
              <a:t>(each node does its own calculation)</a:t>
            </a:r>
          </a:p>
        </p:txBody>
      </p:sp>
    </p:spTree>
    <p:extLst>
      <p:ext uri="{BB962C8B-B14F-4D97-AF65-F5344CB8AC3E}">
        <p14:creationId xmlns:p14="http://schemas.microsoft.com/office/powerpoint/2010/main" val="4207382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500"/>
                                        <p:tgtEl>
                                          <p:spTgt spid="26"/>
                                        </p:tgtEl>
                                      </p:cBhvr>
                                    </p:animEffect>
                                  </p:childTnLst>
                                </p:cTn>
                              </p:par>
                              <p:par>
                                <p:cTn id="11" presetID="9"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dissolve">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xit" presetSubtype="0" fill="hold" nodeType="withEffect">
                                  <p:stCondLst>
                                    <p:cond delay="0"/>
                                  </p:stCondLst>
                                  <p:childTnLst>
                                    <p:animEffect transition="out" filter="dissolve">
                                      <p:cBhvr>
                                        <p:cTn id="23" dur="500"/>
                                        <p:tgtEl>
                                          <p:spTgt spid="26"/>
                                        </p:tgtEl>
                                      </p:cBhvr>
                                    </p:animEffect>
                                    <p:set>
                                      <p:cBhvr>
                                        <p:cTn id="24" dur="1" fill="hold">
                                          <p:stCondLst>
                                            <p:cond delay="499"/>
                                          </p:stCondLst>
                                        </p:cTn>
                                        <p:tgtEl>
                                          <p:spTgt spid="26"/>
                                        </p:tgtEl>
                                        <p:attrNameLst>
                                          <p:attrName>style.visibility</p:attrName>
                                        </p:attrNameLst>
                                      </p:cBhvr>
                                      <p:to>
                                        <p:strVal val="hidden"/>
                                      </p:to>
                                    </p:set>
                                  </p:childTnLst>
                                </p:cTn>
                              </p:par>
                              <p:par>
                                <p:cTn id="25" presetID="9" presetClass="exit" presetSubtype="0" fill="hold" nodeType="withEffect">
                                  <p:stCondLst>
                                    <p:cond delay="0"/>
                                  </p:stCondLst>
                                  <p:childTnLst>
                                    <p:animEffect transition="out" filter="dissolve">
                                      <p:cBhvr>
                                        <p:cTn id="26" dur="500"/>
                                        <p:tgtEl>
                                          <p:spTgt spid="30"/>
                                        </p:tgtEl>
                                      </p:cBhvr>
                                    </p:animEffect>
                                    <p:set>
                                      <p:cBhvr>
                                        <p:cTn id="27" dur="1" fill="hold">
                                          <p:stCondLst>
                                            <p:cond delay="499"/>
                                          </p:stCondLst>
                                        </p:cTn>
                                        <p:tgtEl>
                                          <p:spTgt spid="30"/>
                                        </p:tgtEl>
                                        <p:attrNameLst>
                                          <p:attrName>style.visibility</p:attrName>
                                        </p:attrNameLst>
                                      </p:cBhvr>
                                      <p:to>
                                        <p:strVal val="hidden"/>
                                      </p:to>
                                    </p:set>
                                  </p:childTnLst>
                                </p:cTn>
                              </p:par>
                              <p:par>
                                <p:cTn id="28" presetID="9" presetClass="exit" presetSubtype="0" fill="hold" nodeType="withEffect">
                                  <p:stCondLst>
                                    <p:cond delay="0"/>
                                  </p:stCondLst>
                                  <p:childTnLst>
                                    <p:animEffect transition="out" filter="dissolve">
                                      <p:cBhvr>
                                        <p:cTn id="29" dur="500"/>
                                        <p:tgtEl>
                                          <p:spTgt spid="32"/>
                                        </p:tgtEl>
                                      </p:cBhvr>
                                    </p:animEffect>
                                    <p:set>
                                      <p:cBhvr>
                                        <p:cTn id="30"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Object 5"/>
          <p:cNvPicPr>
            <a:picLocks noChangeAspect="1" noChangeArrowheads="1"/>
          </p:cNvPicPr>
          <p:nvPr/>
        </p:nvPicPr>
        <p:blipFill>
          <a:blip r:embed="rId3">
            <a:extLst>
              <a:ext uri="{28A0092B-C50C-407E-A947-70E740481C1C}">
                <a14:useLocalDpi xmlns:a14="http://schemas.microsoft.com/office/drawing/2010/main"/>
              </a:ext>
            </a:extLst>
          </a:blip>
          <a:srcRect t="-1997" b="-2440"/>
          <a:stretch>
            <a:fillRect/>
          </a:stretch>
        </p:blipFill>
        <p:spPr bwMode="auto">
          <a:xfrm>
            <a:off x="4832121" y="1556659"/>
            <a:ext cx="3376697" cy="24413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Link state in action</a:t>
            </a:r>
          </a:p>
        </p:txBody>
      </p:sp>
      <p:sp>
        <p:nvSpPr>
          <p:cNvPr id="4" name="Content Placeholder 3"/>
          <p:cNvSpPr>
            <a:spLocks noGrp="1"/>
          </p:cNvSpPr>
          <p:nvPr>
            <p:ph idx="1"/>
          </p:nvPr>
        </p:nvSpPr>
        <p:spPr>
          <a:xfrm>
            <a:off x="284163" y="1879590"/>
            <a:ext cx="4689143" cy="1996282"/>
          </a:xfrm>
        </p:spPr>
        <p:txBody>
          <a:bodyPr>
            <a:normAutofit fontScale="77500" lnSpcReduction="20000"/>
          </a:bodyPr>
          <a:lstStyle/>
          <a:p>
            <a:pPr>
              <a:spcBef>
                <a:spcPts val="1000"/>
              </a:spcBef>
            </a:pPr>
            <a:r>
              <a:rPr lang="en-US" dirty="0" err="1">
                <a:solidFill>
                  <a:schemeClr val="accent1">
                    <a:lumMod val="60000"/>
                    <a:lumOff val="40000"/>
                  </a:schemeClr>
                </a:solidFill>
              </a:rPr>
              <a:t>Dijkstra's</a:t>
            </a:r>
            <a:r>
              <a:rPr lang="en-US" dirty="0">
                <a:solidFill>
                  <a:schemeClr val="accent1">
                    <a:lumMod val="60000"/>
                    <a:lumOff val="40000"/>
                  </a:schemeClr>
                </a:solidFill>
              </a:rPr>
              <a:t> shortest path algorithm</a:t>
            </a:r>
          </a:p>
          <a:p>
            <a:pPr>
              <a:spcBef>
                <a:spcPts val="1000"/>
              </a:spcBef>
            </a:pPr>
            <a:r>
              <a:rPr lang="en-US" dirty="0"/>
              <a:t>Uses global info, local algorithm (i.e. every node has this graph)</a:t>
            </a:r>
          </a:p>
          <a:p>
            <a:pPr>
              <a:spcBef>
                <a:spcPts val="1000"/>
              </a:spcBef>
            </a:pPr>
            <a:r>
              <a:rPr lang="en-US" dirty="0"/>
              <a:t>n-1 iterations</a:t>
            </a:r>
          </a:p>
          <a:p>
            <a:pPr>
              <a:spcBef>
                <a:spcPts val="1000"/>
              </a:spcBef>
            </a:pPr>
            <a:r>
              <a:rPr lang="en-US" dirty="0"/>
              <a:t>One least-cost route to a destination</a:t>
            </a:r>
          </a:p>
          <a:p>
            <a:pPr>
              <a:spcBef>
                <a:spcPts val="1000"/>
              </a:spcBef>
            </a:pPr>
            <a:r>
              <a:rPr lang="en-US" dirty="0"/>
              <a:t>Runs simultaneously on each node</a:t>
            </a:r>
          </a:p>
        </p:txBody>
      </p:sp>
      <p:graphicFrame>
        <p:nvGraphicFramePr>
          <p:cNvPr id="3" name="Table 2"/>
          <p:cNvGraphicFramePr>
            <a:graphicFrameLocks noGrp="1"/>
          </p:cNvGraphicFramePr>
          <p:nvPr>
            <p:extLst>
              <p:ext uri="{D42A27DB-BD31-4B8C-83A1-F6EECF244321}">
                <p14:modId xmlns:p14="http://schemas.microsoft.com/office/powerpoint/2010/main" val="4228125369"/>
              </p:ext>
            </p:extLst>
          </p:nvPr>
        </p:nvGraphicFramePr>
        <p:xfrm>
          <a:off x="1472531" y="3948348"/>
          <a:ext cx="7294791" cy="2624304"/>
        </p:xfrm>
        <a:graphic>
          <a:graphicData uri="http://schemas.openxmlformats.org/drawingml/2006/table">
            <a:tbl>
              <a:tblPr firstRow="1" bandRow="1">
                <a:tableStyleId>{5C22544A-7EE6-4342-B048-85BDC9FD1C3A}</a:tableStyleId>
              </a:tblPr>
              <a:tblGrid>
                <a:gridCol w="1042113">
                  <a:extLst>
                    <a:ext uri="{9D8B030D-6E8A-4147-A177-3AD203B41FA5}">
                      <a16:colId xmlns:a16="http://schemas.microsoft.com/office/drawing/2014/main" val="20000"/>
                    </a:ext>
                  </a:extLst>
                </a:gridCol>
                <a:gridCol w="1892152">
                  <a:extLst>
                    <a:ext uri="{9D8B030D-6E8A-4147-A177-3AD203B41FA5}">
                      <a16:colId xmlns:a16="http://schemas.microsoft.com/office/drawing/2014/main" val="20001"/>
                    </a:ext>
                  </a:extLst>
                </a:gridCol>
                <a:gridCol w="950257">
                  <a:extLst>
                    <a:ext uri="{9D8B030D-6E8A-4147-A177-3AD203B41FA5}">
                      <a16:colId xmlns:a16="http://schemas.microsoft.com/office/drawing/2014/main" val="20002"/>
                    </a:ext>
                  </a:extLst>
                </a:gridCol>
                <a:gridCol w="817043">
                  <a:extLst>
                    <a:ext uri="{9D8B030D-6E8A-4147-A177-3AD203B41FA5}">
                      <a16:colId xmlns:a16="http://schemas.microsoft.com/office/drawing/2014/main" val="20003"/>
                    </a:ext>
                  </a:extLst>
                </a:gridCol>
                <a:gridCol w="817043">
                  <a:extLst>
                    <a:ext uri="{9D8B030D-6E8A-4147-A177-3AD203B41FA5}">
                      <a16:colId xmlns:a16="http://schemas.microsoft.com/office/drawing/2014/main" val="20004"/>
                    </a:ext>
                  </a:extLst>
                </a:gridCol>
                <a:gridCol w="852567">
                  <a:extLst>
                    <a:ext uri="{9D8B030D-6E8A-4147-A177-3AD203B41FA5}">
                      <a16:colId xmlns:a16="http://schemas.microsoft.com/office/drawing/2014/main" val="20005"/>
                    </a:ext>
                  </a:extLst>
                </a:gridCol>
                <a:gridCol w="923616">
                  <a:extLst>
                    <a:ext uri="{9D8B030D-6E8A-4147-A177-3AD203B41FA5}">
                      <a16:colId xmlns:a16="http://schemas.microsoft.com/office/drawing/2014/main" val="20006"/>
                    </a:ext>
                  </a:extLst>
                </a:gridCol>
              </a:tblGrid>
              <a:tr h="490472">
                <a:tc>
                  <a:txBody>
                    <a:bodyPr/>
                    <a:lstStyle/>
                    <a:p>
                      <a:r>
                        <a:rPr lang="en-US" sz="1400" dirty="0"/>
                        <a:t>Iteration Count</a:t>
                      </a:r>
                    </a:p>
                  </a:txBody>
                  <a:tcPr/>
                </a:tc>
                <a:tc>
                  <a:txBody>
                    <a:bodyPr/>
                    <a:lstStyle/>
                    <a:p>
                      <a:r>
                        <a:rPr lang="en-US" sz="1400" dirty="0"/>
                        <a:t>Nodes to which least-cost routes known</a:t>
                      </a:r>
                    </a:p>
                  </a:txBody>
                  <a:tcPr/>
                </a:tc>
                <a:tc>
                  <a:txBody>
                    <a:bodyPr/>
                    <a:lstStyle/>
                    <a:p>
                      <a:pPr algn="ctr"/>
                      <a:r>
                        <a:rPr lang="en-US" sz="1400" dirty="0"/>
                        <a:t>B Cost/</a:t>
                      </a:r>
                    </a:p>
                    <a:p>
                      <a:pPr algn="ctr"/>
                      <a:r>
                        <a:rPr lang="en-US" sz="1400" dirty="0"/>
                        <a:t>route</a:t>
                      </a:r>
                    </a:p>
                  </a:txBody>
                  <a:tcPr/>
                </a:tc>
                <a:tc>
                  <a:txBody>
                    <a:bodyPr/>
                    <a:lstStyle/>
                    <a:p>
                      <a:pPr algn="ctr"/>
                      <a:r>
                        <a:rPr lang="en-US" sz="1400" dirty="0"/>
                        <a:t>C Cost/</a:t>
                      </a:r>
                    </a:p>
                    <a:p>
                      <a:pPr algn="ctr"/>
                      <a:r>
                        <a:rPr lang="en-US" sz="1400" dirty="0"/>
                        <a:t>route</a:t>
                      </a:r>
                    </a:p>
                  </a:txBody>
                  <a:tcPr/>
                </a:tc>
                <a:tc>
                  <a:txBody>
                    <a:bodyPr/>
                    <a:lstStyle/>
                    <a:p>
                      <a:pPr algn="ctr"/>
                      <a:r>
                        <a:rPr lang="en-US" sz="1400" dirty="0"/>
                        <a:t>D cost/</a:t>
                      </a:r>
                    </a:p>
                    <a:p>
                      <a:pPr algn="ctr"/>
                      <a:r>
                        <a:rPr lang="en-US" sz="1400" dirty="0"/>
                        <a:t>route</a:t>
                      </a:r>
                    </a:p>
                  </a:txBody>
                  <a:tcPr/>
                </a:tc>
                <a:tc>
                  <a:txBody>
                    <a:bodyPr/>
                    <a:lstStyle/>
                    <a:p>
                      <a:pPr algn="ctr"/>
                      <a:r>
                        <a:rPr lang="en-US" sz="1400" dirty="0"/>
                        <a:t>E Cost/</a:t>
                      </a:r>
                    </a:p>
                    <a:p>
                      <a:pPr algn="ctr"/>
                      <a:r>
                        <a:rPr lang="en-US" sz="1400" dirty="0"/>
                        <a:t>route</a:t>
                      </a:r>
                    </a:p>
                  </a:txBody>
                  <a:tcPr/>
                </a:tc>
                <a:tc>
                  <a:txBody>
                    <a:bodyPr/>
                    <a:lstStyle/>
                    <a:p>
                      <a:pPr algn="ctr"/>
                      <a:r>
                        <a:rPr lang="en-US" sz="1400" dirty="0"/>
                        <a:t>F Cost/</a:t>
                      </a:r>
                    </a:p>
                    <a:p>
                      <a:pPr algn="ctr"/>
                      <a:r>
                        <a:rPr lang="en-US" sz="1400" dirty="0"/>
                        <a:t>route</a:t>
                      </a:r>
                    </a:p>
                  </a:txBody>
                  <a:tcPr/>
                </a:tc>
                <a:extLst>
                  <a:ext uri="{0D108BD9-81ED-4DB2-BD59-A6C34878D82A}">
                    <a16:rowId xmlns:a16="http://schemas.microsoft.com/office/drawing/2014/main" val="10000"/>
                  </a:ext>
                </a:extLst>
              </a:tr>
              <a:tr h="351024">
                <a:tc>
                  <a:txBody>
                    <a:bodyPr/>
                    <a:lstStyle/>
                    <a:p>
                      <a:r>
                        <a:rPr lang="en-US" sz="1400" dirty="0" err="1"/>
                        <a:t>Init</a:t>
                      </a:r>
                      <a:endParaRPr lang="en-US" sz="1400" dirty="0"/>
                    </a:p>
                  </a:txBody>
                  <a:tcPr/>
                </a:tc>
                <a:tc>
                  <a:txBody>
                    <a:bodyPr/>
                    <a:lstStyle/>
                    <a:p>
                      <a:r>
                        <a:rPr lang="en-US" sz="1400" dirty="0"/>
                        <a:t>A</a:t>
                      </a:r>
                    </a:p>
                  </a:txBody>
                  <a:tcPr/>
                </a:tc>
                <a:tc>
                  <a:txBody>
                    <a:bodyPr/>
                    <a:lstStyle/>
                    <a:p>
                      <a:pPr algn="ctr"/>
                      <a:r>
                        <a:rPr lang="en-US" sz="1400" dirty="0"/>
                        <a:t>2/AB</a:t>
                      </a:r>
                    </a:p>
                  </a:txBody>
                  <a:tcPr/>
                </a:tc>
                <a:tc>
                  <a:txBody>
                    <a:bodyPr/>
                    <a:lstStyle/>
                    <a:p>
                      <a:pPr algn="ctr"/>
                      <a:r>
                        <a:rPr lang="en-US" sz="1400" dirty="0"/>
                        <a:t>1/AC</a:t>
                      </a:r>
                    </a:p>
                  </a:txBody>
                  <a:tcPr/>
                </a:tc>
                <a:tc>
                  <a:txBody>
                    <a:bodyPr/>
                    <a:lstStyle/>
                    <a:p>
                      <a:pPr algn="ctr"/>
                      <a:r>
                        <a:rPr lang="en-US" sz="1400" dirty="0"/>
                        <a:t>4/AD</a:t>
                      </a:r>
                    </a:p>
                  </a:txBody>
                  <a:tcPr/>
                </a:tc>
                <a:tc>
                  <a:txBody>
                    <a:bodyPr/>
                    <a:lstStyle/>
                    <a:p>
                      <a:pPr algn="ctr"/>
                      <a:r>
                        <a:rPr lang="en-US" sz="1400" dirty="0"/>
                        <a:t>5/AE</a:t>
                      </a:r>
                    </a:p>
                  </a:txBody>
                  <a:tcPr/>
                </a:tc>
                <a:tc>
                  <a:txBody>
                    <a:bodyPr/>
                    <a:lstStyle/>
                    <a:p>
                      <a:pPr algn="ctr"/>
                      <a:r>
                        <a:rPr lang="en-US" sz="1400" dirty="0"/>
                        <a:t>∞</a:t>
                      </a:r>
                    </a:p>
                  </a:txBody>
                  <a:tcPr/>
                </a:tc>
                <a:extLst>
                  <a:ext uri="{0D108BD9-81ED-4DB2-BD59-A6C34878D82A}">
                    <a16:rowId xmlns:a16="http://schemas.microsoft.com/office/drawing/2014/main" val="10001"/>
                  </a:ext>
                </a:extLst>
              </a:tr>
              <a:tr h="351024">
                <a:tc>
                  <a:txBody>
                    <a:bodyPr/>
                    <a:lstStyle/>
                    <a:p>
                      <a:r>
                        <a:rPr lang="en-US" sz="1400" dirty="0"/>
                        <a:t>1</a:t>
                      </a:r>
                    </a:p>
                  </a:txBody>
                  <a:tcPr/>
                </a:tc>
                <a:tc>
                  <a:txBody>
                    <a:bodyPr/>
                    <a:lstStyle/>
                    <a:p>
                      <a:r>
                        <a:rPr lang="en-US" sz="1400" dirty="0"/>
                        <a:t>A,C</a:t>
                      </a:r>
                    </a:p>
                  </a:txBody>
                  <a:tcPr/>
                </a:tc>
                <a:tc>
                  <a:txBody>
                    <a:bodyPr/>
                    <a:lstStyle/>
                    <a:p>
                      <a:pPr algn="ctr"/>
                      <a:r>
                        <a:rPr lang="en-US" sz="1400" dirty="0"/>
                        <a:t>2/AB</a:t>
                      </a:r>
                    </a:p>
                  </a:txBody>
                  <a:tcPr/>
                </a:tc>
                <a:tc>
                  <a:txBody>
                    <a:bodyPr/>
                    <a:lstStyle/>
                    <a:p>
                      <a:pPr algn="ctr"/>
                      <a:r>
                        <a:rPr lang="en-US" sz="1400" dirty="0">
                          <a:solidFill>
                            <a:srgbClr val="008000"/>
                          </a:solidFill>
                        </a:rPr>
                        <a:t>1/AC</a:t>
                      </a:r>
                    </a:p>
                  </a:txBody>
                  <a:tcPr/>
                </a:tc>
                <a:tc>
                  <a:txBody>
                    <a:bodyPr/>
                    <a:lstStyle/>
                    <a:p>
                      <a:pPr algn="ctr"/>
                      <a:r>
                        <a:rPr lang="en-US" sz="1400" dirty="0"/>
                        <a:t>3/ACD</a:t>
                      </a:r>
                    </a:p>
                  </a:txBody>
                  <a:tcPr/>
                </a:tc>
                <a:tc>
                  <a:txBody>
                    <a:bodyPr/>
                    <a:lstStyle/>
                    <a:p>
                      <a:pPr algn="ctr"/>
                      <a:r>
                        <a:rPr lang="en-US" sz="1400" dirty="0"/>
                        <a:t>4/ACE</a:t>
                      </a:r>
                    </a:p>
                  </a:txBody>
                  <a:tcPr/>
                </a:tc>
                <a:tc>
                  <a:txBody>
                    <a:bodyPr/>
                    <a:lstStyle/>
                    <a:p>
                      <a:pPr algn="ctr"/>
                      <a:r>
                        <a:rPr lang="en-US" sz="1400" dirty="0"/>
                        <a:t>6/ACF</a:t>
                      </a:r>
                    </a:p>
                  </a:txBody>
                  <a:tcPr/>
                </a:tc>
                <a:extLst>
                  <a:ext uri="{0D108BD9-81ED-4DB2-BD59-A6C34878D82A}">
                    <a16:rowId xmlns:a16="http://schemas.microsoft.com/office/drawing/2014/main" val="10002"/>
                  </a:ext>
                </a:extLst>
              </a:tr>
              <a:tr h="351024">
                <a:tc>
                  <a:txBody>
                    <a:bodyPr/>
                    <a:lstStyle/>
                    <a:p>
                      <a:r>
                        <a:rPr lang="en-US" sz="1400" dirty="0"/>
                        <a:t>2</a:t>
                      </a:r>
                    </a:p>
                  </a:txBody>
                  <a:tcPr/>
                </a:tc>
                <a:tc>
                  <a:txBody>
                    <a:bodyPr/>
                    <a:lstStyle/>
                    <a:p>
                      <a:r>
                        <a:rPr lang="en-US" sz="1400" dirty="0"/>
                        <a:t>A,C,B</a:t>
                      </a:r>
                    </a:p>
                  </a:txBody>
                  <a:tcPr/>
                </a:tc>
                <a:tc>
                  <a:txBody>
                    <a:bodyPr/>
                    <a:lstStyle/>
                    <a:p>
                      <a:pPr algn="ctr"/>
                      <a:r>
                        <a:rPr lang="en-US" sz="1400" dirty="0">
                          <a:solidFill>
                            <a:srgbClr val="008000"/>
                          </a:solidFill>
                        </a:rPr>
                        <a:t>2/AB</a:t>
                      </a:r>
                    </a:p>
                  </a:txBody>
                  <a:tcPr/>
                </a:tc>
                <a:tc>
                  <a:txBody>
                    <a:bodyPr/>
                    <a:lstStyle/>
                    <a:p>
                      <a:pPr algn="ctr"/>
                      <a:r>
                        <a:rPr lang="en-US" sz="1400" dirty="0">
                          <a:solidFill>
                            <a:srgbClr val="008000"/>
                          </a:solidFill>
                        </a:rPr>
                        <a:t>-</a:t>
                      </a:r>
                    </a:p>
                  </a:txBody>
                  <a:tcPr/>
                </a:tc>
                <a:tc>
                  <a:txBody>
                    <a:bodyPr/>
                    <a:lstStyle/>
                    <a:p>
                      <a:pPr algn="ctr"/>
                      <a:r>
                        <a:rPr lang="en-US" sz="1400" dirty="0"/>
                        <a:t>3/ACD</a:t>
                      </a:r>
                    </a:p>
                  </a:txBody>
                  <a:tcPr/>
                </a:tc>
                <a:tc>
                  <a:txBody>
                    <a:bodyPr/>
                    <a:lstStyle/>
                    <a:p>
                      <a:pPr algn="ctr"/>
                      <a:r>
                        <a:rPr lang="en-US" sz="1400" dirty="0"/>
                        <a:t>3/ABE</a:t>
                      </a:r>
                    </a:p>
                  </a:txBody>
                  <a:tcPr/>
                </a:tc>
                <a:tc>
                  <a:txBody>
                    <a:bodyPr/>
                    <a:lstStyle/>
                    <a:p>
                      <a:pPr algn="ctr"/>
                      <a:r>
                        <a:rPr lang="en-US" sz="1400" dirty="0"/>
                        <a:t>6/ACF</a:t>
                      </a:r>
                    </a:p>
                  </a:txBody>
                  <a:tcPr/>
                </a:tc>
                <a:extLst>
                  <a:ext uri="{0D108BD9-81ED-4DB2-BD59-A6C34878D82A}">
                    <a16:rowId xmlns:a16="http://schemas.microsoft.com/office/drawing/2014/main" val="10003"/>
                  </a:ext>
                </a:extLst>
              </a:tr>
              <a:tr h="351024">
                <a:tc>
                  <a:txBody>
                    <a:bodyPr/>
                    <a:lstStyle/>
                    <a:p>
                      <a:r>
                        <a:rPr lang="en-US" sz="1400" dirty="0"/>
                        <a:t>3</a:t>
                      </a:r>
                    </a:p>
                  </a:txBody>
                  <a:tcPr/>
                </a:tc>
                <a:tc>
                  <a:txBody>
                    <a:bodyPr/>
                    <a:lstStyle/>
                    <a:p>
                      <a:endParaRPr lang="en-US" sz="140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a:p>
                  </a:txBody>
                  <a:tcPr/>
                </a:tc>
                <a:tc>
                  <a:txBody>
                    <a:bodyPr/>
                    <a:lstStyle/>
                    <a:p>
                      <a:pPr algn="ctr"/>
                      <a:endParaRPr lang="en-US" sz="1400" dirty="0"/>
                    </a:p>
                  </a:txBody>
                  <a:tcPr/>
                </a:tc>
                <a:extLst>
                  <a:ext uri="{0D108BD9-81ED-4DB2-BD59-A6C34878D82A}">
                    <a16:rowId xmlns:a16="http://schemas.microsoft.com/office/drawing/2014/main" val="10004"/>
                  </a:ext>
                </a:extLst>
              </a:tr>
              <a:tr h="351024">
                <a:tc>
                  <a:txBody>
                    <a:bodyPr/>
                    <a:lstStyle/>
                    <a:p>
                      <a:r>
                        <a:rPr lang="en-US" sz="1400" dirty="0"/>
                        <a:t>4</a:t>
                      </a:r>
                    </a:p>
                  </a:txBody>
                  <a:tcPr/>
                </a:tc>
                <a:tc>
                  <a:txBody>
                    <a:bodyPr/>
                    <a:lstStyle/>
                    <a:p>
                      <a:endParaRPr lang="en-US" sz="1400"/>
                    </a:p>
                  </a:txBody>
                  <a:tcPr/>
                </a:tc>
                <a:tc>
                  <a:txBody>
                    <a:bodyPr/>
                    <a:lstStyle/>
                    <a:p>
                      <a:pPr algn="ctr"/>
                      <a:endParaRPr lang="en-US" sz="1400"/>
                    </a:p>
                  </a:txBody>
                  <a:tcPr/>
                </a:tc>
                <a:tc>
                  <a:txBody>
                    <a:bodyPr/>
                    <a:lstStyle/>
                    <a:p>
                      <a:pPr algn="ctr"/>
                      <a:endParaRPr lang="en-US" sz="1400" dirty="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dirty="0"/>
                    </a:p>
                  </a:txBody>
                  <a:tcPr/>
                </a:tc>
                <a:extLst>
                  <a:ext uri="{0D108BD9-81ED-4DB2-BD59-A6C34878D82A}">
                    <a16:rowId xmlns:a16="http://schemas.microsoft.com/office/drawing/2014/main" val="10005"/>
                  </a:ext>
                </a:extLst>
              </a:tr>
              <a:tr h="351024">
                <a:tc>
                  <a:txBody>
                    <a:bodyPr/>
                    <a:lstStyle/>
                    <a:p>
                      <a:r>
                        <a:rPr lang="en-US" sz="1400" dirty="0"/>
                        <a:t>5</a:t>
                      </a:r>
                    </a:p>
                  </a:txBody>
                  <a:tcPr/>
                </a:tc>
                <a:tc>
                  <a:txBody>
                    <a:bodyPr/>
                    <a:lstStyle/>
                    <a:p>
                      <a:endParaRPr lang="en-US" sz="140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dirty="0"/>
                    </a:p>
                  </a:txBody>
                  <a:tcPr/>
                </a:tc>
                <a:extLst>
                  <a:ext uri="{0D108BD9-81ED-4DB2-BD59-A6C34878D82A}">
                    <a16:rowId xmlns:a16="http://schemas.microsoft.com/office/drawing/2014/main" val="10006"/>
                  </a:ext>
                </a:extLst>
              </a:tr>
            </a:tbl>
          </a:graphicData>
        </a:graphic>
      </p:graphicFrame>
      <p:sp>
        <p:nvSpPr>
          <p:cNvPr id="9" name="Oval 8"/>
          <p:cNvSpPr/>
          <p:nvPr/>
        </p:nvSpPr>
        <p:spPr>
          <a:xfrm>
            <a:off x="6130674" y="2069842"/>
            <a:ext cx="825924" cy="76237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130674" y="5137396"/>
            <a:ext cx="825924" cy="29305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6847177" y="2229017"/>
            <a:ext cx="932494" cy="3019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3">
            <a:extLst>
              <a:ext uri="{FF2B5EF4-FFF2-40B4-BE49-F238E27FC236}">
                <a16:creationId xmlns:a16="http://schemas.microsoft.com/office/drawing/2014/main" id="{EC270C5B-697D-FD4F-AEB4-32129ED0C227}"/>
              </a:ext>
            </a:extLst>
          </p:cNvPr>
          <p:cNvSpPr txBox="1">
            <a:spLocks noChangeArrowheads="1"/>
          </p:cNvSpPr>
          <p:nvPr/>
        </p:nvSpPr>
        <p:spPr bwMode="auto">
          <a:xfrm>
            <a:off x="0" y="4480725"/>
            <a:ext cx="1499738"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b="1" dirty="0"/>
              <a:t>Calculating on Node A</a:t>
            </a:r>
          </a:p>
          <a:p>
            <a:pPr algn="ctr" eaLnBrk="1" hangingPunct="1"/>
            <a:endParaRPr lang="en-US" sz="1200" dirty="0"/>
          </a:p>
          <a:p>
            <a:pPr algn="ctr" eaLnBrk="1" hangingPunct="1"/>
            <a:r>
              <a:rPr lang="en-US" sz="1200" i="1" dirty="0"/>
              <a:t>(each node does its own calculation)</a:t>
            </a:r>
          </a:p>
        </p:txBody>
      </p:sp>
    </p:spTree>
    <p:extLst>
      <p:ext uri="{BB962C8B-B14F-4D97-AF65-F5344CB8AC3E}">
        <p14:creationId xmlns:p14="http://schemas.microsoft.com/office/powerpoint/2010/main" val="149331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xit" presetSubtype="0" fill="hold" nodeType="withEffect">
                                  <p:stCondLst>
                                    <p:cond delay="0"/>
                                  </p:stCondLst>
                                  <p:childTnLst>
                                    <p:animEffect transition="out" filter="dissolv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state in action</a:t>
            </a:r>
          </a:p>
        </p:txBody>
      </p:sp>
      <p:sp>
        <p:nvSpPr>
          <p:cNvPr id="4" name="Content Placeholder 3"/>
          <p:cNvSpPr>
            <a:spLocks noGrp="1"/>
          </p:cNvSpPr>
          <p:nvPr>
            <p:ph idx="1"/>
          </p:nvPr>
        </p:nvSpPr>
        <p:spPr>
          <a:xfrm>
            <a:off x="284163" y="1879590"/>
            <a:ext cx="4689143" cy="1996282"/>
          </a:xfrm>
        </p:spPr>
        <p:txBody>
          <a:bodyPr>
            <a:normAutofit fontScale="77500" lnSpcReduction="20000"/>
          </a:bodyPr>
          <a:lstStyle/>
          <a:p>
            <a:pPr>
              <a:spcBef>
                <a:spcPts val="1000"/>
              </a:spcBef>
            </a:pPr>
            <a:r>
              <a:rPr lang="en-US" dirty="0" err="1">
                <a:solidFill>
                  <a:schemeClr val="accent1">
                    <a:lumMod val="60000"/>
                    <a:lumOff val="40000"/>
                  </a:schemeClr>
                </a:solidFill>
              </a:rPr>
              <a:t>Dijkstra's</a:t>
            </a:r>
            <a:r>
              <a:rPr lang="en-US" dirty="0">
                <a:solidFill>
                  <a:schemeClr val="accent1">
                    <a:lumMod val="60000"/>
                    <a:lumOff val="40000"/>
                  </a:schemeClr>
                </a:solidFill>
              </a:rPr>
              <a:t> shortest path algorithm</a:t>
            </a:r>
          </a:p>
          <a:p>
            <a:pPr>
              <a:spcBef>
                <a:spcPts val="1000"/>
              </a:spcBef>
            </a:pPr>
            <a:r>
              <a:rPr lang="en-US" dirty="0"/>
              <a:t>Uses global info, local algorithm (i.e. every node has this graph)</a:t>
            </a:r>
          </a:p>
          <a:p>
            <a:pPr>
              <a:spcBef>
                <a:spcPts val="1000"/>
              </a:spcBef>
            </a:pPr>
            <a:r>
              <a:rPr lang="en-US" dirty="0"/>
              <a:t>n-1 iterations</a:t>
            </a:r>
          </a:p>
          <a:p>
            <a:pPr>
              <a:spcBef>
                <a:spcPts val="1000"/>
              </a:spcBef>
            </a:pPr>
            <a:r>
              <a:rPr lang="en-US" dirty="0"/>
              <a:t>One least-cost route to a destination</a:t>
            </a:r>
          </a:p>
          <a:p>
            <a:pPr>
              <a:spcBef>
                <a:spcPts val="1000"/>
              </a:spcBef>
            </a:pPr>
            <a:r>
              <a:rPr lang="en-US" dirty="0"/>
              <a:t>Runs simultaneously on each node</a:t>
            </a:r>
          </a:p>
        </p:txBody>
      </p:sp>
      <p:graphicFrame>
        <p:nvGraphicFramePr>
          <p:cNvPr id="3" name="Table 2"/>
          <p:cNvGraphicFramePr>
            <a:graphicFrameLocks noGrp="1"/>
          </p:cNvGraphicFramePr>
          <p:nvPr>
            <p:extLst>
              <p:ext uri="{D42A27DB-BD31-4B8C-83A1-F6EECF244321}">
                <p14:modId xmlns:p14="http://schemas.microsoft.com/office/powerpoint/2010/main" val="1202625981"/>
              </p:ext>
            </p:extLst>
          </p:nvPr>
        </p:nvGraphicFramePr>
        <p:xfrm>
          <a:off x="1472531" y="3948348"/>
          <a:ext cx="7294791" cy="2624304"/>
        </p:xfrm>
        <a:graphic>
          <a:graphicData uri="http://schemas.openxmlformats.org/drawingml/2006/table">
            <a:tbl>
              <a:tblPr firstRow="1" bandRow="1">
                <a:tableStyleId>{5C22544A-7EE6-4342-B048-85BDC9FD1C3A}</a:tableStyleId>
              </a:tblPr>
              <a:tblGrid>
                <a:gridCol w="1042113">
                  <a:extLst>
                    <a:ext uri="{9D8B030D-6E8A-4147-A177-3AD203B41FA5}">
                      <a16:colId xmlns:a16="http://schemas.microsoft.com/office/drawing/2014/main" val="20000"/>
                    </a:ext>
                  </a:extLst>
                </a:gridCol>
                <a:gridCol w="1892152">
                  <a:extLst>
                    <a:ext uri="{9D8B030D-6E8A-4147-A177-3AD203B41FA5}">
                      <a16:colId xmlns:a16="http://schemas.microsoft.com/office/drawing/2014/main" val="20001"/>
                    </a:ext>
                  </a:extLst>
                </a:gridCol>
                <a:gridCol w="950257">
                  <a:extLst>
                    <a:ext uri="{9D8B030D-6E8A-4147-A177-3AD203B41FA5}">
                      <a16:colId xmlns:a16="http://schemas.microsoft.com/office/drawing/2014/main" val="20002"/>
                    </a:ext>
                  </a:extLst>
                </a:gridCol>
                <a:gridCol w="817043">
                  <a:extLst>
                    <a:ext uri="{9D8B030D-6E8A-4147-A177-3AD203B41FA5}">
                      <a16:colId xmlns:a16="http://schemas.microsoft.com/office/drawing/2014/main" val="20003"/>
                    </a:ext>
                  </a:extLst>
                </a:gridCol>
                <a:gridCol w="817043">
                  <a:extLst>
                    <a:ext uri="{9D8B030D-6E8A-4147-A177-3AD203B41FA5}">
                      <a16:colId xmlns:a16="http://schemas.microsoft.com/office/drawing/2014/main" val="20004"/>
                    </a:ext>
                  </a:extLst>
                </a:gridCol>
                <a:gridCol w="852567">
                  <a:extLst>
                    <a:ext uri="{9D8B030D-6E8A-4147-A177-3AD203B41FA5}">
                      <a16:colId xmlns:a16="http://schemas.microsoft.com/office/drawing/2014/main" val="20005"/>
                    </a:ext>
                  </a:extLst>
                </a:gridCol>
                <a:gridCol w="923616">
                  <a:extLst>
                    <a:ext uri="{9D8B030D-6E8A-4147-A177-3AD203B41FA5}">
                      <a16:colId xmlns:a16="http://schemas.microsoft.com/office/drawing/2014/main" val="20006"/>
                    </a:ext>
                  </a:extLst>
                </a:gridCol>
              </a:tblGrid>
              <a:tr h="490472">
                <a:tc>
                  <a:txBody>
                    <a:bodyPr/>
                    <a:lstStyle/>
                    <a:p>
                      <a:r>
                        <a:rPr lang="en-US" sz="1400" dirty="0"/>
                        <a:t>Iteration Count</a:t>
                      </a:r>
                    </a:p>
                  </a:txBody>
                  <a:tcPr/>
                </a:tc>
                <a:tc>
                  <a:txBody>
                    <a:bodyPr/>
                    <a:lstStyle/>
                    <a:p>
                      <a:r>
                        <a:rPr lang="en-US" sz="1400" dirty="0"/>
                        <a:t>Nodes to which least-cost routes known</a:t>
                      </a:r>
                    </a:p>
                  </a:txBody>
                  <a:tcPr/>
                </a:tc>
                <a:tc>
                  <a:txBody>
                    <a:bodyPr/>
                    <a:lstStyle/>
                    <a:p>
                      <a:pPr algn="ctr"/>
                      <a:r>
                        <a:rPr lang="en-US" sz="1400" dirty="0"/>
                        <a:t>B Cost/</a:t>
                      </a:r>
                    </a:p>
                    <a:p>
                      <a:pPr algn="ctr"/>
                      <a:r>
                        <a:rPr lang="en-US" sz="1400" dirty="0"/>
                        <a:t>route</a:t>
                      </a:r>
                    </a:p>
                  </a:txBody>
                  <a:tcPr/>
                </a:tc>
                <a:tc>
                  <a:txBody>
                    <a:bodyPr/>
                    <a:lstStyle/>
                    <a:p>
                      <a:pPr algn="ctr"/>
                      <a:r>
                        <a:rPr lang="en-US" sz="1400" dirty="0"/>
                        <a:t>C Cost/</a:t>
                      </a:r>
                    </a:p>
                    <a:p>
                      <a:pPr algn="ctr"/>
                      <a:r>
                        <a:rPr lang="en-US" sz="1400" dirty="0"/>
                        <a:t>route</a:t>
                      </a:r>
                    </a:p>
                  </a:txBody>
                  <a:tcPr/>
                </a:tc>
                <a:tc>
                  <a:txBody>
                    <a:bodyPr/>
                    <a:lstStyle/>
                    <a:p>
                      <a:pPr algn="ctr"/>
                      <a:r>
                        <a:rPr lang="en-US" sz="1400" dirty="0"/>
                        <a:t>D cost/</a:t>
                      </a:r>
                    </a:p>
                    <a:p>
                      <a:pPr algn="ctr"/>
                      <a:r>
                        <a:rPr lang="en-US" sz="1400" dirty="0"/>
                        <a:t>route</a:t>
                      </a:r>
                    </a:p>
                  </a:txBody>
                  <a:tcPr/>
                </a:tc>
                <a:tc>
                  <a:txBody>
                    <a:bodyPr/>
                    <a:lstStyle/>
                    <a:p>
                      <a:pPr algn="ctr"/>
                      <a:r>
                        <a:rPr lang="en-US" sz="1400" dirty="0"/>
                        <a:t>E Cost/</a:t>
                      </a:r>
                    </a:p>
                    <a:p>
                      <a:pPr algn="ctr"/>
                      <a:r>
                        <a:rPr lang="en-US" sz="1400" dirty="0"/>
                        <a:t>route</a:t>
                      </a:r>
                    </a:p>
                  </a:txBody>
                  <a:tcPr/>
                </a:tc>
                <a:tc>
                  <a:txBody>
                    <a:bodyPr/>
                    <a:lstStyle/>
                    <a:p>
                      <a:pPr algn="ctr"/>
                      <a:r>
                        <a:rPr lang="en-US" sz="1400" dirty="0"/>
                        <a:t>F Cost/</a:t>
                      </a:r>
                    </a:p>
                    <a:p>
                      <a:pPr algn="ctr"/>
                      <a:r>
                        <a:rPr lang="en-US" sz="1400" dirty="0"/>
                        <a:t>route</a:t>
                      </a:r>
                    </a:p>
                  </a:txBody>
                  <a:tcPr/>
                </a:tc>
                <a:extLst>
                  <a:ext uri="{0D108BD9-81ED-4DB2-BD59-A6C34878D82A}">
                    <a16:rowId xmlns:a16="http://schemas.microsoft.com/office/drawing/2014/main" val="10000"/>
                  </a:ext>
                </a:extLst>
              </a:tr>
              <a:tr h="351024">
                <a:tc>
                  <a:txBody>
                    <a:bodyPr/>
                    <a:lstStyle/>
                    <a:p>
                      <a:r>
                        <a:rPr lang="en-US" sz="1400" dirty="0" err="1"/>
                        <a:t>Init</a:t>
                      </a:r>
                      <a:endParaRPr lang="en-US" sz="1400" dirty="0"/>
                    </a:p>
                  </a:txBody>
                  <a:tcPr/>
                </a:tc>
                <a:tc>
                  <a:txBody>
                    <a:bodyPr/>
                    <a:lstStyle/>
                    <a:p>
                      <a:r>
                        <a:rPr lang="en-US" sz="1400" dirty="0"/>
                        <a:t>A</a:t>
                      </a:r>
                    </a:p>
                  </a:txBody>
                  <a:tcPr/>
                </a:tc>
                <a:tc>
                  <a:txBody>
                    <a:bodyPr/>
                    <a:lstStyle/>
                    <a:p>
                      <a:pPr algn="ctr"/>
                      <a:r>
                        <a:rPr lang="en-US" sz="1400" dirty="0"/>
                        <a:t>2/AB</a:t>
                      </a:r>
                    </a:p>
                  </a:txBody>
                  <a:tcPr/>
                </a:tc>
                <a:tc>
                  <a:txBody>
                    <a:bodyPr/>
                    <a:lstStyle/>
                    <a:p>
                      <a:pPr algn="ctr"/>
                      <a:r>
                        <a:rPr lang="en-US" sz="1400" dirty="0"/>
                        <a:t>1/AC</a:t>
                      </a:r>
                    </a:p>
                  </a:txBody>
                  <a:tcPr/>
                </a:tc>
                <a:tc>
                  <a:txBody>
                    <a:bodyPr/>
                    <a:lstStyle/>
                    <a:p>
                      <a:pPr algn="ctr"/>
                      <a:r>
                        <a:rPr lang="en-US" sz="1400" dirty="0"/>
                        <a:t>4/AD</a:t>
                      </a:r>
                    </a:p>
                  </a:txBody>
                  <a:tcPr/>
                </a:tc>
                <a:tc>
                  <a:txBody>
                    <a:bodyPr/>
                    <a:lstStyle/>
                    <a:p>
                      <a:pPr algn="ctr"/>
                      <a:r>
                        <a:rPr lang="en-US" sz="1400" dirty="0"/>
                        <a:t>5/AE</a:t>
                      </a:r>
                    </a:p>
                  </a:txBody>
                  <a:tcPr/>
                </a:tc>
                <a:tc>
                  <a:txBody>
                    <a:bodyPr/>
                    <a:lstStyle/>
                    <a:p>
                      <a:pPr algn="ctr"/>
                      <a:r>
                        <a:rPr lang="en-US" sz="1400" dirty="0"/>
                        <a:t>∞</a:t>
                      </a:r>
                    </a:p>
                  </a:txBody>
                  <a:tcPr/>
                </a:tc>
                <a:extLst>
                  <a:ext uri="{0D108BD9-81ED-4DB2-BD59-A6C34878D82A}">
                    <a16:rowId xmlns:a16="http://schemas.microsoft.com/office/drawing/2014/main" val="10001"/>
                  </a:ext>
                </a:extLst>
              </a:tr>
              <a:tr h="351024">
                <a:tc>
                  <a:txBody>
                    <a:bodyPr/>
                    <a:lstStyle/>
                    <a:p>
                      <a:r>
                        <a:rPr lang="en-US" sz="1400" dirty="0"/>
                        <a:t>1</a:t>
                      </a:r>
                    </a:p>
                  </a:txBody>
                  <a:tcPr/>
                </a:tc>
                <a:tc>
                  <a:txBody>
                    <a:bodyPr/>
                    <a:lstStyle/>
                    <a:p>
                      <a:r>
                        <a:rPr lang="en-US" sz="1400" dirty="0"/>
                        <a:t>A,C</a:t>
                      </a:r>
                    </a:p>
                  </a:txBody>
                  <a:tcPr/>
                </a:tc>
                <a:tc>
                  <a:txBody>
                    <a:bodyPr/>
                    <a:lstStyle/>
                    <a:p>
                      <a:pPr algn="ctr"/>
                      <a:r>
                        <a:rPr lang="en-US" sz="1400" dirty="0"/>
                        <a:t>2/AB</a:t>
                      </a:r>
                    </a:p>
                  </a:txBody>
                  <a:tcPr/>
                </a:tc>
                <a:tc>
                  <a:txBody>
                    <a:bodyPr/>
                    <a:lstStyle/>
                    <a:p>
                      <a:pPr algn="ctr"/>
                      <a:r>
                        <a:rPr lang="en-US" sz="1400" dirty="0">
                          <a:solidFill>
                            <a:srgbClr val="008000"/>
                          </a:solidFill>
                        </a:rPr>
                        <a:t>1/AC</a:t>
                      </a:r>
                    </a:p>
                  </a:txBody>
                  <a:tcPr/>
                </a:tc>
                <a:tc>
                  <a:txBody>
                    <a:bodyPr/>
                    <a:lstStyle/>
                    <a:p>
                      <a:pPr algn="ctr"/>
                      <a:r>
                        <a:rPr lang="en-US" sz="1400" dirty="0"/>
                        <a:t>3/ACD</a:t>
                      </a:r>
                    </a:p>
                  </a:txBody>
                  <a:tcPr/>
                </a:tc>
                <a:tc>
                  <a:txBody>
                    <a:bodyPr/>
                    <a:lstStyle/>
                    <a:p>
                      <a:pPr algn="ctr"/>
                      <a:r>
                        <a:rPr lang="en-US" sz="1400" dirty="0"/>
                        <a:t>4/ACE</a:t>
                      </a:r>
                    </a:p>
                  </a:txBody>
                  <a:tcPr/>
                </a:tc>
                <a:tc>
                  <a:txBody>
                    <a:bodyPr/>
                    <a:lstStyle/>
                    <a:p>
                      <a:pPr algn="ctr"/>
                      <a:r>
                        <a:rPr lang="en-US" sz="1400" dirty="0"/>
                        <a:t>6/ACF</a:t>
                      </a:r>
                    </a:p>
                  </a:txBody>
                  <a:tcPr/>
                </a:tc>
                <a:extLst>
                  <a:ext uri="{0D108BD9-81ED-4DB2-BD59-A6C34878D82A}">
                    <a16:rowId xmlns:a16="http://schemas.microsoft.com/office/drawing/2014/main" val="10002"/>
                  </a:ext>
                </a:extLst>
              </a:tr>
              <a:tr h="351024">
                <a:tc>
                  <a:txBody>
                    <a:bodyPr/>
                    <a:lstStyle/>
                    <a:p>
                      <a:r>
                        <a:rPr lang="en-US" sz="1400" dirty="0"/>
                        <a:t>2</a:t>
                      </a:r>
                    </a:p>
                  </a:txBody>
                  <a:tcPr/>
                </a:tc>
                <a:tc>
                  <a:txBody>
                    <a:bodyPr/>
                    <a:lstStyle/>
                    <a:p>
                      <a:r>
                        <a:rPr lang="en-US" sz="1400" dirty="0"/>
                        <a:t>A,C,B</a:t>
                      </a:r>
                    </a:p>
                  </a:txBody>
                  <a:tcPr/>
                </a:tc>
                <a:tc>
                  <a:txBody>
                    <a:bodyPr/>
                    <a:lstStyle/>
                    <a:p>
                      <a:pPr algn="ctr"/>
                      <a:r>
                        <a:rPr lang="en-US" sz="1400" dirty="0">
                          <a:solidFill>
                            <a:srgbClr val="008000"/>
                          </a:solidFill>
                        </a:rPr>
                        <a:t>2/AB</a:t>
                      </a:r>
                    </a:p>
                  </a:txBody>
                  <a:tcPr/>
                </a:tc>
                <a:tc>
                  <a:txBody>
                    <a:bodyPr/>
                    <a:lstStyle/>
                    <a:p>
                      <a:pPr algn="ctr"/>
                      <a:r>
                        <a:rPr lang="en-US" sz="1400" dirty="0">
                          <a:solidFill>
                            <a:srgbClr val="008000"/>
                          </a:solidFill>
                        </a:rPr>
                        <a:t>-</a:t>
                      </a:r>
                    </a:p>
                  </a:txBody>
                  <a:tcPr/>
                </a:tc>
                <a:tc>
                  <a:txBody>
                    <a:bodyPr/>
                    <a:lstStyle/>
                    <a:p>
                      <a:pPr algn="ctr"/>
                      <a:r>
                        <a:rPr lang="en-US" sz="1400" dirty="0"/>
                        <a:t>3/ACD</a:t>
                      </a:r>
                    </a:p>
                  </a:txBody>
                  <a:tcPr/>
                </a:tc>
                <a:tc>
                  <a:txBody>
                    <a:bodyPr/>
                    <a:lstStyle/>
                    <a:p>
                      <a:pPr algn="ctr"/>
                      <a:r>
                        <a:rPr lang="en-US" sz="1400" dirty="0"/>
                        <a:t>3/ABE</a:t>
                      </a:r>
                    </a:p>
                  </a:txBody>
                  <a:tcPr/>
                </a:tc>
                <a:tc>
                  <a:txBody>
                    <a:bodyPr/>
                    <a:lstStyle/>
                    <a:p>
                      <a:pPr algn="ctr"/>
                      <a:r>
                        <a:rPr lang="en-US" sz="1400" dirty="0"/>
                        <a:t>6/ACF</a:t>
                      </a:r>
                    </a:p>
                  </a:txBody>
                  <a:tcPr/>
                </a:tc>
                <a:extLst>
                  <a:ext uri="{0D108BD9-81ED-4DB2-BD59-A6C34878D82A}">
                    <a16:rowId xmlns:a16="http://schemas.microsoft.com/office/drawing/2014/main" val="10003"/>
                  </a:ext>
                </a:extLst>
              </a:tr>
              <a:tr h="351024">
                <a:tc>
                  <a:txBody>
                    <a:bodyPr/>
                    <a:lstStyle/>
                    <a:p>
                      <a:r>
                        <a:rPr lang="en-US" sz="1400" dirty="0"/>
                        <a:t>3</a:t>
                      </a:r>
                    </a:p>
                  </a:txBody>
                  <a:tcPr/>
                </a:tc>
                <a:tc>
                  <a:txBody>
                    <a:bodyPr/>
                    <a:lstStyle/>
                    <a:p>
                      <a:r>
                        <a:rPr lang="en-US" sz="1400" dirty="0"/>
                        <a:t>A,C,B,D</a:t>
                      </a:r>
                    </a:p>
                  </a:txBody>
                  <a:tcPr/>
                </a:tc>
                <a:tc>
                  <a:txBody>
                    <a:bodyPr/>
                    <a:lstStyle/>
                    <a:p>
                      <a:pPr algn="ctr"/>
                      <a:r>
                        <a:rPr lang="en-US" sz="1400" dirty="0">
                          <a:solidFill>
                            <a:srgbClr val="008000"/>
                          </a:solidFill>
                        </a:rPr>
                        <a:t>-</a:t>
                      </a:r>
                    </a:p>
                  </a:txBody>
                  <a:tcPr/>
                </a:tc>
                <a:tc>
                  <a:txBody>
                    <a:bodyPr/>
                    <a:lstStyle/>
                    <a:p>
                      <a:pPr algn="ctr"/>
                      <a:r>
                        <a:rPr lang="en-US" sz="1400" dirty="0">
                          <a:solidFill>
                            <a:srgbClr val="008000"/>
                          </a:solidFill>
                        </a:rPr>
                        <a:t>-</a:t>
                      </a:r>
                    </a:p>
                  </a:txBody>
                  <a:tcPr/>
                </a:tc>
                <a:tc>
                  <a:txBody>
                    <a:bodyPr/>
                    <a:lstStyle/>
                    <a:p>
                      <a:pPr algn="ctr"/>
                      <a:r>
                        <a:rPr lang="en-US" sz="1400" dirty="0">
                          <a:solidFill>
                            <a:srgbClr val="008000"/>
                          </a:solidFill>
                        </a:rPr>
                        <a:t>3/ACD</a:t>
                      </a:r>
                    </a:p>
                  </a:txBody>
                  <a:tcPr/>
                </a:tc>
                <a:tc>
                  <a:txBody>
                    <a:bodyPr/>
                    <a:lstStyle/>
                    <a:p>
                      <a:pPr algn="ctr"/>
                      <a:r>
                        <a:rPr lang="en-US" sz="1400" dirty="0"/>
                        <a:t>3/ABE</a:t>
                      </a:r>
                    </a:p>
                  </a:txBody>
                  <a:tcPr/>
                </a:tc>
                <a:tc>
                  <a:txBody>
                    <a:bodyPr/>
                    <a:lstStyle/>
                    <a:p>
                      <a:pPr algn="ctr"/>
                      <a:r>
                        <a:rPr lang="en-US" sz="1400" dirty="0"/>
                        <a:t>4/ACDF</a:t>
                      </a:r>
                    </a:p>
                  </a:txBody>
                  <a:tcPr/>
                </a:tc>
                <a:extLst>
                  <a:ext uri="{0D108BD9-81ED-4DB2-BD59-A6C34878D82A}">
                    <a16:rowId xmlns:a16="http://schemas.microsoft.com/office/drawing/2014/main" val="10004"/>
                  </a:ext>
                </a:extLst>
              </a:tr>
              <a:tr h="351024">
                <a:tc>
                  <a:txBody>
                    <a:bodyPr/>
                    <a:lstStyle/>
                    <a:p>
                      <a:r>
                        <a:rPr lang="en-US" sz="1400" dirty="0"/>
                        <a:t>4</a:t>
                      </a:r>
                    </a:p>
                  </a:txBody>
                  <a:tcPr/>
                </a:tc>
                <a:tc>
                  <a:txBody>
                    <a:bodyPr/>
                    <a:lstStyle/>
                    <a:p>
                      <a:endParaRPr lang="en-US" sz="1400"/>
                    </a:p>
                  </a:txBody>
                  <a:tcPr/>
                </a:tc>
                <a:tc>
                  <a:txBody>
                    <a:bodyPr/>
                    <a:lstStyle/>
                    <a:p>
                      <a:pPr algn="ctr"/>
                      <a:endParaRPr lang="en-US" sz="1400"/>
                    </a:p>
                  </a:txBody>
                  <a:tcPr/>
                </a:tc>
                <a:tc>
                  <a:txBody>
                    <a:bodyPr/>
                    <a:lstStyle/>
                    <a:p>
                      <a:pPr algn="ctr"/>
                      <a:endParaRPr lang="en-US" sz="1400" dirty="0"/>
                    </a:p>
                  </a:txBody>
                  <a:tcPr/>
                </a:tc>
                <a:tc>
                  <a:txBody>
                    <a:bodyPr/>
                    <a:lstStyle/>
                    <a:p>
                      <a:pPr algn="ctr"/>
                      <a:endParaRPr lang="en-US" sz="1400"/>
                    </a:p>
                  </a:txBody>
                  <a:tcPr/>
                </a:tc>
                <a:tc>
                  <a:txBody>
                    <a:bodyPr/>
                    <a:lstStyle/>
                    <a:p>
                      <a:pPr algn="ctr"/>
                      <a:endParaRPr lang="en-US" sz="1400" dirty="0"/>
                    </a:p>
                  </a:txBody>
                  <a:tcPr/>
                </a:tc>
                <a:tc>
                  <a:txBody>
                    <a:bodyPr/>
                    <a:lstStyle/>
                    <a:p>
                      <a:pPr algn="ctr"/>
                      <a:endParaRPr lang="en-US" sz="1400" dirty="0"/>
                    </a:p>
                  </a:txBody>
                  <a:tcPr/>
                </a:tc>
                <a:extLst>
                  <a:ext uri="{0D108BD9-81ED-4DB2-BD59-A6C34878D82A}">
                    <a16:rowId xmlns:a16="http://schemas.microsoft.com/office/drawing/2014/main" val="10005"/>
                  </a:ext>
                </a:extLst>
              </a:tr>
              <a:tr h="351024">
                <a:tc>
                  <a:txBody>
                    <a:bodyPr/>
                    <a:lstStyle/>
                    <a:p>
                      <a:r>
                        <a:rPr lang="en-US" sz="1400" dirty="0"/>
                        <a:t>5</a:t>
                      </a:r>
                    </a:p>
                  </a:txBody>
                  <a:tcPr/>
                </a:tc>
                <a:tc>
                  <a:txBody>
                    <a:bodyPr/>
                    <a:lstStyle/>
                    <a:p>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dirty="0"/>
                    </a:p>
                  </a:txBody>
                  <a:tcPr/>
                </a:tc>
                <a:extLst>
                  <a:ext uri="{0D108BD9-81ED-4DB2-BD59-A6C34878D82A}">
                    <a16:rowId xmlns:a16="http://schemas.microsoft.com/office/drawing/2014/main" val="10006"/>
                  </a:ext>
                </a:extLst>
              </a:tr>
            </a:tbl>
          </a:graphicData>
        </a:graphic>
      </p:graphicFrame>
      <p:sp>
        <p:nvSpPr>
          <p:cNvPr id="9" name="Oval 8"/>
          <p:cNvSpPr/>
          <p:nvPr/>
        </p:nvSpPr>
        <p:spPr>
          <a:xfrm>
            <a:off x="4674206" y="3233193"/>
            <a:ext cx="825924" cy="76237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984830" y="5508309"/>
            <a:ext cx="825924" cy="29305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5390708" y="3783112"/>
            <a:ext cx="2362321"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3">
            <a:extLst>
              <a:ext uri="{FF2B5EF4-FFF2-40B4-BE49-F238E27FC236}">
                <a16:creationId xmlns:a16="http://schemas.microsoft.com/office/drawing/2014/main" id="{8D194EC8-A14E-2346-90CB-C706C7693DCB}"/>
              </a:ext>
            </a:extLst>
          </p:cNvPr>
          <p:cNvSpPr txBox="1">
            <a:spLocks noChangeArrowheads="1"/>
          </p:cNvSpPr>
          <p:nvPr/>
        </p:nvSpPr>
        <p:spPr bwMode="auto">
          <a:xfrm>
            <a:off x="0" y="4480725"/>
            <a:ext cx="1499738"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b="1" dirty="0"/>
              <a:t>Calculating on Node A</a:t>
            </a:r>
          </a:p>
          <a:p>
            <a:pPr algn="ctr" eaLnBrk="1" hangingPunct="1"/>
            <a:endParaRPr lang="en-US" sz="1200" dirty="0"/>
          </a:p>
          <a:p>
            <a:pPr algn="ctr" eaLnBrk="1" hangingPunct="1"/>
            <a:r>
              <a:rPr lang="en-US" sz="1200" i="1" dirty="0"/>
              <a:t>(each node does its own calculation)</a:t>
            </a:r>
          </a:p>
        </p:txBody>
      </p:sp>
      <p:pic>
        <p:nvPicPr>
          <p:cNvPr id="56322" name="Object 5"/>
          <p:cNvPicPr>
            <a:picLocks noChangeAspect="1" noChangeArrowheads="1"/>
          </p:cNvPicPr>
          <p:nvPr/>
        </p:nvPicPr>
        <p:blipFill>
          <a:blip r:embed="rId3">
            <a:extLst>
              <a:ext uri="{28A0092B-C50C-407E-A947-70E740481C1C}">
                <a14:useLocalDpi xmlns:a14="http://schemas.microsoft.com/office/drawing/2010/main"/>
              </a:ext>
            </a:extLst>
          </a:blip>
          <a:srcRect t="-1997" b="-2440"/>
          <a:stretch>
            <a:fillRect/>
          </a:stretch>
        </p:blipFill>
        <p:spPr bwMode="auto">
          <a:xfrm>
            <a:off x="4830077" y="1545682"/>
            <a:ext cx="3402810" cy="2460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561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Object 5"/>
          <p:cNvPicPr>
            <a:picLocks noChangeAspect="1" noChangeArrowheads="1"/>
          </p:cNvPicPr>
          <p:nvPr/>
        </p:nvPicPr>
        <p:blipFill>
          <a:blip r:embed="rId3">
            <a:extLst>
              <a:ext uri="{28A0092B-C50C-407E-A947-70E740481C1C}">
                <a14:useLocalDpi xmlns:a14="http://schemas.microsoft.com/office/drawing/2010/main"/>
              </a:ext>
            </a:extLst>
          </a:blip>
          <a:srcRect t="-1997" b="-2440"/>
          <a:stretch>
            <a:fillRect/>
          </a:stretch>
        </p:blipFill>
        <p:spPr bwMode="auto">
          <a:xfrm>
            <a:off x="4832121" y="1598222"/>
            <a:ext cx="3480405" cy="25163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325" name="TextBox 3"/>
          <p:cNvSpPr txBox="1">
            <a:spLocks noChangeArrowheads="1"/>
          </p:cNvSpPr>
          <p:nvPr/>
        </p:nvSpPr>
        <p:spPr bwMode="auto">
          <a:xfrm>
            <a:off x="0" y="4480725"/>
            <a:ext cx="1499738"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b="1" dirty="0"/>
              <a:t>Calculating on Node A</a:t>
            </a:r>
          </a:p>
          <a:p>
            <a:pPr algn="ctr" eaLnBrk="1" hangingPunct="1"/>
            <a:endParaRPr lang="en-US" sz="1200" dirty="0"/>
          </a:p>
          <a:p>
            <a:pPr algn="ctr" eaLnBrk="1" hangingPunct="1"/>
            <a:r>
              <a:rPr lang="en-US" sz="1200" i="1" dirty="0"/>
              <a:t>(each node does its own calculation)</a:t>
            </a:r>
          </a:p>
        </p:txBody>
      </p:sp>
      <p:sp>
        <p:nvSpPr>
          <p:cNvPr id="2" name="Title 1"/>
          <p:cNvSpPr>
            <a:spLocks noGrp="1"/>
          </p:cNvSpPr>
          <p:nvPr>
            <p:ph type="title"/>
          </p:nvPr>
        </p:nvSpPr>
        <p:spPr/>
        <p:txBody>
          <a:bodyPr/>
          <a:lstStyle/>
          <a:p>
            <a:r>
              <a:rPr lang="en-US" dirty="0"/>
              <a:t>Link state in action</a:t>
            </a:r>
          </a:p>
        </p:txBody>
      </p:sp>
      <p:sp>
        <p:nvSpPr>
          <p:cNvPr id="4" name="Content Placeholder 3"/>
          <p:cNvSpPr>
            <a:spLocks noGrp="1"/>
          </p:cNvSpPr>
          <p:nvPr>
            <p:ph idx="1"/>
          </p:nvPr>
        </p:nvSpPr>
        <p:spPr>
          <a:xfrm>
            <a:off x="284163" y="1879590"/>
            <a:ext cx="4411893" cy="2045008"/>
          </a:xfrm>
        </p:spPr>
        <p:txBody>
          <a:bodyPr>
            <a:normAutofit fontScale="77500" lnSpcReduction="20000"/>
          </a:bodyPr>
          <a:lstStyle/>
          <a:p>
            <a:pPr>
              <a:spcBef>
                <a:spcPts val="1000"/>
              </a:spcBef>
            </a:pPr>
            <a:r>
              <a:rPr lang="en-US" dirty="0" err="1">
                <a:solidFill>
                  <a:schemeClr val="accent1">
                    <a:lumMod val="60000"/>
                    <a:lumOff val="40000"/>
                  </a:schemeClr>
                </a:solidFill>
              </a:rPr>
              <a:t>Dijkstra's</a:t>
            </a:r>
            <a:r>
              <a:rPr lang="en-US" dirty="0">
                <a:solidFill>
                  <a:schemeClr val="accent1">
                    <a:lumMod val="60000"/>
                    <a:lumOff val="40000"/>
                  </a:schemeClr>
                </a:solidFill>
              </a:rPr>
              <a:t> shortest path algorithm</a:t>
            </a:r>
          </a:p>
          <a:p>
            <a:pPr>
              <a:spcBef>
                <a:spcPts val="1000"/>
              </a:spcBef>
            </a:pPr>
            <a:r>
              <a:rPr lang="en-US" dirty="0"/>
              <a:t>Uses global info, local algorithm (i.e. every node has this graph)</a:t>
            </a:r>
          </a:p>
          <a:p>
            <a:pPr>
              <a:spcBef>
                <a:spcPts val="1000"/>
              </a:spcBef>
            </a:pPr>
            <a:r>
              <a:rPr lang="en-US" dirty="0"/>
              <a:t>n-1 iterations</a:t>
            </a:r>
          </a:p>
          <a:p>
            <a:pPr>
              <a:spcBef>
                <a:spcPts val="1000"/>
              </a:spcBef>
            </a:pPr>
            <a:r>
              <a:rPr lang="en-US" dirty="0"/>
              <a:t>One least-cost route to a destination</a:t>
            </a:r>
          </a:p>
          <a:p>
            <a:pPr>
              <a:spcBef>
                <a:spcPts val="1000"/>
              </a:spcBef>
            </a:pPr>
            <a:r>
              <a:rPr lang="en-US" dirty="0"/>
              <a:t>Runs simultaneously on each node</a:t>
            </a:r>
          </a:p>
        </p:txBody>
      </p:sp>
      <p:graphicFrame>
        <p:nvGraphicFramePr>
          <p:cNvPr id="3" name="Table 2"/>
          <p:cNvGraphicFramePr>
            <a:graphicFrameLocks noGrp="1"/>
          </p:cNvGraphicFramePr>
          <p:nvPr>
            <p:extLst>
              <p:ext uri="{D42A27DB-BD31-4B8C-83A1-F6EECF244321}">
                <p14:modId xmlns:p14="http://schemas.microsoft.com/office/powerpoint/2010/main" val="3114030909"/>
              </p:ext>
            </p:extLst>
          </p:nvPr>
        </p:nvGraphicFramePr>
        <p:xfrm>
          <a:off x="1472531" y="3948348"/>
          <a:ext cx="7294791" cy="2624304"/>
        </p:xfrm>
        <a:graphic>
          <a:graphicData uri="http://schemas.openxmlformats.org/drawingml/2006/table">
            <a:tbl>
              <a:tblPr firstRow="1" bandRow="1">
                <a:tableStyleId>{5C22544A-7EE6-4342-B048-85BDC9FD1C3A}</a:tableStyleId>
              </a:tblPr>
              <a:tblGrid>
                <a:gridCol w="1042113">
                  <a:extLst>
                    <a:ext uri="{9D8B030D-6E8A-4147-A177-3AD203B41FA5}">
                      <a16:colId xmlns:a16="http://schemas.microsoft.com/office/drawing/2014/main" val="20000"/>
                    </a:ext>
                  </a:extLst>
                </a:gridCol>
                <a:gridCol w="1892152">
                  <a:extLst>
                    <a:ext uri="{9D8B030D-6E8A-4147-A177-3AD203B41FA5}">
                      <a16:colId xmlns:a16="http://schemas.microsoft.com/office/drawing/2014/main" val="20001"/>
                    </a:ext>
                  </a:extLst>
                </a:gridCol>
                <a:gridCol w="950257">
                  <a:extLst>
                    <a:ext uri="{9D8B030D-6E8A-4147-A177-3AD203B41FA5}">
                      <a16:colId xmlns:a16="http://schemas.microsoft.com/office/drawing/2014/main" val="20002"/>
                    </a:ext>
                  </a:extLst>
                </a:gridCol>
                <a:gridCol w="817043">
                  <a:extLst>
                    <a:ext uri="{9D8B030D-6E8A-4147-A177-3AD203B41FA5}">
                      <a16:colId xmlns:a16="http://schemas.microsoft.com/office/drawing/2014/main" val="20003"/>
                    </a:ext>
                  </a:extLst>
                </a:gridCol>
                <a:gridCol w="817043">
                  <a:extLst>
                    <a:ext uri="{9D8B030D-6E8A-4147-A177-3AD203B41FA5}">
                      <a16:colId xmlns:a16="http://schemas.microsoft.com/office/drawing/2014/main" val="20004"/>
                    </a:ext>
                  </a:extLst>
                </a:gridCol>
                <a:gridCol w="852567">
                  <a:extLst>
                    <a:ext uri="{9D8B030D-6E8A-4147-A177-3AD203B41FA5}">
                      <a16:colId xmlns:a16="http://schemas.microsoft.com/office/drawing/2014/main" val="20005"/>
                    </a:ext>
                  </a:extLst>
                </a:gridCol>
                <a:gridCol w="923616">
                  <a:extLst>
                    <a:ext uri="{9D8B030D-6E8A-4147-A177-3AD203B41FA5}">
                      <a16:colId xmlns:a16="http://schemas.microsoft.com/office/drawing/2014/main" val="20006"/>
                    </a:ext>
                  </a:extLst>
                </a:gridCol>
              </a:tblGrid>
              <a:tr h="490472">
                <a:tc>
                  <a:txBody>
                    <a:bodyPr/>
                    <a:lstStyle/>
                    <a:p>
                      <a:r>
                        <a:rPr lang="en-US" sz="1400" dirty="0"/>
                        <a:t>Iteration Count</a:t>
                      </a:r>
                    </a:p>
                  </a:txBody>
                  <a:tcPr/>
                </a:tc>
                <a:tc>
                  <a:txBody>
                    <a:bodyPr/>
                    <a:lstStyle/>
                    <a:p>
                      <a:r>
                        <a:rPr lang="en-US" sz="1400" dirty="0"/>
                        <a:t>Nodes to which least-cost routes known</a:t>
                      </a:r>
                    </a:p>
                  </a:txBody>
                  <a:tcPr/>
                </a:tc>
                <a:tc>
                  <a:txBody>
                    <a:bodyPr/>
                    <a:lstStyle/>
                    <a:p>
                      <a:pPr algn="ctr"/>
                      <a:r>
                        <a:rPr lang="en-US" sz="1400" dirty="0"/>
                        <a:t>B Cost/</a:t>
                      </a:r>
                    </a:p>
                    <a:p>
                      <a:pPr algn="ctr"/>
                      <a:r>
                        <a:rPr lang="en-US" sz="1400" dirty="0"/>
                        <a:t>route</a:t>
                      </a:r>
                    </a:p>
                  </a:txBody>
                  <a:tcPr/>
                </a:tc>
                <a:tc>
                  <a:txBody>
                    <a:bodyPr/>
                    <a:lstStyle/>
                    <a:p>
                      <a:pPr algn="ctr"/>
                      <a:r>
                        <a:rPr lang="en-US" sz="1400" dirty="0"/>
                        <a:t>C Cost/</a:t>
                      </a:r>
                    </a:p>
                    <a:p>
                      <a:pPr algn="ctr"/>
                      <a:r>
                        <a:rPr lang="en-US" sz="1400" dirty="0"/>
                        <a:t>route</a:t>
                      </a:r>
                    </a:p>
                  </a:txBody>
                  <a:tcPr/>
                </a:tc>
                <a:tc>
                  <a:txBody>
                    <a:bodyPr/>
                    <a:lstStyle/>
                    <a:p>
                      <a:pPr algn="ctr"/>
                      <a:r>
                        <a:rPr lang="en-US" sz="1400" dirty="0"/>
                        <a:t>D cost/</a:t>
                      </a:r>
                    </a:p>
                    <a:p>
                      <a:pPr algn="ctr"/>
                      <a:r>
                        <a:rPr lang="en-US" sz="1400" dirty="0"/>
                        <a:t>route</a:t>
                      </a:r>
                    </a:p>
                  </a:txBody>
                  <a:tcPr/>
                </a:tc>
                <a:tc>
                  <a:txBody>
                    <a:bodyPr/>
                    <a:lstStyle/>
                    <a:p>
                      <a:pPr algn="ctr"/>
                      <a:r>
                        <a:rPr lang="en-US" sz="1400" dirty="0"/>
                        <a:t>E Cost/</a:t>
                      </a:r>
                    </a:p>
                    <a:p>
                      <a:pPr algn="ctr"/>
                      <a:r>
                        <a:rPr lang="en-US" sz="1400" dirty="0"/>
                        <a:t>route</a:t>
                      </a:r>
                    </a:p>
                  </a:txBody>
                  <a:tcPr/>
                </a:tc>
                <a:tc>
                  <a:txBody>
                    <a:bodyPr/>
                    <a:lstStyle/>
                    <a:p>
                      <a:pPr algn="ctr"/>
                      <a:r>
                        <a:rPr lang="en-US" sz="1400" dirty="0"/>
                        <a:t>F Cost/</a:t>
                      </a:r>
                    </a:p>
                    <a:p>
                      <a:pPr algn="ctr"/>
                      <a:r>
                        <a:rPr lang="en-US" sz="1400" dirty="0"/>
                        <a:t>route</a:t>
                      </a:r>
                    </a:p>
                  </a:txBody>
                  <a:tcPr/>
                </a:tc>
                <a:extLst>
                  <a:ext uri="{0D108BD9-81ED-4DB2-BD59-A6C34878D82A}">
                    <a16:rowId xmlns:a16="http://schemas.microsoft.com/office/drawing/2014/main" val="10000"/>
                  </a:ext>
                </a:extLst>
              </a:tr>
              <a:tr h="351024">
                <a:tc>
                  <a:txBody>
                    <a:bodyPr/>
                    <a:lstStyle/>
                    <a:p>
                      <a:r>
                        <a:rPr lang="en-US" sz="1400" dirty="0" err="1"/>
                        <a:t>Init</a:t>
                      </a:r>
                      <a:endParaRPr lang="en-US" sz="1400" dirty="0"/>
                    </a:p>
                  </a:txBody>
                  <a:tcPr/>
                </a:tc>
                <a:tc>
                  <a:txBody>
                    <a:bodyPr/>
                    <a:lstStyle/>
                    <a:p>
                      <a:r>
                        <a:rPr lang="en-US" sz="1400" dirty="0"/>
                        <a:t>A</a:t>
                      </a:r>
                    </a:p>
                  </a:txBody>
                  <a:tcPr/>
                </a:tc>
                <a:tc>
                  <a:txBody>
                    <a:bodyPr/>
                    <a:lstStyle/>
                    <a:p>
                      <a:pPr algn="ctr"/>
                      <a:r>
                        <a:rPr lang="en-US" sz="1400" dirty="0"/>
                        <a:t>2/AB</a:t>
                      </a:r>
                    </a:p>
                  </a:txBody>
                  <a:tcPr/>
                </a:tc>
                <a:tc>
                  <a:txBody>
                    <a:bodyPr/>
                    <a:lstStyle/>
                    <a:p>
                      <a:pPr algn="ctr"/>
                      <a:r>
                        <a:rPr lang="en-US" sz="1400" dirty="0"/>
                        <a:t>1/AC</a:t>
                      </a:r>
                    </a:p>
                  </a:txBody>
                  <a:tcPr/>
                </a:tc>
                <a:tc>
                  <a:txBody>
                    <a:bodyPr/>
                    <a:lstStyle/>
                    <a:p>
                      <a:pPr algn="ctr"/>
                      <a:r>
                        <a:rPr lang="en-US" sz="1400" dirty="0"/>
                        <a:t>4/AD</a:t>
                      </a:r>
                    </a:p>
                  </a:txBody>
                  <a:tcPr/>
                </a:tc>
                <a:tc>
                  <a:txBody>
                    <a:bodyPr/>
                    <a:lstStyle/>
                    <a:p>
                      <a:pPr algn="ctr"/>
                      <a:r>
                        <a:rPr lang="en-US" sz="1400" dirty="0"/>
                        <a:t>5/AE</a:t>
                      </a:r>
                    </a:p>
                  </a:txBody>
                  <a:tcPr/>
                </a:tc>
                <a:tc>
                  <a:txBody>
                    <a:bodyPr/>
                    <a:lstStyle/>
                    <a:p>
                      <a:pPr algn="ctr"/>
                      <a:r>
                        <a:rPr lang="en-US" sz="1400" dirty="0"/>
                        <a:t>∞</a:t>
                      </a:r>
                    </a:p>
                  </a:txBody>
                  <a:tcPr/>
                </a:tc>
                <a:extLst>
                  <a:ext uri="{0D108BD9-81ED-4DB2-BD59-A6C34878D82A}">
                    <a16:rowId xmlns:a16="http://schemas.microsoft.com/office/drawing/2014/main" val="10001"/>
                  </a:ext>
                </a:extLst>
              </a:tr>
              <a:tr h="351024">
                <a:tc>
                  <a:txBody>
                    <a:bodyPr/>
                    <a:lstStyle/>
                    <a:p>
                      <a:r>
                        <a:rPr lang="en-US" sz="1400" dirty="0"/>
                        <a:t>1</a:t>
                      </a:r>
                    </a:p>
                  </a:txBody>
                  <a:tcPr/>
                </a:tc>
                <a:tc>
                  <a:txBody>
                    <a:bodyPr/>
                    <a:lstStyle/>
                    <a:p>
                      <a:r>
                        <a:rPr lang="en-US" sz="1400" dirty="0"/>
                        <a:t>A,C</a:t>
                      </a:r>
                    </a:p>
                  </a:txBody>
                  <a:tcPr/>
                </a:tc>
                <a:tc>
                  <a:txBody>
                    <a:bodyPr/>
                    <a:lstStyle/>
                    <a:p>
                      <a:pPr algn="ctr"/>
                      <a:r>
                        <a:rPr lang="en-US" sz="1400" dirty="0"/>
                        <a:t>2/AB</a:t>
                      </a:r>
                    </a:p>
                  </a:txBody>
                  <a:tcPr/>
                </a:tc>
                <a:tc>
                  <a:txBody>
                    <a:bodyPr/>
                    <a:lstStyle/>
                    <a:p>
                      <a:pPr algn="ctr"/>
                      <a:r>
                        <a:rPr lang="en-US" sz="1400" dirty="0">
                          <a:solidFill>
                            <a:srgbClr val="008000"/>
                          </a:solidFill>
                        </a:rPr>
                        <a:t>1/AC</a:t>
                      </a:r>
                    </a:p>
                  </a:txBody>
                  <a:tcPr/>
                </a:tc>
                <a:tc>
                  <a:txBody>
                    <a:bodyPr/>
                    <a:lstStyle/>
                    <a:p>
                      <a:pPr algn="ctr"/>
                      <a:r>
                        <a:rPr lang="en-US" sz="1400" dirty="0"/>
                        <a:t>3/ACD</a:t>
                      </a:r>
                    </a:p>
                  </a:txBody>
                  <a:tcPr/>
                </a:tc>
                <a:tc>
                  <a:txBody>
                    <a:bodyPr/>
                    <a:lstStyle/>
                    <a:p>
                      <a:pPr algn="ctr"/>
                      <a:r>
                        <a:rPr lang="en-US" sz="1400" dirty="0"/>
                        <a:t>4/ACE</a:t>
                      </a:r>
                    </a:p>
                  </a:txBody>
                  <a:tcPr/>
                </a:tc>
                <a:tc>
                  <a:txBody>
                    <a:bodyPr/>
                    <a:lstStyle/>
                    <a:p>
                      <a:pPr algn="ctr"/>
                      <a:r>
                        <a:rPr lang="en-US" sz="1400" dirty="0"/>
                        <a:t>6/ACF</a:t>
                      </a:r>
                    </a:p>
                  </a:txBody>
                  <a:tcPr/>
                </a:tc>
                <a:extLst>
                  <a:ext uri="{0D108BD9-81ED-4DB2-BD59-A6C34878D82A}">
                    <a16:rowId xmlns:a16="http://schemas.microsoft.com/office/drawing/2014/main" val="10002"/>
                  </a:ext>
                </a:extLst>
              </a:tr>
              <a:tr h="351024">
                <a:tc>
                  <a:txBody>
                    <a:bodyPr/>
                    <a:lstStyle/>
                    <a:p>
                      <a:r>
                        <a:rPr lang="en-US" sz="1400" dirty="0"/>
                        <a:t>2</a:t>
                      </a:r>
                    </a:p>
                  </a:txBody>
                  <a:tcPr/>
                </a:tc>
                <a:tc>
                  <a:txBody>
                    <a:bodyPr/>
                    <a:lstStyle/>
                    <a:p>
                      <a:r>
                        <a:rPr lang="en-US" sz="1400" dirty="0"/>
                        <a:t>A,C,B</a:t>
                      </a:r>
                    </a:p>
                  </a:txBody>
                  <a:tcPr/>
                </a:tc>
                <a:tc>
                  <a:txBody>
                    <a:bodyPr/>
                    <a:lstStyle/>
                    <a:p>
                      <a:pPr algn="ctr"/>
                      <a:r>
                        <a:rPr lang="en-US" sz="1400" dirty="0">
                          <a:solidFill>
                            <a:srgbClr val="008000"/>
                          </a:solidFill>
                        </a:rPr>
                        <a:t>2/AB</a:t>
                      </a:r>
                    </a:p>
                  </a:txBody>
                  <a:tcPr/>
                </a:tc>
                <a:tc>
                  <a:txBody>
                    <a:bodyPr/>
                    <a:lstStyle/>
                    <a:p>
                      <a:pPr algn="ctr"/>
                      <a:r>
                        <a:rPr lang="en-US" sz="1400" dirty="0">
                          <a:solidFill>
                            <a:srgbClr val="008000"/>
                          </a:solidFill>
                        </a:rPr>
                        <a:t>-</a:t>
                      </a:r>
                    </a:p>
                  </a:txBody>
                  <a:tcPr/>
                </a:tc>
                <a:tc>
                  <a:txBody>
                    <a:bodyPr/>
                    <a:lstStyle/>
                    <a:p>
                      <a:pPr algn="ctr"/>
                      <a:r>
                        <a:rPr lang="en-US" sz="1400" dirty="0"/>
                        <a:t>3/ACD</a:t>
                      </a:r>
                    </a:p>
                  </a:txBody>
                  <a:tcPr/>
                </a:tc>
                <a:tc>
                  <a:txBody>
                    <a:bodyPr/>
                    <a:lstStyle/>
                    <a:p>
                      <a:pPr algn="ctr"/>
                      <a:r>
                        <a:rPr lang="en-US" sz="1400" dirty="0"/>
                        <a:t>3/ABE</a:t>
                      </a:r>
                    </a:p>
                  </a:txBody>
                  <a:tcPr/>
                </a:tc>
                <a:tc>
                  <a:txBody>
                    <a:bodyPr/>
                    <a:lstStyle/>
                    <a:p>
                      <a:pPr algn="ctr"/>
                      <a:r>
                        <a:rPr lang="en-US" sz="1400" dirty="0"/>
                        <a:t>6/ACF</a:t>
                      </a:r>
                    </a:p>
                  </a:txBody>
                  <a:tcPr/>
                </a:tc>
                <a:extLst>
                  <a:ext uri="{0D108BD9-81ED-4DB2-BD59-A6C34878D82A}">
                    <a16:rowId xmlns:a16="http://schemas.microsoft.com/office/drawing/2014/main" val="10003"/>
                  </a:ext>
                </a:extLst>
              </a:tr>
              <a:tr h="351024">
                <a:tc>
                  <a:txBody>
                    <a:bodyPr/>
                    <a:lstStyle/>
                    <a:p>
                      <a:r>
                        <a:rPr lang="en-US" sz="1400" dirty="0"/>
                        <a:t>3</a:t>
                      </a:r>
                    </a:p>
                  </a:txBody>
                  <a:tcPr/>
                </a:tc>
                <a:tc>
                  <a:txBody>
                    <a:bodyPr/>
                    <a:lstStyle/>
                    <a:p>
                      <a:r>
                        <a:rPr lang="en-US" sz="1400" dirty="0"/>
                        <a:t>A,C,B,D</a:t>
                      </a:r>
                    </a:p>
                  </a:txBody>
                  <a:tcPr/>
                </a:tc>
                <a:tc>
                  <a:txBody>
                    <a:bodyPr/>
                    <a:lstStyle/>
                    <a:p>
                      <a:pPr algn="ctr"/>
                      <a:r>
                        <a:rPr lang="en-US" sz="1400" dirty="0">
                          <a:solidFill>
                            <a:srgbClr val="008000"/>
                          </a:solidFill>
                        </a:rPr>
                        <a:t>-</a:t>
                      </a:r>
                    </a:p>
                  </a:txBody>
                  <a:tcPr/>
                </a:tc>
                <a:tc>
                  <a:txBody>
                    <a:bodyPr/>
                    <a:lstStyle/>
                    <a:p>
                      <a:pPr algn="ctr"/>
                      <a:r>
                        <a:rPr lang="en-US" sz="1400" dirty="0">
                          <a:solidFill>
                            <a:srgbClr val="008000"/>
                          </a:solidFill>
                        </a:rPr>
                        <a:t>-</a:t>
                      </a:r>
                    </a:p>
                  </a:txBody>
                  <a:tcPr/>
                </a:tc>
                <a:tc>
                  <a:txBody>
                    <a:bodyPr/>
                    <a:lstStyle/>
                    <a:p>
                      <a:pPr algn="ctr"/>
                      <a:r>
                        <a:rPr lang="en-US" sz="1400" dirty="0">
                          <a:solidFill>
                            <a:srgbClr val="008000"/>
                          </a:solidFill>
                        </a:rPr>
                        <a:t>3/ACD</a:t>
                      </a:r>
                    </a:p>
                  </a:txBody>
                  <a:tcPr/>
                </a:tc>
                <a:tc>
                  <a:txBody>
                    <a:bodyPr/>
                    <a:lstStyle/>
                    <a:p>
                      <a:pPr algn="ctr"/>
                      <a:r>
                        <a:rPr lang="en-US" sz="1400" dirty="0"/>
                        <a:t>3/ABE</a:t>
                      </a:r>
                    </a:p>
                  </a:txBody>
                  <a:tcPr/>
                </a:tc>
                <a:tc>
                  <a:txBody>
                    <a:bodyPr/>
                    <a:lstStyle/>
                    <a:p>
                      <a:pPr algn="ctr"/>
                      <a:r>
                        <a:rPr lang="en-US" sz="1400" dirty="0"/>
                        <a:t>4/ACDF</a:t>
                      </a:r>
                    </a:p>
                  </a:txBody>
                  <a:tcPr/>
                </a:tc>
                <a:extLst>
                  <a:ext uri="{0D108BD9-81ED-4DB2-BD59-A6C34878D82A}">
                    <a16:rowId xmlns:a16="http://schemas.microsoft.com/office/drawing/2014/main" val="10004"/>
                  </a:ext>
                </a:extLst>
              </a:tr>
              <a:tr h="351024">
                <a:tc>
                  <a:txBody>
                    <a:bodyPr/>
                    <a:lstStyle/>
                    <a:p>
                      <a:r>
                        <a:rPr lang="en-US" sz="1400" dirty="0"/>
                        <a:t>4</a:t>
                      </a:r>
                    </a:p>
                  </a:txBody>
                  <a:tcPr/>
                </a:tc>
                <a:tc>
                  <a:txBody>
                    <a:bodyPr/>
                    <a:lstStyle/>
                    <a:p>
                      <a:r>
                        <a:rPr lang="en-US" sz="1400" dirty="0"/>
                        <a:t>A,C,B,D,E</a:t>
                      </a:r>
                    </a:p>
                  </a:txBody>
                  <a:tcPr/>
                </a:tc>
                <a:tc>
                  <a:txBody>
                    <a:bodyPr/>
                    <a:lstStyle/>
                    <a:p>
                      <a:pPr algn="ctr"/>
                      <a:r>
                        <a:rPr lang="en-US" sz="1400" dirty="0">
                          <a:solidFill>
                            <a:srgbClr val="008000"/>
                          </a:solidFill>
                        </a:rPr>
                        <a:t>-</a:t>
                      </a:r>
                    </a:p>
                  </a:txBody>
                  <a:tcPr/>
                </a:tc>
                <a:tc>
                  <a:txBody>
                    <a:bodyPr/>
                    <a:lstStyle/>
                    <a:p>
                      <a:pPr algn="ctr"/>
                      <a:r>
                        <a:rPr lang="en-US" sz="1400" dirty="0">
                          <a:solidFill>
                            <a:srgbClr val="008000"/>
                          </a:solidFill>
                        </a:rPr>
                        <a:t>-</a:t>
                      </a:r>
                    </a:p>
                  </a:txBody>
                  <a:tcPr/>
                </a:tc>
                <a:tc>
                  <a:txBody>
                    <a:bodyPr/>
                    <a:lstStyle/>
                    <a:p>
                      <a:pPr algn="ctr"/>
                      <a:r>
                        <a:rPr lang="en-US" sz="1400" dirty="0">
                          <a:solidFill>
                            <a:srgbClr val="008000"/>
                          </a:solidFill>
                        </a:rPr>
                        <a:t>-</a:t>
                      </a:r>
                    </a:p>
                  </a:txBody>
                  <a:tcPr/>
                </a:tc>
                <a:tc>
                  <a:txBody>
                    <a:bodyPr/>
                    <a:lstStyle/>
                    <a:p>
                      <a:pPr algn="ctr"/>
                      <a:r>
                        <a:rPr lang="en-US" sz="1400" dirty="0">
                          <a:solidFill>
                            <a:srgbClr val="008000"/>
                          </a:solidFill>
                        </a:rPr>
                        <a:t>3/ABE</a:t>
                      </a:r>
                    </a:p>
                  </a:txBody>
                  <a:tcPr/>
                </a:tc>
                <a:tc>
                  <a:txBody>
                    <a:bodyPr/>
                    <a:lstStyle/>
                    <a:p>
                      <a:pPr algn="ctr"/>
                      <a:r>
                        <a:rPr lang="en-US" sz="1400" dirty="0"/>
                        <a:t>4/ACDF</a:t>
                      </a:r>
                    </a:p>
                  </a:txBody>
                  <a:tcPr/>
                </a:tc>
                <a:extLst>
                  <a:ext uri="{0D108BD9-81ED-4DB2-BD59-A6C34878D82A}">
                    <a16:rowId xmlns:a16="http://schemas.microsoft.com/office/drawing/2014/main" val="10005"/>
                  </a:ext>
                </a:extLst>
              </a:tr>
              <a:tr h="351024">
                <a:tc>
                  <a:txBody>
                    <a:bodyPr/>
                    <a:lstStyle/>
                    <a:p>
                      <a:r>
                        <a:rPr lang="en-US" sz="1400" dirty="0"/>
                        <a:t>5</a:t>
                      </a:r>
                    </a:p>
                  </a:txBody>
                  <a:tcPr/>
                </a:tc>
                <a:tc>
                  <a:txBody>
                    <a:bodyPr/>
                    <a:lstStyle/>
                    <a:p>
                      <a:r>
                        <a:rPr lang="en-US" sz="1400" dirty="0"/>
                        <a:t>A,C,B,D,E,F</a:t>
                      </a:r>
                    </a:p>
                  </a:txBody>
                  <a:tcPr/>
                </a:tc>
                <a:tc>
                  <a:txBody>
                    <a:bodyPr/>
                    <a:lstStyle/>
                    <a:p>
                      <a:pPr algn="ctr"/>
                      <a:r>
                        <a:rPr lang="en-US" sz="1400" dirty="0">
                          <a:solidFill>
                            <a:srgbClr val="008000"/>
                          </a:solidFill>
                        </a:rPr>
                        <a:t>-</a:t>
                      </a:r>
                    </a:p>
                  </a:txBody>
                  <a:tcPr/>
                </a:tc>
                <a:tc>
                  <a:txBody>
                    <a:bodyPr/>
                    <a:lstStyle/>
                    <a:p>
                      <a:pPr algn="ctr"/>
                      <a:r>
                        <a:rPr lang="en-US" sz="1400" dirty="0">
                          <a:solidFill>
                            <a:srgbClr val="008000"/>
                          </a:solidFill>
                        </a:rPr>
                        <a:t>-</a:t>
                      </a:r>
                    </a:p>
                  </a:txBody>
                  <a:tcPr/>
                </a:tc>
                <a:tc>
                  <a:txBody>
                    <a:bodyPr/>
                    <a:lstStyle/>
                    <a:p>
                      <a:pPr algn="ctr"/>
                      <a:r>
                        <a:rPr lang="en-US" sz="1400" dirty="0">
                          <a:solidFill>
                            <a:srgbClr val="008000"/>
                          </a:solidFill>
                        </a:rPr>
                        <a:t>-</a:t>
                      </a:r>
                    </a:p>
                  </a:txBody>
                  <a:tcPr/>
                </a:tc>
                <a:tc>
                  <a:txBody>
                    <a:bodyPr/>
                    <a:lstStyle/>
                    <a:p>
                      <a:pPr algn="ctr"/>
                      <a:r>
                        <a:rPr lang="en-US" sz="1400" dirty="0">
                          <a:solidFill>
                            <a:srgbClr val="008000"/>
                          </a:solidFill>
                        </a:rPr>
                        <a:t>-</a:t>
                      </a:r>
                    </a:p>
                  </a:txBody>
                  <a:tcPr/>
                </a:tc>
                <a:tc>
                  <a:txBody>
                    <a:bodyPr/>
                    <a:lstStyle/>
                    <a:p>
                      <a:pPr algn="ctr"/>
                      <a:r>
                        <a:rPr lang="en-US" sz="1400" dirty="0">
                          <a:solidFill>
                            <a:srgbClr val="008000"/>
                          </a:solidFill>
                        </a:rPr>
                        <a:t>4/ACDF</a:t>
                      </a:r>
                    </a:p>
                  </a:txBody>
                  <a:tcPr/>
                </a:tc>
                <a:extLst>
                  <a:ext uri="{0D108BD9-81ED-4DB2-BD59-A6C34878D82A}">
                    <a16:rowId xmlns:a16="http://schemas.microsoft.com/office/drawing/2014/main" val="10006"/>
                  </a:ext>
                </a:extLst>
              </a:tr>
            </a:tbl>
          </a:graphicData>
        </a:graphic>
      </p:graphicFrame>
      <p:sp>
        <p:nvSpPr>
          <p:cNvPr id="9" name="Oval 8"/>
          <p:cNvSpPr/>
          <p:nvPr/>
        </p:nvSpPr>
        <p:spPr>
          <a:xfrm>
            <a:off x="7622667" y="3233193"/>
            <a:ext cx="825924" cy="76237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7899564" y="5830797"/>
            <a:ext cx="825924" cy="29305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63888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624917-6934-9748-8B21-203210010A5D}"/>
              </a:ext>
            </a:extLst>
          </p:cNvPr>
          <p:cNvSpPr>
            <a:spLocks noGrp="1"/>
          </p:cNvSpPr>
          <p:nvPr>
            <p:ph type="title"/>
          </p:nvPr>
        </p:nvSpPr>
        <p:spPr/>
        <p:txBody>
          <a:bodyPr>
            <a:normAutofit fontScale="90000"/>
          </a:bodyPr>
          <a:lstStyle/>
          <a:p>
            <a:r>
              <a:rPr lang="en-US" dirty="0"/>
              <a:t>A host using link state routing protocol</a:t>
            </a:r>
          </a:p>
        </p:txBody>
      </p:sp>
      <p:sp>
        <p:nvSpPr>
          <p:cNvPr id="5" name="Content Placeholder 4">
            <a:extLst>
              <a:ext uri="{FF2B5EF4-FFF2-40B4-BE49-F238E27FC236}">
                <a16:creationId xmlns:a16="http://schemas.microsoft.com/office/drawing/2014/main" id="{17271950-47D9-0F4A-BBAF-95472EC0692A}"/>
              </a:ext>
            </a:extLst>
          </p:cNvPr>
          <p:cNvSpPr>
            <a:spLocks noGrp="1"/>
          </p:cNvSpPr>
          <p:nvPr>
            <p:ph idx="1"/>
          </p:nvPr>
        </p:nvSpPr>
        <p:spPr/>
        <p:txBody>
          <a:bodyPr/>
          <a:lstStyle/>
          <a:p>
            <a:r>
              <a:rPr lang="en-US" dirty="0"/>
              <a:t>Knows only about the routes of its neighbors</a:t>
            </a:r>
          </a:p>
          <a:p>
            <a:r>
              <a:rPr lang="en-US" dirty="0"/>
              <a:t>Knows the topology of the entire local network</a:t>
            </a:r>
          </a:p>
          <a:p>
            <a:r>
              <a:rPr lang="en-US" dirty="0"/>
              <a:t>Uses a breadth-first search to calculate distances to other hosts</a:t>
            </a:r>
          </a:p>
          <a:p>
            <a:r>
              <a:rPr lang="en-US" dirty="0"/>
              <a:t>Uses less CPU time than a distance vector protocol host would</a:t>
            </a:r>
          </a:p>
          <a:p>
            <a:endParaRPr lang="en-US" dirty="0"/>
          </a:p>
        </p:txBody>
      </p:sp>
      <p:sp>
        <p:nvSpPr>
          <p:cNvPr id="6" name="Text Placeholder 5">
            <a:extLst>
              <a:ext uri="{FF2B5EF4-FFF2-40B4-BE49-F238E27FC236}">
                <a16:creationId xmlns:a16="http://schemas.microsoft.com/office/drawing/2014/main" id="{AFE5B8AF-1B63-CF41-869F-2FF054A5D872}"/>
              </a:ext>
            </a:extLst>
          </p:cNvPr>
          <p:cNvSpPr>
            <a:spLocks noGrp="1"/>
          </p:cNvSpPr>
          <p:nvPr>
            <p:ph type="body" sz="quarter" idx="13"/>
          </p:nvPr>
        </p:nvSpPr>
        <p:spPr/>
        <p:txBody>
          <a:bodyPr>
            <a:normAutofit fontScale="77500" lnSpcReduction="20000"/>
          </a:bodyPr>
          <a:lstStyle/>
          <a:p>
            <a:r>
              <a:rPr lang="en-US" dirty="0"/>
              <a:t>140</a:t>
            </a:r>
          </a:p>
          <a:p>
            <a:endParaRPr lang="en-US" dirty="0"/>
          </a:p>
        </p:txBody>
      </p:sp>
      <p:sp>
        <p:nvSpPr>
          <p:cNvPr id="7" name="Right Arrow 6">
            <a:extLst>
              <a:ext uri="{FF2B5EF4-FFF2-40B4-BE49-F238E27FC236}">
                <a16:creationId xmlns:a16="http://schemas.microsoft.com/office/drawing/2014/main" id="{D169FD2D-5FE5-344B-BE53-02FA155C362E}"/>
              </a:ext>
            </a:extLst>
          </p:cNvPr>
          <p:cNvSpPr/>
          <p:nvPr/>
        </p:nvSpPr>
        <p:spPr>
          <a:xfrm>
            <a:off x="685800" y="2691245"/>
            <a:ext cx="623455" cy="3325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217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routing algorithms</a:t>
            </a:r>
          </a:p>
        </p:txBody>
      </p:sp>
      <p:sp>
        <p:nvSpPr>
          <p:cNvPr id="3" name="Content Placeholder 2"/>
          <p:cNvSpPr>
            <a:spLocks noGrp="1"/>
          </p:cNvSpPr>
          <p:nvPr>
            <p:ph idx="1"/>
          </p:nvPr>
        </p:nvSpPr>
        <p:spPr>
          <a:xfrm>
            <a:off x="1781503" y="1929348"/>
            <a:ext cx="7076747" cy="4606733"/>
          </a:xfrm>
        </p:spPr>
        <p:txBody>
          <a:bodyPr>
            <a:normAutofit fontScale="92500" lnSpcReduction="10000"/>
          </a:bodyPr>
          <a:lstStyle/>
          <a:p>
            <a:pPr>
              <a:defRPr/>
            </a:pPr>
            <a:r>
              <a:rPr lang="en-US" dirty="0"/>
              <a:t>Network of networks</a:t>
            </a:r>
          </a:p>
          <a:p>
            <a:pPr>
              <a:defRPr/>
            </a:pPr>
            <a:r>
              <a:rPr lang="en-US" dirty="0"/>
              <a:t>Very large scale, frequent state changes</a:t>
            </a:r>
          </a:p>
          <a:p>
            <a:pPr>
              <a:defRPr/>
            </a:pPr>
            <a:r>
              <a:rPr lang="en-US" dirty="0"/>
              <a:t>Compartmentalize so routing information protocol issues don't spread and cause widespread outages</a:t>
            </a:r>
          </a:p>
          <a:p>
            <a:pPr>
              <a:defRPr/>
            </a:pPr>
            <a:r>
              <a:rPr lang="en-US" dirty="0">
                <a:solidFill>
                  <a:schemeClr val="accent1">
                    <a:lumMod val="60000"/>
                    <a:lumOff val="40000"/>
                  </a:schemeClr>
                </a:solidFill>
              </a:rPr>
              <a:t>What better example than the Internet itself!</a:t>
            </a:r>
          </a:p>
          <a:p>
            <a:pPr>
              <a:defRPr/>
            </a:pPr>
            <a:r>
              <a:rPr lang="en-US" dirty="0"/>
              <a:t>Autonomous Systems (AS)</a:t>
            </a:r>
          </a:p>
          <a:p>
            <a:pPr lvl="1">
              <a:defRPr/>
            </a:pPr>
            <a:r>
              <a:rPr lang="en-US" dirty="0"/>
              <a:t>It is a collection of IP routing prefixes under the control of common administrative policy that presents a common, clearly defined routing policy to the internet. </a:t>
            </a:r>
          </a:p>
          <a:p>
            <a:pPr lvl="1">
              <a:defRPr/>
            </a:pPr>
            <a:r>
              <a:rPr lang="en-US" dirty="0"/>
              <a:t>Gateway nodes connect to other AS gateway nodes for inter-AS routing</a:t>
            </a:r>
          </a:p>
          <a:p>
            <a:endParaRPr lang="en-US" dirty="0"/>
          </a:p>
        </p:txBody>
      </p:sp>
    </p:spTree>
    <p:extLst>
      <p:ext uri="{BB962C8B-B14F-4D97-AF65-F5344CB8AC3E}">
        <p14:creationId xmlns:p14="http://schemas.microsoft.com/office/powerpoint/2010/main" val="90818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dissolve">
                                      <p:cBhvr>
                                        <p:cTn id="30" dur="500"/>
                                        <p:tgtEl>
                                          <p:spTgt spid="3">
                                            <p:txEl>
                                              <p:pRg st="5" end="5"/>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dissolv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dirty="0">
                <a:latin typeface="Arial" charset="0"/>
                <a:cs typeface="Arial" charset="0"/>
              </a:rPr>
              <a:t>Hierarchical routing algorithms</a:t>
            </a:r>
          </a:p>
        </p:txBody>
      </p:sp>
      <p:sp>
        <p:nvSpPr>
          <p:cNvPr id="2" name="Content Placeholder 1"/>
          <p:cNvSpPr>
            <a:spLocks noGrp="1"/>
          </p:cNvSpPr>
          <p:nvPr>
            <p:ph idx="1"/>
          </p:nvPr>
        </p:nvSpPr>
        <p:spPr>
          <a:xfrm>
            <a:off x="351679" y="2153631"/>
            <a:ext cx="2987542" cy="4444603"/>
          </a:xfrm>
        </p:spPr>
        <p:txBody>
          <a:bodyPr>
            <a:normAutofit/>
          </a:bodyPr>
          <a:lstStyle/>
          <a:p>
            <a:r>
              <a:rPr lang="en-US" sz="1800" dirty="0">
                <a:solidFill>
                  <a:srgbClr val="008000"/>
                </a:solidFill>
              </a:rPr>
              <a:t>Gateway nodes use BGP to interconnect Autonomous Systems</a:t>
            </a:r>
          </a:p>
          <a:p>
            <a:r>
              <a:rPr lang="en-US" sz="1800" dirty="0"/>
              <a:t>Nodes within an AS use LS or DV or some other routing protocol</a:t>
            </a:r>
          </a:p>
          <a:p>
            <a:endParaRPr lang="en-US" sz="1800" dirty="0"/>
          </a:p>
          <a:p>
            <a:r>
              <a:rPr lang="en-US" sz="1800" dirty="0"/>
              <a:t>We</a:t>
            </a:r>
            <a:br>
              <a:rPr lang="en-US" sz="1800" dirty="0"/>
            </a:br>
            <a:r>
              <a:rPr lang="en-US" sz="1800" dirty="0"/>
              <a:t>use </a:t>
            </a:r>
            <a:r>
              <a:rPr lang="en-US" sz="1800" b="1" dirty="0"/>
              <a:t>BGP</a:t>
            </a:r>
            <a:br>
              <a:rPr lang="en-US" sz="1800" dirty="0"/>
            </a:br>
            <a:r>
              <a:rPr lang="en-US" sz="1800" dirty="0"/>
              <a:t>as the </a:t>
            </a:r>
            <a:br>
              <a:rPr lang="en-US" sz="1800" dirty="0"/>
            </a:br>
            <a:r>
              <a:rPr lang="en-US" sz="1800" dirty="0"/>
              <a:t>internet</a:t>
            </a:r>
            <a:br>
              <a:rPr lang="en-US" sz="1800" dirty="0"/>
            </a:br>
            <a:r>
              <a:rPr lang="en-US" sz="1800" dirty="0"/>
              <a:t>inter-AS routing </a:t>
            </a:r>
            <a:br>
              <a:rPr lang="en-US" sz="1800" dirty="0"/>
            </a:br>
            <a:r>
              <a:rPr lang="en-US" sz="1800" dirty="0"/>
              <a:t>protocol</a:t>
            </a:r>
          </a:p>
        </p:txBody>
      </p:sp>
      <p:pic>
        <p:nvPicPr>
          <p:cNvPr id="59395" name="Object 7"/>
          <p:cNvPicPr>
            <a:picLocks noChangeAspect="1" noChangeArrowheads="1"/>
          </p:cNvPicPr>
          <p:nvPr/>
        </p:nvPicPr>
        <p:blipFill>
          <a:blip r:embed="rId3">
            <a:extLst>
              <a:ext uri="{28A0092B-C50C-407E-A947-70E740481C1C}">
                <a14:useLocalDpi xmlns:a14="http://schemas.microsoft.com/office/drawing/2010/main"/>
              </a:ext>
            </a:extLst>
          </a:blip>
          <a:srcRect b="-180"/>
          <a:stretch>
            <a:fillRect/>
          </a:stretch>
        </p:blipFill>
        <p:spPr bwMode="auto">
          <a:xfrm>
            <a:off x="1828800" y="1888121"/>
            <a:ext cx="5486400" cy="4710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Oval 2"/>
          <p:cNvSpPr/>
          <p:nvPr/>
        </p:nvSpPr>
        <p:spPr>
          <a:xfrm>
            <a:off x="4289476" y="3152592"/>
            <a:ext cx="639425" cy="586116"/>
          </a:xfrm>
          <a:prstGeom prst="ellipse">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5356610" y="3198425"/>
            <a:ext cx="639425" cy="586116"/>
          </a:xfrm>
          <a:prstGeom prst="ellipse">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761590" y="4931563"/>
            <a:ext cx="639425" cy="586116"/>
          </a:xfrm>
          <a:prstGeom prst="ellipse">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491622" y="4222550"/>
            <a:ext cx="639425" cy="586116"/>
          </a:xfrm>
          <a:prstGeom prst="ellipse">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1"/>
          <p:cNvSpPr txBox="1">
            <a:spLocks/>
          </p:cNvSpPr>
          <p:nvPr/>
        </p:nvSpPr>
        <p:spPr>
          <a:xfrm>
            <a:off x="7229054" y="2226268"/>
            <a:ext cx="1914945" cy="3992563"/>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r>
              <a:rPr lang="en-US" sz="1800" dirty="0">
                <a:solidFill>
                  <a:schemeClr val="tx1"/>
                </a:solidFill>
              </a:rPr>
              <a:t>ASs are assigned numbers by IANA/ARIN </a:t>
            </a:r>
          </a:p>
          <a:p>
            <a:r>
              <a:rPr lang="en-US" sz="1800" dirty="0"/>
              <a:t>Nodes within an AS use LS or DV (or other) routing protocol</a:t>
            </a:r>
          </a:p>
          <a:p>
            <a:endParaRPr lang="en-US" sz="1800" dirty="0"/>
          </a:p>
          <a:p>
            <a:endParaRPr lang="en-US" sz="1800" dirty="0"/>
          </a:p>
        </p:txBody>
      </p:sp>
      <p:sp>
        <p:nvSpPr>
          <p:cNvPr id="11" name="Oval 10">
            <a:extLst>
              <a:ext uri="{FF2B5EF4-FFF2-40B4-BE49-F238E27FC236}">
                <a16:creationId xmlns:a16="http://schemas.microsoft.com/office/drawing/2014/main" id="{87093900-4EC4-B844-8A51-E96362167F2B}"/>
              </a:ext>
            </a:extLst>
          </p:cNvPr>
          <p:cNvSpPr/>
          <p:nvPr/>
        </p:nvSpPr>
        <p:spPr>
          <a:xfrm>
            <a:off x="4294545" y="4028607"/>
            <a:ext cx="934089" cy="658381"/>
          </a:xfrm>
          <a:prstGeom prst="ellipse">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07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
                                            <p:txEl>
                                              <p:pRg st="1" end="1"/>
                                            </p:txEl>
                                          </p:spTgt>
                                        </p:tgtEl>
                                        <p:attrNameLst>
                                          <p:attrName>style.visibility</p:attrName>
                                        </p:attrNameLst>
                                      </p:cBhvr>
                                      <p:to>
                                        <p:strVal val="visible"/>
                                      </p:to>
                                    </p:set>
                                    <p:animEffect transition="in" filter="dissolve">
                                      <p:cBhvr>
                                        <p:cTn id="32" dur="500"/>
                                        <p:tgtEl>
                                          <p:spTgt spid="2">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animEffect transition="in" filter="dissolve">
                                      <p:cBhvr>
                                        <p:cTn id="37" dur="500"/>
                                        <p:tgtEl>
                                          <p:spTgt spid="2">
                                            <p:txEl>
                                              <p:pRg st="3" end="3"/>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animBg="1"/>
      <p:bldP spid="7" grpId="0" animBg="1"/>
      <p:bldP spid="8" grpId="0" animBg="1"/>
      <p:bldP spid="9"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a:latin typeface="Arial" charset="0"/>
                <a:cs typeface="Arial" charset="0"/>
              </a:rPr>
              <a:t>Stop and wait (for </a:t>
            </a:r>
            <a:r>
              <a:rPr lang="en-US" dirty="0" err="1">
                <a:latin typeface="Arial" charset="0"/>
                <a:cs typeface="Arial" charset="0"/>
              </a:rPr>
              <a:t>ack</a:t>
            </a:r>
            <a:r>
              <a:rPr lang="en-US" dirty="0">
                <a:latin typeface="Arial" charset="0"/>
                <a:cs typeface="Arial" charset="0"/>
              </a:rPr>
              <a:t>)</a:t>
            </a:r>
          </a:p>
        </p:txBody>
      </p:sp>
      <p:grpSp>
        <p:nvGrpSpPr>
          <p:cNvPr id="12291" name="Group 24"/>
          <p:cNvGrpSpPr>
            <a:grpSpLocks/>
          </p:cNvGrpSpPr>
          <p:nvPr/>
        </p:nvGrpSpPr>
        <p:grpSpPr bwMode="auto">
          <a:xfrm>
            <a:off x="-33338" y="5040313"/>
            <a:ext cx="8947151" cy="1616075"/>
            <a:chOff x="26" y="2717"/>
            <a:chExt cx="5636" cy="1018"/>
          </a:xfrm>
        </p:grpSpPr>
        <p:sp>
          <p:nvSpPr>
            <p:cNvPr id="12297" name="Line 4"/>
            <p:cNvSpPr>
              <a:spLocks noChangeShapeType="1"/>
            </p:cNvSpPr>
            <p:nvPr/>
          </p:nvSpPr>
          <p:spPr bwMode="auto">
            <a:xfrm>
              <a:off x="26" y="3128"/>
              <a:ext cx="5636"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2298" name="Text Box 5"/>
            <p:cNvSpPr txBox="1">
              <a:spLocks noChangeArrowheads="1"/>
            </p:cNvSpPr>
            <p:nvPr/>
          </p:nvSpPr>
          <p:spPr bwMode="auto">
            <a:xfrm>
              <a:off x="4428" y="3541"/>
              <a:ext cx="114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a:t>Timeline of sender </a:t>
              </a:r>
            </a:p>
          </p:txBody>
        </p:sp>
        <p:sp>
          <p:nvSpPr>
            <p:cNvPr id="12299" name="Text Box 7"/>
            <p:cNvSpPr txBox="1">
              <a:spLocks noChangeArrowheads="1"/>
            </p:cNvSpPr>
            <p:nvPr/>
          </p:nvSpPr>
          <p:spPr bwMode="auto">
            <a:xfrm>
              <a:off x="98" y="2765"/>
              <a:ext cx="387" cy="194"/>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b="1"/>
                <a:t>Pkt0 </a:t>
              </a:r>
            </a:p>
          </p:txBody>
        </p:sp>
        <p:sp>
          <p:nvSpPr>
            <p:cNvPr id="12300" name="Text Box 8"/>
            <p:cNvSpPr txBox="1">
              <a:spLocks noChangeArrowheads="1"/>
            </p:cNvSpPr>
            <p:nvPr/>
          </p:nvSpPr>
          <p:spPr bwMode="auto">
            <a:xfrm>
              <a:off x="776" y="3305"/>
              <a:ext cx="26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a:t>2τ </a:t>
              </a:r>
            </a:p>
          </p:txBody>
        </p:sp>
        <p:sp>
          <p:nvSpPr>
            <p:cNvPr id="12301" name="Line 9"/>
            <p:cNvSpPr>
              <a:spLocks noChangeShapeType="1"/>
            </p:cNvSpPr>
            <p:nvPr/>
          </p:nvSpPr>
          <p:spPr bwMode="auto">
            <a:xfrm flipH="1">
              <a:off x="558" y="3394"/>
              <a:ext cx="194"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2302" name="Line 10"/>
            <p:cNvSpPr>
              <a:spLocks noChangeShapeType="1"/>
            </p:cNvSpPr>
            <p:nvPr/>
          </p:nvSpPr>
          <p:spPr bwMode="auto">
            <a:xfrm flipH="1">
              <a:off x="1018" y="3394"/>
              <a:ext cx="194"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12303" name="Text Box 11"/>
            <p:cNvSpPr txBox="1">
              <a:spLocks noChangeArrowheads="1"/>
            </p:cNvSpPr>
            <p:nvPr/>
          </p:nvSpPr>
          <p:spPr bwMode="auto">
            <a:xfrm>
              <a:off x="1235" y="2760"/>
              <a:ext cx="436" cy="194"/>
            </a:xfrm>
            <a:prstGeom prst="rect">
              <a:avLst/>
            </a:prstGeom>
            <a:solidFill>
              <a:srgbClr val="99FF66"/>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b="1"/>
                <a:t>ACK0 </a:t>
              </a:r>
            </a:p>
          </p:txBody>
        </p:sp>
        <p:sp>
          <p:nvSpPr>
            <p:cNvPr id="12304" name="Text Box 12"/>
            <p:cNvSpPr txBox="1">
              <a:spLocks noChangeArrowheads="1"/>
            </p:cNvSpPr>
            <p:nvPr/>
          </p:nvSpPr>
          <p:spPr bwMode="auto">
            <a:xfrm>
              <a:off x="1671" y="2760"/>
              <a:ext cx="387" cy="194"/>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b="1"/>
                <a:t>Pkt1 </a:t>
              </a:r>
            </a:p>
          </p:txBody>
        </p:sp>
        <p:sp>
          <p:nvSpPr>
            <p:cNvPr id="12305" name="Text Box 13"/>
            <p:cNvSpPr txBox="1">
              <a:spLocks noChangeArrowheads="1"/>
            </p:cNvSpPr>
            <p:nvPr/>
          </p:nvSpPr>
          <p:spPr bwMode="auto">
            <a:xfrm>
              <a:off x="2324" y="3310"/>
              <a:ext cx="26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a:t>2τ </a:t>
              </a:r>
            </a:p>
          </p:txBody>
        </p:sp>
        <p:sp>
          <p:nvSpPr>
            <p:cNvPr id="12306" name="Line 14"/>
            <p:cNvSpPr>
              <a:spLocks noChangeShapeType="1"/>
            </p:cNvSpPr>
            <p:nvPr/>
          </p:nvSpPr>
          <p:spPr bwMode="auto">
            <a:xfrm flipH="1">
              <a:off x="2106" y="3399"/>
              <a:ext cx="194"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2307" name="Line 15"/>
            <p:cNvSpPr>
              <a:spLocks noChangeShapeType="1"/>
            </p:cNvSpPr>
            <p:nvPr/>
          </p:nvSpPr>
          <p:spPr bwMode="auto">
            <a:xfrm flipH="1">
              <a:off x="2566" y="3399"/>
              <a:ext cx="194"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12308" name="Text Box 16"/>
            <p:cNvSpPr txBox="1">
              <a:spLocks noChangeArrowheads="1"/>
            </p:cNvSpPr>
            <p:nvPr/>
          </p:nvSpPr>
          <p:spPr bwMode="auto">
            <a:xfrm>
              <a:off x="2783" y="2765"/>
              <a:ext cx="436" cy="194"/>
            </a:xfrm>
            <a:prstGeom prst="rect">
              <a:avLst/>
            </a:prstGeom>
            <a:solidFill>
              <a:srgbClr val="99FF66"/>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b="1"/>
                <a:t>ACK1 </a:t>
              </a:r>
            </a:p>
          </p:txBody>
        </p:sp>
        <p:sp>
          <p:nvSpPr>
            <p:cNvPr id="12309" name="Text Box 17"/>
            <p:cNvSpPr txBox="1">
              <a:spLocks noChangeArrowheads="1"/>
            </p:cNvSpPr>
            <p:nvPr/>
          </p:nvSpPr>
          <p:spPr bwMode="auto">
            <a:xfrm>
              <a:off x="3219" y="2765"/>
              <a:ext cx="387" cy="194"/>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b="1"/>
                <a:t>Pkt2 </a:t>
              </a:r>
            </a:p>
          </p:txBody>
        </p:sp>
        <p:sp>
          <p:nvSpPr>
            <p:cNvPr id="12310" name="Text Box 18"/>
            <p:cNvSpPr txBox="1">
              <a:spLocks noChangeArrowheads="1"/>
            </p:cNvSpPr>
            <p:nvPr/>
          </p:nvSpPr>
          <p:spPr bwMode="auto">
            <a:xfrm>
              <a:off x="3848" y="3310"/>
              <a:ext cx="26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a:t>2τ </a:t>
              </a:r>
            </a:p>
          </p:txBody>
        </p:sp>
        <p:sp>
          <p:nvSpPr>
            <p:cNvPr id="12311" name="Line 19"/>
            <p:cNvSpPr>
              <a:spLocks noChangeShapeType="1"/>
            </p:cNvSpPr>
            <p:nvPr/>
          </p:nvSpPr>
          <p:spPr bwMode="auto">
            <a:xfrm flipH="1">
              <a:off x="3630" y="3399"/>
              <a:ext cx="194"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2312" name="Line 20"/>
            <p:cNvSpPr>
              <a:spLocks noChangeShapeType="1"/>
            </p:cNvSpPr>
            <p:nvPr/>
          </p:nvSpPr>
          <p:spPr bwMode="auto">
            <a:xfrm flipH="1">
              <a:off x="4090" y="3399"/>
              <a:ext cx="194"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12313" name="Text Box 21"/>
            <p:cNvSpPr txBox="1">
              <a:spLocks noChangeArrowheads="1"/>
            </p:cNvSpPr>
            <p:nvPr/>
          </p:nvSpPr>
          <p:spPr bwMode="auto">
            <a:xfrm>
              <a:off x="4307" y="2765"/>
              <a:ext cx="436" cy="194"/>
            </a:xfrm>
            <a:prstGeom prst="rect">
              <a:avLst/>
            </a:prstGeom>
            <a:solidFill>
              <a:srgbClr val="99FF66"/>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b="1"/>
                <a:t>ACK2 </a:t>
              </a:r>
            </a:p>
          </p:txBody>
        </p:sp>
        <p:sp>
          <p:nvSpPr>
            <p:cNvPr id="12314" name="Text Box 22"/>
            <p:cNvSpPr txBox="1">
              <a:spLocks noChangeArrowheads="1"/>
            </p:cNvSpPr>
            <p:nvPr/>
          </p:nvSpPr>
          <p:spPr bwMode="auto">
            <a:xfrm>
              <a:off x="4743" y="2765"/>
              <a:ext cx="387" cy="194"/>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b="1"/>
                <a:t>Pkt3 </a:t>
              </a:r>
            </a:p>
          </p:txBody>
        </p:sp>
        <p:sp>
          <p:nvSpPr>
            <p:cNvPr id="12315" name="Text Box 23"/>
            <p:cNvSpPr txBox="1">
              <a:spLocks noChangeArrowheads="1"/>
            </p:cNvSpPr>
            <p:nvPr/>
          </p:nvSpPr>
          <p:spPr bwMode="auto">
            <a:xfrm>
              <a:off x="5265" y="2717"/>
              <a:ext cx="318"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a:t>. . .</a:t>
              </a:r>
            </a:p>
          </p:txBody>
        </p:sp>
      </p:grpSp>
      <p:pic>
        <p:nvPicPr>
          <p:cNvPr id="12292"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0400" y="1955800"/>
            <a:ext cx="6896100" cy="302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293" name="Freeform 10"/>
          <p:cNvSpPr>
            <a:spLocks/>
          </p:cNvSpPr>
          <p:nvPr/>
        </p:nvSpPr>
        <p:spPr bwMode="auto">
          <a:xfrm>
            <a:off x="1689100" y="2487613"/>
            <a:ext cx="3994150" cy="749300"/>
          </a:xfrm>
          <a:custGeom>
            <a:avLst/>
            <a:gdLst>
              <a:gd name="T0" fmla="*/ 0 w 2516"/>
              <a:gd name="T1" fmla="*/ 2147483647 h 472"/>
              <a:gd name="T2" fmla="*/ 2147483647 w 2516"/>
              <a:gd name="T3" fmla="*/ 2147483647 h 472"/>
              <a:gd name="T4" fmla="*/ 2147483647 w 2516"/>
              <a:gd name="T5" fmla="*/ 2147483647 h 472"/>
              <a:gd name="T6" fmla="*/ 0 60000 65536"/>
              <a:gd name="T7" fmla="*/ 0 60000 65536"/>
              <a:gd name="T8" fmla="*/ 0 60000 65536"/>
              <a:gd name="T9" fmla="*/ 0 w 2516"/>
              <a:gd name="T10" fmla="*/ 0 h 472"/>
              <a:gd name="T11" fmla="*/ 2516 w 2516"/>
              <a:gd name="T12" fmla="*/ 472 h 472"/>
            </a:gdLst>
            <a:ahLst/>
            <a:cxnLst>
              <a:cxn ang="T6">
                <a:pos x="T0" y="T1"/>
              </a:cxn>
              <a:cxn ang="T7">
                <a:pos x="T2" y="T3"/>
              </a:cxn>
              <a:cxn ang="T8">
                <a:pos x="T4" y="T5"/>
              </a:cxn>
            </a:cxnLst>
            <a:rect l="T9" t="T10" r="T11" b="T12"/>
            <a:pathLst>
              <a:path w="2516" h="472">
                <a:moveTo>
                  <a:pt x="0" y="254"/>
                </a:moveTo>
                <a:cubicBezTo>
                  <a:pt x="347" y="127"/>
                  <a:pt x="694" y="0"/>
                  <a:pt x="1113" y="36"/>
                </a:cubicBezTo>
                <a:cubicBezTo>
                  <a:pt x="1532" y="72"/>
                  <a:pt x="2282" y="399"/>
                  <a:pt x="2516" y="472"/>
                </a:cubicBezTo>
              </a:path>
            </a:pathLst>
          </a:custGeom>
          <a:noFill/>
          <a:ln w="5715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2294" name="Freeform 12"/>
          <p:cNvSpPr>
            <a:spLocks/>
          </p:cNvSpPr>
          <p:nvPr/>
        </p:nvSpPr>
        <p:spPr bwMode="auto">
          <a:xfrm>
            <a:off x="1689100" y="2890838"/>
            <a:ext cx="3994150" cy="677862"/>
          </a:xfrm>
          <a:custGeom>
            <a:avLst/>
            <a:gdLst>
              <a:gd name="T0" fmla="*/ 2147483647 w 2516"/>
              <a:gd name="T1" fmla="*/ 2147483647 h 427"/>
              <a:gd name="T2" fmla="*/ 2147483647 w 2516"/>
              <a:gd name="T3" fmla="*/ 2147483647 h 427"/>
              <a:gd name="T4" fmla="*/ 0 w 2516"/>
              <a:gd name="T5" fmla="*/ 0 h 427"/>
              <a:gd name="T6" fmla="*/ 0 60000 65536"/>
              <a:gd name="T7" fmla="*/ 0 60000 65536"/>
              <a:gd name="T8" fmla="*/ 0 60000 65536"/>
              <a:gd name="T9" fmla="*/ 0 w 2516"/>
              <a:gd name="T10" fmla="*/ 0 h 427"/>
              <a:gd name="T11" fmla="*/ 2516 w 2516"/>
              <a:gd name="T12" fmla="*/ 427 h 427"/>
            </a:gdLst>
            <a:ahLst/>
            <a:cxnLst>
              <a:cxn ang="T6">
                <a:pos x="T0" y="T1"/>
              </a:cxn>
              <a:cxn ang="T7">
                <a:pos x="T2" y="T3"/>
              </a:cxn>
              <a:cxn ang="T8">
                <a:pos x="T4" y="T5"/>
              </a:cxn>
            </a:cxnLst>
            <a:rect l="T9" t="T10" r="T11" b="T12"/>
            <a:pathLst>
              <a:path w="2516" h="427">
                <a:moveTo>
                  <a:pt x="2516" y="242"/>
                </a:moveTo>
                <a:cubicBezTo>
                  <a:pt x="1963" y="334"/>
                  <a:pt x="1411" y="427"/>
                  <a:pt x="992" y="387"/>
                </a:cubicBezTo>
                <a:cubicBezTo>
                  <a:pt x="573" y="347"/>
                  <a:pt x="165" y="64"/>
                  <a:pt x="0" y="0"/>
                </a:cubicBezTo>
              </a:path>
            </a:pathLst>
          </a:custGeom>
          <a:noFill/>
          <a:ln w="5715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8" name="Rectangle 13"/>
          <p:cNvSpPr>
            <a:spLocks noChangeArrowheads="1"/>
          </p:cNvSpPr>
          <p:nvPr/>
        </p:nvSpPr>
        <p:spPr bwMode="auto">
          <a:xfrm>
            <a:off x="2885281" y="2443163"/>
            <a:ext cx="76200" cy="231775"/>
          </a:xfrm>
          <a:prstGeom prst="rect">
            <a:avLst/>
          </a:prstGeom>
          <a:solidFill>
            <a:schemeClr val="accent1">
              <a:lumMod val="75000"/>
            </a:schemeClr>
          </a:solidFill>
          <a:ln w="9525">
            <a:solidFill>
              <a:schemeClr val="tx1"/>
            </a:solidFill>
            <a:miter lim="800000"/>
            <a:headEnd/>
            <a:tailEnd/>
          </a:ln>
        </p:spPr>
        <p:txBody>
          <a:bodyPr wrap="none" anchor="ctr"/>
          <a:lstStyle/>
          <a:p>
            <a:pPr>
              <a:defRPr/>
            </a:pPr>
            <a:endParaRPr lang="en-US">
              <a:ea typeface="+mn-ea"/>
            </a:endParaRPr>
          </a:p>
        </p:txBody>
      </p:sp>
      <p:sp>
        <p:nvSpPr>
          <p:cNvPr id="12296" name="Rectangle 19"/>
          <p:cNvSpPr>
            <a:spLocks noChangeArrowheads="1"/>
          </p:cNvSpPr>
          <p:nvPr/>
        </p:nvSpPr>
        <p:spPr bwMode="auto">
          <a:xfrm>
            <a:off x="2395124" y="3143250"/>
            <a:ext cx="76200" cy="231775"/>
          </a:xfrm>
          <a:prstGeom prst="rect">
            <a:avLst/>
          </a:prstGeom>
          <a:solidFill>
            <a:srgbClr val="669900"/>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38901706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E1D0-748D-3148-BD05-871F54FA848B}"/>
              </a:ext>
            </a:extLst>
          </p:cNvPr>
          <p:cNvSpPr>
            <a:spLocks noGrp="1"/>
          </p:cNvSpPr>
          <p:nvPr>
            <p:ph type="title"/>
          </p:nvPr>
        </p:nvSpPr>
        <p:spPr/>
        <p:txBody>
          <a:bodyPr/>
          <a:lstStyle/>
          <a:p>
            <a:r>
              <a:rPr lang="en-US" dirty="0"/>
              <a:t>Border Gateway Protocol (BGP)</a:t>
            </a:r>
          </a:p>
        </p:txBody>
      </p:sp>
      <p:sp>
        <p:nvSpPr>
          <p:cNvPr id="3" name="Content Placeholder 2">
            <a:extLst>
              <a:ext uri="{FF2B5EF4-FFF2-40B4-BE49-F238E27FC236}">
                <a16:creationId xmlns:a16="http://schemas.microsoft.com/office/drawing/2014/main" id="{DA5CE051-1016-4840-A521-210F477AD417}"/>
              </a:ext>
            </a:extLst>
          </p:cNvPr>
          <p:cNvSpPr>
            <a:spLocks noGrp="1"/>
          </p:cNvSpPr>
          <p:nvPr>
            <p:ph idx="1"/>
          </p:nvPr>
        </p:nvSpPr>
        <p:spPr>
          <a:xfrm>
            <a:off x="1781503" y="2133600"/>
            <a:ext cx="7076747" cy="4525617"/>
          </a:xfrm>
        </p:spPr>
        <p:txBody>
          <a:bodyPr wrap="square">
            <a:noAutofit/>
          </a:bodyPr>
          <a:lstStyle/>
          <a:p>
            <a:r>
              <a:rPr lang="en-US" sz="1800" dirty="0"/>
              <a:t>BGP is a path-vector protocol. (We’re not going into much detail about that.)</a:t>
            </a:r>
          </a:p>
          <a:p>
            <a:r>
              <a:rPr lang="en-US" sz="1800" dirty="0"/>
              <a:t>The gateway routers send path-vector messages to advertise the reachability of networks. </a:t>
            </a:r>
          </a:p>
          <a:p>
            <a:r>
              <a:rPr lang="en-US" sz="1800" dirty="0"/>
              <a:t>Each router that receives a path vector message must verify the advertised path according to its policy. </a:t>
            </a:r>
          </a:p>
          <a:p>
            <a:r>
              <a:rPr lang="en-US" sz="1800" dirty="0"/>
              <a:t>If the message is compliant, the router modifies its routing table and the message before sending the message to the next neighbor. </a:t>
            </a:r>
          </a:p>
          <a:p>
            <a:pPr lvl="1"/>
            <a:r>
              <a:rPr lang="en-US" sz="1600" dirty="0"/>
              <a:t>It modifies the routing table to maintain the autonomous systems that are traversed in order to reach the destination system. </a:t>
            </a:r>
          </a:p>
          <a:p>
            <a:pPr lvl="1"/>
            <a:r>
              <a:rPr lang="en-US" sz="1600" dirty="0"/>
              <a:t>It modifies the message to add its AS number and to replace the next router entry with its identification.</a:t>
            </a:r>
          </a:p>
          <a:p>
            <a:endParaRPr lang="en-US" sz="1800" dirty="0"/>
          </a:p>
          <a:p>
            <a:endParaRPr lang="en-US" sz="1800" dirty="0"/>
          </a:p>
        </p:txBody>
      </p:sp>
    </p:spTree>
    <p:extLst>
      <p:ext uri="{BB962C8B-B14F-4D97-AF65-F5344CB8AC3E}">
        <p14:creationId xmlns:p14="http://schemas.microsoft.com/office/powerpoint/2010/main" val="25574605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normAutofit/>
          </a:bodyPr>
          <a:lstStyle/>
          <a:p>
            <a:r>
              <a:rPr lang="en-US" dirty="0">
                <a:latin typeface="Arial" charset="0"/>
                <a:cs typeface="Arial" charset="0"/>
              </a:rPr>
              <a:t>Routing at GT</a:t>
            </a:r>
          </a:p>
        </p:txBody>
      </p:sp>
      <p:sp>
        <p:nvSpPr>
          <p:cNvPr id="4" name="Content Placeholder 3"/>
          <p:cNvSpPr>
            <a:spLocks noGrp="1"/>
          </p:cNvSpPr>
          <p:nvPr>
            <p:ph idx="1"/>
          </p:nvPr>
        </p:nvSpPr>
        <p:spPr>
          <a:xfrm>
            <a:off x="531523" y="2624300"/>
            <a:ext cx="3074123" cy="3992563"/>
          </a:xfrm>
        </p:spPr>
        <p:txBody>
          <a:bodyPr>
            <a:normAutofit fontScale="92500"/>
          </a:bodyPr>
          <a:lstStyle/>
          <a:p>
            <a:pPr>
              <a:defRPr/>
            </a:pPr>
            <a:r>
              <a:rPr lang="en-US" dirty="0">
                <a:ea typeface="+mn-ea"/>
              </a:rPr>
              <a:t>The GT campus network is AS 2367</a:t>
            </a:r>
          </a:p>
          <a:p>
            <a:pPr>
              <a:defRPr/>
            </a:pPr>
            <a:r>
              <a:rPr lang="en-US" dirty="0"/>
              <a:t>There are two Juniper routers  that function as Gateway Routers and run BGP</a:t>
            </a:r>
          </a:p>
          <a:p>
            <a:pPr>
              <a:defRPr/>
            </a:pPr>
            <a:r>
              <a:rPr lang="en-US" dirty="0"/>
              <a:t>The rest of the campus network runs OSPF (a link-state protocol)</a:t>
            </a:r>
          </a:p>
        </p:txBody>
      </p:sp>
      <p:pic>
        <p:nvPicPr>
          <p:cNvPr id="58372" name="Object 6"/>
          <p:cNvPicPr>
            <a:picLocks noChangeAspect="1" noChangeArrowheads="1"/>
          </p:cNvPicPr>
          <p:nvPr/>
        </p:nvPicPr>
        <p:blipFill>
          <a:blip r:embed="rId3">
            <a:extLst>
              <a:ext uri="{28A0092B-C50C-407E-A947-70E740481C1C}">
                <a14:useLocalDpi xmlns:a14="http://schemas.microsoft.com/office/drawing/2010/main"/>
              </a:ext>
            </a:extLst>
          </a:blip>
          <a:srcRect l="-1588" t="-275" r="-1747" b="-275"/>
          <a:stretch>
            <a:fillRect/>
          </a:stretch>
        </p:blipFill>
        <p:spPr bwMode="auto">
          <a:xfrm>
            <a:off x="1991551" y="1712664"/>
            <a:ext cx="6965950" cy="3916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262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5"/>
          <p:cNvSpPr>
            <a:spLocks noGrp="1"/>
          </p:cNvSpPr>
          <p:nvPr>
            <p:ph idx="1"/>
          </p:nvPr>
        </p:nvSpPr>
        <p:spPr>
          <a:xfrm>
            <a:off x="457200" y="1728109"/>
            <a:ext cx="8374063" cy="663575"/>
          </a:xfrm>
        </p:spPr>
        <p:txBody>
          <a:bodyPr/>
          <a:lstStyle/>
          <a:p>
            <a:r>
              <a:rPr lang="en-US" dirty="0">
                <a:latin typeface="Arial" charset="0"/>
                <a:cs typeface="Arial" charset="0"/>
              </a:rPr>
              <a:t>Now consider an email from Joe to his grandmother</a:t>
            </a:r>
          </a:p>
        </p:txBody>
      </p:sp>
      <p:pic>
        <p:nvPicPr>
          <p:cNvPr id="5123" name="Object 10"/>
          <p:cNvPicPr>
            <a:picLocks noChangeArrowheads="1"/>
          </p:cNvPicPr>
          <p:nvPr/>
        </p:nvPicPr>
        <p:blipFill>
          <a:blip r:embed="rId3">
            <a:extLst>
              <a:ext uri="{28A0092B-C50C-407E-A947-70E740481C1C}">
                <a14:useLocalDpi xmlns:a14="http://schemas.microsoft.com/office/drawing/2010/main"/>
              </a:ext>
            </a:extLst>
          </a:blip>
          <a:srcRect t="-291" b="-246"/>
          <a:stretch>
            <a:fillRect/>
          </a:stretch>
        </p:blipFill>
        <p:spPr bwMode="auto">
          <a:xfrm>
            <a:off x="2743200" y="2263775"/>
            <a:ext cx="5486400" cy="417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4" name="Title 4"/>
          <p:cNvSpPr>
            <a:spLocks noGrp="1"/>
          </p:cNvSpPr>
          <p:nvPr>
            <p:ph type="title"/>
          </p:nvPr>
        </p:nvSpPr>
        <p:spPr/>
        <p:txBody>
          <a:bodyPr/>
          <a:lstStyle/>
          <a:p>
            <a:r>
              <a:rPr lang="en-US" dirty="0">
                <a:latin typeface="Arial" charset="0"/>
                <a:cs typeface="Arial" charset="0"/>
              </a:rPr>
              <a:t>Remember this slide?</a:t>
            </a:r>
          </a:p>
        </p:txBody>
      </p:sp>
      <p:sp>
        <p:nvSpPr>
          <p:cNvPr id="5" name="TextBox 4"/>
          <p:cNvSpPr txBox="1"/>
          <p:nvPr/>
        </p:nvSpPr>
        <p:spPr>
          <a:xfrm>
            <a:off x="7427205" y="3607730"/>
            <a:ext cx="902941" cy="307777"/>
          </a:xfrm>
          <a:prstGeom prst="rect">
            <a:avLst/>
          </a:prstGeom>
          <a:noFill/>
        </p:spPr>
        <p:txBody>
          <a:bodyPr wrap="square" rtlCol="0">
            <a:spAutoFit/>
          </a:bodyPr>
          <a:lstStyle/>
          <a:p>
            <a:pPr algn="ctr"/>
            <a:r>
              <a:rPr lang="en-US" sz="1400" dirty="0"/>
              <a:t>Atlanta</a:t>
            </a:r>
          </a:p>
        </p:txBody>
      </p:sp>
      <p:sp>
        <p:nvSpPr>
          <p:cNvPr id="6" name="TextBox 5"/>
          <p:cNvSpPr txBox="1"/>
          <p:nvPr/>
        </p:nvSpPr>
        <p:spPr>
          <a:xfrm>
            <a:off x="2896476" y="3453841"/>
            <a:ext cx="1355572" cy="307777"/>
          </a:xfrm>
          <a:prstGeom prst="rect">
            <a:avLst/>
          </a:prstGeom>
          <a:noFill/>
        </p:spPr>
        <p:txBody>
          <a:bodyPr wrap="square" rtlCol="0">
            <a:spAutoFit/>
          </a:bodyPr>
          <a:lstStyle/>
          <a:p>
            <a:pPr algn="ctr"/>
            <a:r>
              <a:rPr lang="en-US" sz="1400" dirty="0"/>
              <a:t>Yuba City, CA</a:t>
            </a:r>
          </a:p>
        </p:txBody>
      </p:sp>
      <p:sp>
        <p:nvSpPr>
          <p:cNvPr id="7" name="TextBox 6"/>
          <p:cNvSpPr txBox="1"/>
          <p:nvPr/>
        </p:nvSpPr>
        <p:spPr>
          <a:xfrm>
            <a:off x="6876045" y="4554996"/>
            <a:ext cx="902941" cy="307777"/>
          </a:xfrm>
          <a:prstGeom prst="rect">
            <a:avLst/>
          </a:prstGeom>
          <a:noFill/>
        </p:spPr>
        <p:txBody>
          <a:bodyPr wrap="square" rtlCol="0">
            <a:spAutoFit/>
          </a:bodyPr>
          <a:lstStyle/>
          <a:p>
            <a:pPr algn="ctr"/>
            <a:r>
              <a:rPr lang="en-US" sz="1400" dirty="0"/>
              <a:t>Atlanta</a:t>
            </a:r>
          </a:p>
        </p:txBody>
      </p:sp>
      <p:sp>
        <p:nvSpPr>
          <p:cNvPr id="8" name="TextBox 7"/>
          <p:cNvSpPr txBox="1"/>
          <p:nvPr/>
        </p:nvSpPr>
        <p:spPr>
          <a:xfrm>
            <a:off x="3389883" y="4401107"/>
            <a:ext cx="1197308" cy="307777"/>
          </a:xfrm>
          <a:prstGeom prst="rect">
            <a:avLst/>
          </a:prstGeom>
          <a:noFill/>
        </p:spPr>
        <p:txBody>
          <a:bodyPr wrap="square" rtlCol="0">
            <a:spAutoFit/>
          </a:bodyPr>
          <a:lstStyle/>
          <a:p>
            <a:pPr algn="ctr"/>
            <a:r>
              <a:rPr lang="en-US" sz="1400" dirty="0"/>
              <a:t>Sacramento</a:t>
            </a:r>
          </a:p>
        </p:txBody>
      </p:sp>
      <p:sp>
        <p:nvSpPr>
          <p:cNvPr id="2" name="Oval 1">
            <a:extLst>
              <a:ext uri="{FF2B5EF4-FFF2-40B4-BE49-F238E27FC236}">
                <a16:creationId xmlns:a16="http://schemas.microsoft.com/office/drawing/2014/main" id="{16B48E97-B346-6E45-AF37-2B23593C195E}"/>
              </a:ext>
            </a:extLst>
          </p:cNvPr>
          <p:cNvSpPr/>
          <p:nvPr/>
        </p:nvSpPr>
        <p:spPr>
          <a:xfrm>
            <a:off x="4459849" y="4509967"/>
            <a:ext cx="2891154" cy="2037793"/>
          </a:xfrm>
          <a:prstGeom prst="ellipse">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Callout 2">
            <a:extLst>
              <a:ext uri="{FF2B5EF4-FFF2-40B4-BE49-F238E27FC236}">
                <a16:creationId xmlns:a16="http://schemas.microsoft.com/office/drawing/2014/main" id="{553FE754-E658-E848-BC95-3C995E9EFA0E}"/>
              </a:ext>
            </a:extLst>
          </p:cNvPr>
          <p:cNvSpPr/>
          <p:nvPr/>
        </p:nvSpPr>
        <p:spPr>
          <a:xfrm>
            <a:off x="1447800" y="4974771"/>
            <a:ext cx="2286000" cy="1023258"/>
          </a:xfrm>
          <a:prstGeom prst="wedgeEllipseCallout">
            <a:avLst>
              <a:gd name="adj1" fmla="val 82500"/>
              <a:gd name="adj2" fmla="val -204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So just where is this so-called “core”</a:t>
            </a:r>
          </a:p>
        </p:txBody>
      </p:sp>
    </p:spTree>
    <p:extLst>
      <p:ext uri="{BB962C8B-B14F-4D97-AF65-F5344CB8AC3E}">
        <p14:creationId xmlns:p14="http://schemas.microsoft.com/office/powerpoint/2010/main" val="261477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5FF4F-E333-4F4F-B014-B3F0516A29D7}"/>
              </a:ext>
            </a:extLst>
          </p:cNvPr>
          <p:cNvSpPr>
            <a:spLocks noGrp="1"/>
          </p:cNvSpPr>
          <p:nvPr>
            <p:ph type="title"/>
          </p:nvPr>
        </p:nvSpPr>
        <p:spPr/>
        <p:txBody>
          <a:bodyPr/>
          <a:lstStyle/>
          <a:p>
            <a:r>
              <a:rPr lang="en-US" dirty="0"/>
              <a:t>There really is no internet core …</a:t>
            </a:r>
          </a:p>
        </p:txBody>
      </p:sp>
      <p:sp>
        <p:nvSpPr>
          <p:cNvPr id="3" name="Content Placeholder 2">
            <a:extLst>
              <a:ext uri="{FF2B5EF4-FFF2-40B4-BE49-F238E27FC236}">
                <a16:creationId xmlns:a16="http://schemas.microsoft.com/office/drawing/2014/main" id="{61222CD4-ECED-C74E-A390-26F5FE01771A}"/>
              </a:ext>
            </a:extLst>
          </p:cNvPr>
          <p:cNvSpPr>
            <a:spLocks noGrp="1"/>
          </p:cNvSpPr>
          <p:nvPr>
            <p:ph idx="1"/>
          </p:nvPr>
        </p:nvSpPr>
        <p:spPr>
          <a:xfrm>
            <a:off x="925286" y="1872343"/>
            <a:ext cx="7728857" cy="1297098"/>
          </a:xfrm>
        </p:spPr>
        <p:txBody>
          <a:bodyPr/>
          <a:lstStyle/>
          <a:p>
            <a:r>
              <a:rPr lang="en-US" dirty="0"/>
              <a:t>Instead there are dozens of Internet Exchange Points (IXPs) where groups of Internet Service Providers (ISPs) interconnect their networks</a:t>
            </a:r>
          </a:p>
        </p:txBody>
      </p:sp>
      <p:pic>
        <p:nvPicPr>
          <p:cNvPr id="5" name="Picture 4">
            <a:extLst>
              <a:ext uri="{FF2B5EF4-FFF2-40B4-BE49-F238E27FC236}">
                <a16:creationId xmlns:a16="http://schemas.microsoft.com/office/drawing/2014/main" id="{AE26E873-3B22-6E45-9887-DE2A07EA53A1}"/>
              </a:ext>
            </a:extLst>
          </p:cNvPr>
          <p:cNvPicPr>
            <a:picLocks noChangeAspect="1"/>
          </p:cNvPicPr>
          <p:nvPr/>
        </p:nvPicPr>
        <p:blipFill>
          <a:blip r:embed="rId2"/>
          <a:stretch>
            <a:fillRect/>
          </a:stretch>
        </p:blipFill>
        <p:spPr>
          <a:xfrm>
            <a:off x="1227364" y="3169441"/>
            <a:ext cx="7630886" cy="3492100"/>
          </a:xfrm>
          <a:prstGeom prst="rect">
            <a:avLst/>
          </a:prstGeom>
        </p:spPr>
      </p:pic>
    </p:spTree>
    <p:extLst>
      <p:ext uri="{BB962C8B-B14F-4D97-AF65-F5344CB8AC3E}">
        <p14:creationId xmlns:p14="http://schemas.microsoft.com/office/powerpoint/2010/main" val="36983292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5FF4F-E333-4F4F-B014-B3F0516A29D7}"/>
              </a:ext>
            </a:extLst>
          </p:cNvPr>
          <p:cNvSpPr>
            <a:spLocks noGrp="1"/>
          </p:cNvSpPr>
          <p:nvPr>
            <p:ph type="title"/>
          </p:nvPr>
        </p:nvSpPr>
        <p:spPr/>
        <p:txBody>
          <a:bodyPr/>
          <a:lstStyle/>
          <a:p>
            <a:r>
              <a:rPr lang="en-US" dirty="0"/>
              <a:t>There really is no internet core …</a:t>
            </a:r>
          </a:p>
        </p:txBody>
      </p:sp>
      <p:sp>
        <p:nvSpPr>
          <p:cNvPr id="3" name="Content Placeholder 2">
            <a:extLst>
              <a:ext uri="{FF2B5EF4-FFF2-40B4-BE49-F238E27FC236}">
                <a16:creationId xmlns:a16="http://schemas.microsoft.com/office/drawing/2014/main" id="{61222CD4-ECED-C74E-A390-26F5FE01771A}"/>
              </a:ext>
            </a:extLst>
          </p:cNvPr>
          <p:cNvSpPr>
            <a:spLocks noGrp="1"/>
          </p:cNvSpPr>
          <p:nvPr>
            <p:ph idx="1"/>
          </p:nvPr>
        </p:nvSpPr>
        <p:spPr>
          <a:xfrm>
            <a:off x="1781503" y="1905000"/>
            <a:ext cx="7076747" cy="4713514"/>
          </a:xfrm>
        </p:spPr>
        <p:txBody>
          <a:bodyPr>
            <a:normAutofit fontScale="85000" lnSpcReduction="10000"/>
          </a:bodyPr>
          <a:lstStyle/>
          <a:p>
            <a:r>
              <a:rPr lang="en-US" dirty="0"/>
              <a:t>The ISPs peer using BGP such that all the gateway routers know multiple routes to every regional ISP</a:t>
            </a:r>
          </a:p>
          <a:p>
            <a:r>
              <a:rPr lang="en-US" dirty="0"/>
              <a:t>You can begin to see that the Internet has a highly distributed ”core” created by multiple IXPs</a:t>
            </a:r>
          </a:p>
          <a:p>
            <a:r>
              <a:rPr lang="en-US" dirty="0"/>
              <a:t>There are at least four IXPs in Atlanta; GT participates in and operates an ISP,  </a:t>
            </a:r>
            <a:r>
              <a:rPr lang="en-US" dirty="0" err="1"/>
              <a:t>SoX</a:t>
            </a:r>
            <a:r>
              <a:rPr lang="en-US" dirty="0"/>
              <a:t>, which provides network access for about 3 dozen southeastern universities and research centers</a:t>
            </a:r>
          </a:p>
          <a:p>
            <a:r>
              <a:rPr lang="en-US" dirty="0"/>
              <a:t>The diagram on the next page shows just the IXPs in which </a:t>
            </a:r>
            <a:r>
              <a:rPr lang="en-US" dirty="0" err="1"/>
              <a:t>SoX</a:t>
            </a:r>
            <a:r>
              <a:rPr lang="en-US" dirty="0"/>
              <a:t> participates.  Note that traffic is allowed to traverse </a:t>
            </a:r>
            <a:r>
              <a:rPr lang="en-US" dirty="0" err="1"/>
              <a:t>SoX</a:t>
            </a:r>
            <a:r>
              <a:rPr lang="en-US" dirty="0"/>
              <a:t> networks to get from one ISP to another.</a:t>
            </a:r>
          </a:p>
          <a:p>
            <a:r>
              <a:rPr lang="en-US" dirty="0"/>
              <a:t>The diagram doesn’t show the </a:t>
            </a:r>
            <a:r>
              <a:rPr lang="en-US" dirty="0" err="1"/>
              <a:t>SoX</a:t>
            </a:r>
            <a:r>
              <a:rPr lang="en-US" dirty="0"/>
              <a:t> peering with other entities such as Google, AT&amp;T, NASA, Dept of Energy, and Comcast</a:t>
            </a:r>
          </a:p>
          <a:p>
            <a:endParaRPr lang="en-US" dirty="0"/>
          </a:p>
          <a:p>
            <a:endParaRPr lang="en-US" dirty="0"/>
          </a:p>
        </p:txBody>
      </p:sp>
    </p:spTree>
    <p:extLst>
      <p:ext uri="{BB962C8B-B14F-4D97-AF65-F5344CB8AC3E}">
        <p14:creationId xmlns:p14="http://schemas.microsoft.com/office/powerpoint/2010/main" val="30905968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descr="page1image8771680">
            <a:extLst>
              <a:ext uri="{FF2B5EF4-FFF2-40B4-BE49-F238E27FC236}">
                <a16:creationId xmlns:a16="http://schemas.microsoft.com/office/drawing/2014/main" id="{AE000582-54DE-1D42-88D6-F34F67E9DBE6}"/>
              </a:ext>
            </a:extLst>
          </p:cNvPr>
          <p:cNvPicPr>
            <a:picLocks noGrp="1" noChangeAspect="1" noChangeArrowheads="1"/>
          </p:cNvPicPr>
          <p:nvPr>
            <p:ph idx="4294967295"/>
          </p:nvPr>
        </p:nvPicPr>
        <p:blipFill>
          <a:blip r:embed="rId2">
            <a:extLst>
              <a:ext uri="{28A0092B-C50C-407E-A947-70E740481C1C}">
                <a14:useLocalDpi xmlns:a14="http://schemas.microsoft.com/office/drawing/2010/main"/>
              </a:ext>
            </a:extLst>
          </a:blip>
          <a:srcRect/>
          <a:stretch>
            <a:fillRect/>
          </a:stretch>
        </p:blipFill>
        <p:spPr bwMode="auto">
          <a:xfrm>
            <a:off x="0" y="272143"/>
            <a:ext cx="9144860" cy="6669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7277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dirty="0">
                <a:latin typeface="Arial" charset="0"/>
                <a:cs typeface="Arial" charset="0"/>
              </a:rPr>
              <a:t>Reviewing Internet Addressing</a:t>
            </a:r>
          </a:p>
        </p:txBody>
      </p:sp>
      <p:sp>
        <p:nvSpPr>
          <p:cNvPr id="2" name="Content Placeholder 1"/>
          <p:cNvSpPr>
            <a:spLocks noGrp="1"/>
          </p:cNvSpPr>
          <p:nvPr>
            <p:ph idx="1"/>
          </p:nvPr>
        </p:nvSpPr>
        <p:spPr>
          <a:xfrm>
            <a:off x="284164" y="1811630"/>
            <a:ext cx="3516864" cy="4930133"/>
          </a:xfrm>
        </p:spPr>
        <p:txBody>
          <a:bodyPr>
            <a:normAutofit fontScale="77500" lnSpcReduction="20000"/>
          </a:bodyPr>
          <a:lstStyle/>
          <a:p>
            <a:r>
              <a:rPr lang="en-US" dirty="0"/>
              <a:t>Recall IP addressing</a:t>
            </a:r>
          </a:p>
          <a:p>
            <a:pPr lvl="1"/>
            <a:r>
              <a:rPr lang="en-US" dirty="0"/>
              <a:t>A network part</a:t>
            </a:r>
          </a:p>
          <a:p>
            <a:pPr lvl="1"/>
            <a:r>
              <a:rPr lang="en-US" dirty="0"/>
              <a:t>A host part</a:t>
            </a:r>
          </a:p>
          <a:p>
            <a:r>
              <a:rPr lang="en-US" dirty="0"/>
              <a:t>What do we need to tell how many networks are in this diagram?</a:t>
            </a:r>
          </a:p>
          <a:p>
            <a:r>
              <a:rPr lang="en-US" dirty="0"/>
              <a:t>We need a mask of course</a:t>
            </a:r>
          </a:p>
          <a:p>
            <a:r>
              <a:rPr lang="en-US" dirty="0">
                <a:solidFill>
                  <a:srgbClr val="FF2929"/>
                </a:solidFill>
              </a:rPr>
              <a:t>If you know that the mask is /24 or 255.255.255.0, how many IP networks are present?</a:t>
            </a:r>
          </a:p>
          <a:p>
            <a:r>
              <a:rPr lang="en-US" dirty="0"/>
              <a:t>There are three with the network numbers </a:t>
            </a:r>
            <a:r>
              <a:rPr lang="en-US" dirty="0">
                <a:solidFill>
                  <a:srgbClr val="FF2929"/>
                </a:solidFill>
              </a:rPr>
              <a:t>128.61.22.0/24, </a:t>
            </a:r>
            <a:r>
              <a:rPr lang="en-US" dirty="0">
                <a:solidFill>
                  <a:srgbClr val="008000"/>
                </a:solidFill>
              </a:rPr>
              <a:t>128.61.21.0/24,</a:t>
            </a:r>
            <a:r>
              <a:rPr lang="en-US" dirty="0"/>
              <a:t> and </a:t>
            </a:r>
            <a:r>
              <a:rPr lang="en-US" dirty="0">
                <a:solidFill>
                  <a:srgbClr val="3366FF"/>
                </a:solidFill>
              </a:rPr>
              <a:t>128.61.23.0/24</a:t>
            </a:r>
          </a:p>
        </p:txBody>
      </p:sp>
      <p:pic>
        <p:nvPicPr>
          <p:cNvPr id="63491" name="Object 16"/>
          <p:cNvPicPr>
            <a:picLocks noChangeAspect="1" noChangeArrowheads="1"/>
          </p:cNvPicPr>
          <p:nvPr/>
        </p:nvPicPr>
        <p:blipFill>
          <a:blip r:embed="rId3">
            <a:extLst>
              <a:ext uri="{28A0092B-C50C-407E-A947-70E740481C1C}">
                <a14:useLocalDpi xmlns:a14="http://schemas.microsoft.com/office/drawing/2010/main"/>
              </a:ext>
            </a:extLst>
          </a:blip>
          <a:srcRect t="-142" b="-142"/>
          <a:stretch>
            <a:fillRect/>
          </a:stretch>
        </p:blipFill>
        <p:spPr bwMode="auto">
          <a:xfrm>
            <a:off x="3900003" y="1986995"/>
            <a:ext cx="4305952" cy="46855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Oval 2"/>
          <p:cNvSpPr/>
          <p:nvPr/>
        </p:nvSpPr>
        <p:spPr>
          <a:xfrm>
            <a:off x="3676694" y="1873795"/>
            <a:ext cx="4786807" cy="2078047"/>
          </a:xfrm>
          <a:prstGeom prst="ellipse">
            <a:avLst/>
          </a:prstGeom>
          <a:noFill/>
          <a:ln w="285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676694" y="4733330"/>
            <a:ext cx="4786807" cy="2008434"/>
          </a:xfrm>
          <a:prstGeom prst="ellipse">
            <a:avLst/>
          </a:prstGeom>
          <a:noFill/>
          <a:ln w="28575" cmpd="sng">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964425" y="3951841"/>
            <a:ext cx="2335677" cy="711875"/>
          </a:xfrm>
          <a:prstGeom prst="ellipse">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6030133" y="4007669"/>
            <a:ext cx="0" cy="61217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760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ssolv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dissolv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dissolve">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dissolv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
                                            <p:txEl>
                                              <p:pRg st="6" end="6"/>
                                            </p:txEl>
                                          </p:spTgt>
                                        </p:tgtEl>
                                        <p:attrNameLst>
                                          <p:attrName>style.visibility</p:attrName>
                                        </p:attrNameLst>
                                      </p:cBhvr>
                                      <p:to>
                                        <p:strVal val="visible"/>
                                      </p:to>
                                    </p:set>
                                    <p:animEffect transition="in" filter="dissolve">
                                      <p:cBhvr>
                                        <p:cTn id="48"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animBg="1"/>
      <p:bldP spid="7" grpId="0" animBg="1"/>
      <p:bldP spid="8"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74497-99AD-1A4E-84AD-BCE22C4799DA}"/>
              </a:ext>
            </a:extLst>
          </p:cNvPr>
          <p:cNvSpPr>
            <a:spLocks noGrp="1"/>
          </p:cNvSpPr>
          <p:nvPr>
            <p:ph type="title"/>
          </p:nvPr>
        </p:nvSpPr>
        <p:spPr/>
        <p:txBody>
          <a:bodyPr>
            <a:normAutofit fontScale="90000"/>
          </a:bodyPr>
          <a:lstStyle/>
          <a:p>
            <a:r>
              <a:rPr lang="en-US" dirty="0"/>
              <a:t>Where is the core of the internet located?</a:t>
            </a:r>
          </a:p>
        </p:txBody>
      </p:sp>
      <p:sp>
        <p:nvSpPr>
          <p:cNvPr id="4" name="Content Placeholder 3">
            <a:extLst>
              <a:ext uri="{FF2B5EF4-FFF2-40B4-BE49-F238E27FC236}">
                <a16:creationId xmlns:a16="http://schemas.microsoft.com/office/drawing/2014/main" id="{FC69B3B7-B70B-0D49-9777-F59EC1591172}"/>
              </a:ext>
            </a:extLst>
          </p:cNvPr>
          <p:cNvSpPr>
            <a:spLocks noGrp="1"/>
          </p:cNvSpPr>
          <p:nvPr>
            <p:ph idx="1"/>
          </p:nvPr>
        </p:nvSpPr>
        <p:spPr/>
        <p:txBody>
          <a:bodyPr/>
          <a:lstStyle/>
          <a:p>
            <a:r>
              <a:rPr lang="en-US" dirty="0"/>
              <a:t>Washington, DC</a:t>
            </a:r>
          </a:p>
          <a:p>
            <a:r>
              <a:rPr lang="en-US" dirty="0"/>
              <a:t>Stanford University, Palo Alto, CA</a:t>
            </a:r>
          </a:p>
          <a:p>
            <a:r>
              <a:rPr lang="en-US" dirty="0"/>
              <a:t>Columbia University, New York City</a:t>
            </a:r>
          </a:p>
          <a:p>
            <a:r>
              <a:rPr lang="en-US" dirty="0"/>
              <a:t>Salt Lake City, UT</a:t>
            </a:r>
          </a:p>
          <a:p>
            <a:r>
              <a:rPr lang="en-US" dirty="0"/>
              <a:t>Not any one place</a:t>
            </a:r>
          </a:p>
        </p:txBody>
      </p:sp>
      <p:sp>
        <p:nvSpPr>
          <p:cNvPr id="5" name="Text Placeholder 4">
            <a:extLst>
              <a:ext uri="{FF2B5EF4-FFF2-40B4-BE49-F238E27FC236}">
                <a16:creationId xmlns:a16="http://schemas.microsoft.com/office/drawing/2014/main" id="{2D493129-590A-DB4E-AF0E-02CC60D07951}"/>
              </a:ext>
            </a:extLst>
          </p:cNvPr>
          <p:cNvSpPr>
            <a:spLocks noGrp="1"/>
          </p:cNvSpPr>
          <p:nvPr>
            <p:ph type="body" sz="quarter" idx="13"/>
          </p:nvPr>
        </p:nvSpPr>
        <p:spPr/>
        <p:txBody>
          <a:bodyPr>
            <a:normAutofit fontScale="77500" lnSpcReduction="20000"/>
          </a:bodyPr>
          <a:lstStyle/>
          <a:p>
            <a:r>
              <a:rPr lang="en-US" dirty="0"/>
              <a:t>150</a:t>
            </a:r>
          </a:p>
        </p:txBody>
      </p:sp>
      <p:sp>
        <p:nvSpPr>
          <p:cNvPr id="6" name="Right Arrow 5">
            <a:extLst>
              <a:ext uri="{FF2B5EF4-FFF2-40B4-BE49-F238E27FC236}">
                <a16:creationId xmlns:a16="http://schemas.microsoft.com/office/drawing/2014/main" id="{0092B6BD-74F3-1249-A0E7-0BE5AA4082D7}"/>
              </a:ext>
            </a:extLst>
          </p:cNvPr>
          <p:cNvSpPr/>
          <p:nvPr/>
        </p:nvSpPr>
        <p:spPr>
          <a:xfrm>
            <a:off x="633845" y="3969327"/>
            <a:ext cx="706582" cy="3325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93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atin typeface="Arial" charset="0"/>
                <a:cs typeface="Arial" charset="0"/>
              </a:rPr>
              <a:t>Network Layer Summary</a:t>
            </a:r>
          </a:p>
        </p:txBody>
      </p:sp>
      <p:graphicFrame>
        <p:nvGraphicFramePr>
          <p:cNvPr id="4" name="Table 3"/>
          <p:cNvGraphicFramePr>
            <a:graphicFrameLocks noGrp="1"/>
          </p:cNvGraphicFramePr>
          <p:nvPr>
            <p:extLst>
              <p:ext uri="{D42A27DB-BD31-4B8C-83A1-F6EECF244321}">
                <p14:modId xmlns:p14="http://schemas.microsoft.com/office/powerpoint/2010/main" val="3983651174"/>
              </p:ext>
            </p:extLst>
          </p:nvPr>
        </p:nvGraphicFramePr>
        <p:xfrm>
          <a:off x="958850" y="2019607"/>
          <a:ext cx="7159625" cy="4564023"/>
        </p:xfrm>
        <a:graphic>
          <a:graphicData uri="http://schemas.openxmlformats.org/drawingml/2006/table">
            <a:tbl>
              <a:tblPr/>
              <a:tblGrid>
                <a:gridCol w="1516681">
                  <a:extLst>
                    <a:ext uri="{9D8B030D-6E8A-4147-A177-3AD203B41FA5}">
                      <a16:colId xmlns:a16="http://schemas.microsoft.com/office/drawing/2014/main" val="20000"/>
                    </a:ext>
                  </a:extLst>
                </a:gridCol>
                <a:gridCol w="5642944">
                  <a:extLst>
                    <a:ext uri="{9D8B030D-6E8A-4147-A177-3AD203B41FA5}">
                      <a16:colId xmlns:a16="http://schemas.microsoft.com/office/drawing/2014/main" val="20001"/>
                    </a:ext>
                  </a:extLst>
                </a:gridCol>
              </a:tblGrid>
              <a:tr h="426697">
                <a:tc>
                  <a:txBody>
                    <a:bodyPr/>
                    <a:lstStyle/>
                    <a:p>
                      <a:pPr marL="0" marR="0" algn="r">
                        <a:spcBef>
                          <a:spcPts val="0"/>
                        </a:spcBef>
                        <a:spcAft>
                          <a:spcPts val="0"/>
                        </a:spcAft>
                      </a:pPr>
                      <a:r>
                        <a:rPr lang="en-US" sz="1400" b="1" dirty="0">
                          <a:solidFill>
                            <a:srgbClr val="FFFFFF"/>
                          </a:solidFill>
                          <a:latin typeface="Times New Roman"/>
                          <a:ea typeface="Times New Roman"/>
                          <a:cs typeface="Times New Roman"/>
                        </a:rPr>
                        <a:t>Network Terminology</a:t>
                      </a:r>
                      <a:endParaRPr lang="en-US" sz="1400" dirty="0">
                        <a:latin typeface="Times New Roman"/>
                        <a:ea typeface="Times New Roman"/>
                        <a:cs typeface="Times New Roman"/>
                      </a:endParaRPr>
                    </a:p>
                  </a:txBody>
                  <a:tcPr marL="27216" marR="272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80"/>
                    </a:solidFill>
                  </a:tcPr>
                </a:tc>
                <a:tc>
                  <a:txBody>
                    <a:bodyPr/>
                    <a:lstStyle/>
                    <a:p>
                      <a:pPr marL="0" marR="0">
                        <a:spcBef>
                          <a:spcPts val="0"/>
                        </a:spcBef>
                        <a:spcAft>
                          <a:spcPts val="0"/>
                        </a:spcAft>
                      </a:pPr>
                      <a:r>
                        <a:rPr lang="en-US" sz="1400">
                          <a:solidFill>
                            <a:srgbClr val="FFFFFF"/>
                          </a:solidFill>
                          <a:latin typeface="Times New Roman"/>
                          <a:ea typeface="Times New Roman"/>
                          <a:cs typeface="Times New Roman"/>
                        </a:rPr>
                        <a:t>Definition/Use</a:t>
                      </a:r>
                      <a:endParaRPr lang="en-US" sz="1400">
                        <a:latin typeface="Times New Roman"/>
                        <a:ea typeface="Times New Roman"/>
                        <a:cs typeface="Times New Roman"/>
                      </a:endParaRPr>
                    </a:p>
                  </a:txBody>
                  <a:tcPr marL="27216" marR="272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80"/>
                    </a:solidFill>
                  </a:tcPr>
                </a:tc>
                <a:extLst>
                  <a:ext uri="{0D108BD9-81ED-4DB2-BD59-A6C34878D82A}">
                    <a16:rowId xmlns:a16="http://schemas.microsoft.com/office/drawing/2014/main" val="10000"/>
                  </a:ext>
                </a:extLst>
              </a:tr>
              <a:tr h="640046">
                <a:tc>
                  <a:txBody>
                    <a:bodyPr/>
                    <a:lstStyle/>
                    <a:p>
                      <a:pPr marL="0" marR="0" algn="r">
                        <a:spcBef>
                          <a:spcPts val="0"/>
                        </a:spcBef>
                        <a:spcAft>
                          <a:spcPts val="0"/>
                        </a:spcAft>
                      </a:pPr>
                      <a:r>
                        <a:rPr lang="en-US" sz="1400" b="1" dirty="0">
                          <a:latin typeface="Times New Roman"/>
                          <a:ea typeface="Times New Roman"/>
                          <a:cs typeface="Times New Roman"/>
                        </a:rPr>
                        <a:t>Circuit switching</a:t>
                      </a:r>
                      <a:endParaRPr lang="en-US" sz="1400" dirty="0">
                        <a:latin typeface="Times New Roman"/>
                        <a:ea typeface="Times New Roman"/>
                        <a:cs typeface="Times New Roman"/>
                      </a:endParaRPr>
                    </a:p>
                  </a:txBody>
                  <a:tcPr marL="27216" marR="272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marL="0" marR="0">
                        <a:spcBef>
                          <a:spcPts val="0"/>
                        </a:spcBef>
                        <a:spcAft>
                          <a:spcPts val="0"/>
                        </a:spcAft>
                      </a:pPr>
                      <a:r>
                        <a:rPr lang="en-US" sz="1400" dirty="0">
                          <a:latin typeface="Times New Roman"/>
                          <a:ea typeface="Times New Roman"/>
                          <a:cs typeface="Times New Roman"/>
                        </a:rPr>
                        <a:t>A network layer technology used in telephony.  Reserves the network resources (link bandwidth in all the links from source to destination) for the duration of the call; no queuing or store-and-forward delays </a:t>
                      </a:r>
                    </a:p>
                  </a:txBody>
                  <a:tcPr marL="27216" marR="272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40046">
                <a:tc>
                  <a:txBody>
                    <a:bodyPr/>
                    <a:lstStyle/>
                    <a:p>
                      <a:pPr marL="0" marR="0" algn="r">
                        <a:spcBef>
                          <a:spcPts val="0"/>
                        </a:spcBef>
                        <a:spcAft>
                          <a:spcPts val="0"/>
                        </a:spcAft>
                      </a:pPr>
                      <a:r>
                        <a:rPr lang="en-US" sz="1400" b="1" dirty="0">
                          <a:latin typeface="Times New Roman"/>
                          <a:ea typeface="Times New Roman"/>
                          <a:cs typeface="Times New Roman"/>
                        </a:rPr>
                        <a:t>Packet switching</a:t>
                      </a:r>
                      <a:endParaRPr lang="en-US" sz="1400" dirty="0">
                        <a:latin typeface="Times New Roman"/>
                        <a:ea typeface="Times New Roman"/>
                        <a:cs typeface="Times New Roman"/>
                      </a:endParaRPr>
                    </a:p>
                  </a:txBody>
                  <a:tcPr marL="27216" marR="272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marL="0" marR="0">
                        <a:spcBef>
                          <a:spcPts val="0"/>
                        </a:spcBef>
                        <a:spcAft>
                          <a:spcPts val="0"/>
                        </a:spcAft>
                      </a:pPr>
                      <a:r>
                        <a:rPr lang="en-US" sz="1400">
                          <a:latin typeface="Times New Roman"/>
                          <a:ea typeface="Times New Roman"/>
                          <a:cs typeface="Times New Roman"/>
                        </a:rPr>
                        <a:t>A network layer technology used in wide area Internet.  It supports best effort delivery of packets from source to destination without reserving any network resources en route.</a:t>
                      </a:r>
                    </a:p>
                  </a:txBody>
                  <a:tcPr marL="27216" marR="272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10183">
                <a:tc>
                  <a:txBody>
                    <a:bodyPr/>
                    <a:lstStyle/>
                    <a:p>
                      <a:pPr marL="0" marR="0" algn="r">
                        <a:spcBef>
                          <a:spcPts val="0"/>
                        </a:spcBef>
                        <a:spcAft>
                          <a:spcPts val="0"/>
                        </a:spcAft>
                      </a:pPr>
                      <a:r>
                        <a:rPr lang="en-US" sz="1400" b="1" dirty="0">
                          <a:latin typeface="Times New Roman"/>
                          <a:ea typeface="Times New Roman"/>
                          <a:cs typeface="Times New Roman"/>
                        </a:rPr>
                        <a:t>Message switching</a:t>
                      </a:r>
                      <a:endParaRPr lang="en-US" sz="1400" dirty="0">
                        <a:latin typeface="Times New Roman"/>
                        <a:ea typeface="Times New Roman"/>
                        <a:cs typeface="Times New Roman"/>
                      </a:endParaRPr>
                    </a:p>
                  </a:txBody>
                  <a:tcPr marL="27216" marR="272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marL="0" marR="0">
                        <a:spcBef>
                          <a:spcPts val="0"/>
                        </a:spcBef>
                        <a:spcAft>
                          <a:spcPts val="0"/>
                        </a:spcAft>
                      </a:pPr>
                      <a:r>
                        <a:rPr lang="en-US" sz="1400">
                          <a:latin typeface="Times New Roman"/>
                          <a:ea typeface="Times New Roman"/>
                          <a:cs typeface="Times New Roman"/>
                        </a:rPr>
                        <a:t>Similar to packet switching but at the granularity of the whole message (at the transport level) instead of packets.</a:t>
                      </a:r>
                    </a:p>
                  </a:txBody>
                  <a:tcPr marL="27216" marR="272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40046">
                <a:tc>
                  <a:txBody>
                    <a:bodyPr/>
                    <a:lstStyle/>
                    <a:p>
                      <a:pPr marL="0" marR="0" algn="r">
                        <a:spcBef>
                          <a:spcPts val="0"/>
                        </a:spcBef>
                        <a:spcAft>
                          <a:spcPts val="0"/>
                        </a:spcAft>
                      </a:pPr>
                      <a:r>
                        <a:rPr lang="en-US" sz="1400" b="1" dirty="0">
                          <a:latin typeface="Times New Roman"/>
                          <a:ea typeface="Times New Roman"/>
                          <a:cs typeface="Times New Roman"/>
                        </a:rPr>
                        <a:t>Switch/Router</a:t>
                      </a:r>
                      <a:endParaRPr lang="en-US" sz="1400" dirty="0">
                        <a:latin typeface="Times New Roman"/>
                        <a:ea typeface="Times New Roman"/>
                        <a:cs typeface="Times New Roman"/>
                      </a:endParaRPr>
                    </a:p>
                  </a:txBody>
                  <a:tcPr marL="27216" marR="272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marL="0" marR="0">
                        <a:spcBef>
                          <a:spcPts val="0"/>
                        </a:spcBef>
                        <a:spcAft>
                          <a:spcPts val="0"/>
                        </a:spcAft>
                      </a:pPr>
                      <a:r>
                        <a:rPr lang="en-US" sz="1400" dirty="0">
                          <a:latin typeface="Times New Roman"/>
                          <a:ea typeface="Times New Roman"/>
                          <a:cs typeface="Times New Roman"/>
                        </a:rPr>
                        <a:t>A device that supports the network layer functionality.  It may simply be a computer with a number of network interfaces and adequate memory to serve as input and output buffers.</a:t>
                      </a:r>
                    </a:p>
                  </a:txBody>
                  <a:tcPr marL="27216" marR="272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26697">
                <a:tc>
                  <a:txBody>
                    <a:bodyPr/>
                    <a:lstStyle/>
                    <a:p>
                      <a:pPr marL="0" marR="0" algn="r">
                        <a:spcBef>
                          <a:spcPts val="0"/>
                        </a:spcBef>
                        <a:spcAft>
                          <a:spcPts val="0"/>
                        </a:spcAft>
                      </a:pPr>
                      <a:r>
                        <a:rPr lang="en-US" sz="1400" b="1" dirty="0">
                          <a:latin typeface="Times New Roman"/>
                          <a:ea typeface="Times New Roman"/>
                          <a:cs typeface="Times New Roman"/>
                        </a:rPr>
                        <a:t>    Input buffers</a:t>
                      </a:r>
                      <a:endParaRPr lang="en-US" sz="1400" dirty="0">
                        <a:latin typeface="Times New Roman"/>
                        <a:ea typeface="Times New Roman"/>
                        <a:cs typeface="Times New Roman"/>
                      </a:endParaRPr>
                    </a:p>
                  </a:txBody>
                  <a:tcPr marL="27216" marR="272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marL="0" marR="0">
                        <a:spcBef>
                          <a:spcPts val="0"/>
                        </a:spcBef>
                        <a:spcAft>
                          <a:spcPts val="0"/>
                        </a:spcAft>
                      </a:pPr>
                      <a:r>
                        <a:rPr lang="en-US" sz="1400">
                          <a:latin typeface="Times New Roman"/>
                          <a:ea typeface="Times New Roman"/>
                          <a:cs typeface="Times New Roman"/>
                        </a:rPr>
                        <a:t>These are buffers associated with each input link to a switch for assembling incoming packets. </a:t>
                      </a:r>
                    </a:p>
                  </a:txBody>
                  <a:tcPr marL="27216" marR="272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26697">
                <a:tc>
                  <a:txBody>
                    <a:bodyPr/>
                    <a:lstStyle/>
                    <a:p>
                      <a:pPr marL="0" marR="0" algn="r">
                        <a:spcBef>
                          <a:spcPts val="0"/>
                        </a:spcBef>
                        <a:spcAft>
                          <a:spcPts val="0"/>
                        </a:spcAft>
                      </a:pPr>
                      <a:r>
                        <a:rPr lang="en-US" sz="1400" b="1" dirty="0">
                          <a:latin typeface="Times New Roman"/>
                          <a:ea typeface="Times New Roman"/>
                          <a:cs typeface="Times New Roman"/>
                        </a:rPr>
                        <a:t>    Output buffers</a:t>
                      </a:r>
                      <a:endParaRPr lang="en-US" sz="1400" dirty="0">
                        <a:latin typeface="Times New Roman"/>
                        <a:ea typeface="Times New Roman"/>
                        <a:cs typeface="Times New Roman"/>
                      </a:endParaRPr>
                    </a:p>
                  </a:txBody>
                  <a:tcPr marL="27216" marR="272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marL="0" marR="0">
                        <a:spcBef>
                          <a:spcPts val="0"/>
                        </a:spcBef>
                        <a:spcAft>
                          <a:spcPts val="0"/>
                        </a:spcAft>
                      </a:pPr>
                      <a:r>
                        <a:rPr lang="en-US" sz="1400">
                          <a:latin typeface="Times New Roman"/>
                          <a:ea typeface="Times New Roman"/>
                          <a:cs typeface="Times New Roman"/>
                        </a:rPr>
                        <a:t>These are buffers associated with each outgoing link from a switch if in case the link is busy.</a:t>
                      </a:r>
                    </a:p>
                  </a:txBody>
                  <a:tcPr marL="27216" marR="272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53395">
                <a:tc>
                  <a:txBody>
                    <a:bodyPr/>
                    <a:lstStyle/>
                    <a:p>
                      <a:pPr marL="0" marR="0" algn="r">
                        <a:spcBef>
                          <a:spcPts val="0"/>
                        </a:spcBef>
                        <a:spcAft>
                          <a:spcPts val="0"/>
                        </a:spcAft>
                      </a:pPr>
                      <a:r>
                        <a:rPr lang="en-US" sz="1400" b="1" dirty="0">
                          <a:latin typeface="Times New Roman"/>
                          <a:ea typeface="Times New Roman"/>
                          <a:cs typeface="Times New Roman"/>
                        </a:rPr>
                        <a:t>    Routing table</a:t>
                      </a:r>
                      <a:endParaRPr lang="en-US" sz="1400" dirty="0">
                        <a:latin typeface="Times New Roman"/>
                        <a:ea typeface="Times New Roman"/>
                        <a:cs typeface="Times New Roman"/>
                      </a:endParaRPr>
                    </a:p>
                  </a:txBody>
                  <a:tcPr marL="27216" marR="272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marL="0" marR="0">
                        <a:spcBef>
                          <a:spcPts val="0"/>
                        </a:spcBef>
                        <a:spcAft>
                          <a:spcPts val="0"/>
                        </a:spcAft>
                      </a:pPr>
                      <a:r>
                        <a:rPr lang="en-US" sz="1400" dirty="0">
                          <a:latin typeface="Times New Roman"/>
                          <a:ea typeface="Times New Roman"/>
                          <a:cs typeface="Times New Roman"/>
                        </a:rPr>
                        <a:t>This is table that gives the next hop to be used by this switch for an incoming packet based on the destination address.  The initial contents of the table as well as periodic updates are a result of routing algorithms in use by the network layer.</a:t>
                      </a:r>
                    </a:p>
                  </a:txBody>
                  <a:tcPr marL="27216" marR="272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7329353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atin typeface="Arial" charset="0"/>
                <a:cs typeface="Arial" charset="0"/>
              </a:rPr>
              <a:t>Network Layer Summary</a:t>
            </a:r>
          </a:p>
        </p:txBody>
      </p:sp>
      <p:graphicFrame>
        <p:nvGraphicFramePr>
          <p:cNvPr id="4" name="Table 3"/>
          <p:cNvGraphicFramePr>
            <a:graphicFrameLocks noGrp="1"/>
          </p:cNvGraphicFramePr>
          <p:nvPr>
            <p:extLst>
              <p:ext uri="{D42A27DB-BD31-4B8C-83A1-F6EECF244321}">
                <p14:modId xmlns:p14="http://schemas.microsoft.com/office/powerpoint/2010/main" val="1759630663"/>
              </p:ext>
            </p:extLst>
          </p:nvPr>
        </p:nvGraphicFramePr>
        <p:xfrm>
          <a:off x="958850" y="1836264"/>
          <a:ext cx="7447325" cy="4886454"/>
        </p:xfrm>
        <a:graphic>
          <a:graphicData uri="http://schemas.openxmlformats.org/drawingml/2006/table">
            <a:tbl>
              <a:tblPr/>
              <a:tblGrid>
                <a:gridCol w="1576984">
                  <a:extLst>
                    <a:ext uri="{9D8B030D-6E8A-4147-A177-3AD203B41FA5}">
                      <a16:colId xmlns:a16="http://schemas.microsoft.com/office/drawing/2014/main" val="20000"/>
                    </a:ext>
                  </a:extLst>
                </a:gridCol>
                <a:gridCol w="5870341">
                  <a:extLst>
                    <a:ext uri="{9D8B030D-6E8A-4147-A177-3AD203B41FA5}">
                      <a16:colId xmlns:a16="http://schemas.microsoft.com/office/drawing/2014/main" val="20001"/>
                    </a:ext>
                  </a:extLst>
                </a:gridCol>
              </a:tblGrid>
              <a:tr h="416755">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Times New Roman" charset="0"/>
                          <a:ea typeface="ＭＳ Ｐゴシック" charset="0"/>
                          <a:cs typeface="Times New Roman" charset="0"/>
                        </a:rPr>
                        <a:t>Network Terminology</a:t>
                      </a:r>
                      <a:endParaRPr kumimoji="0" lang="en-US" sz="1400" b="0" i="0" u="none" strike="noStrike" cap="none" normalizeH="0" baseline="0" dirty="0">
                        <a:ln>
                          <a:noFill/>
                        </a:ln>
                        <a:solidFill>
                          <a:schemeClr val="tx1"/>
                        </a:solidFill>
                        <a:effectLst/>
                        <a:latin typeface="Times New Roman" charset="0"/>
                        <a:ea typeface="ＭＳ Ｐゴシック" charset="0"/>
                        <a:cs typeface="Times New Roman" charset="0"/>
                      </a:endParaRPr>
                    </a:p>
                  </a:txBody>
                  <a:tcPr marL="27214" marR="2721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008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FFFFFF"/>
                          </a:solidFill>
                          <a:effectLst/>
                          <a:latin typeface="Times New Roman" charset="0"/>
                          <a:ea typeface="ＭＳ Ｐゴシック" charset="0"/>
                          <a:cs typeface="Times New Roman" charset="0"/>
                        </a:rPr>
                        <a:t>Definition/Use</a:t>
                      </a:r>
                      <a:endParaRPr kumimoji="0" lang="en-US" sz="1400" b="0" i="0" u="none" strike="noStrike" cap="none" normalizeH="0" baseline="0">
                        <a:ln>
                          <a:noFill/>
                        </a:ln>
                        <a:solidFill>
                          <a:schemeClr val="tx1"/>
                        </a:solidFill>
                        <a:effectLst/>
                        <a:latin typeface="Times New Roman" charset="0"/>
                        <a:ea typeface="ＭＳ Ｐゴシック" charset="0"/>
                        <a:cs typeface="Times New Roman" charset="0"/>
                      </a:endParaRPr>
                    </a:p>
                  </a:txBody>
                  <a:tcPr marL="27214" marR="2721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0080"/>
                    </a:solidFill>
                  </a:tcPr>
                </a:tc>
                <a:extLst>
                  <a:ext uri="{0D108BD9-81ED-4DB2-BD59-A6C34878D82A}">
                    <a16:rowId xmlns:a16="http://schemas.microsoft.com/office/drawing/2014/main" val="10000"/>
                  </a:ext>
                </a:extLst>
              </a:tr>
              <a:tr h="327141">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charset="0"/>
                          <a:ea typeface="ＭＳ Ｐゴシック" charset="0"/>
                          <a:cs typeface="Times New Roman" charset="0"/>
                        </a:rPr>
                        <a:t>Delays</a:t>
                      </a:r>
                      <a:endParaRPr kumimoji="0" lang="en-US" sz="1400" b="0" i="0" u="none" strike="noStrike" cap="none" normalizeH="0" baseline="0" dirty="0">
                        <a:ln>
                          <a:noFill/>
                        </a:ln>
                        <a:solidFill>
                          <a:schemeClr val="tx1"/>
                        </a:solidFill>
                        <a:effectLst/>
                        <a:latin typeface="Times New Roman" charset="0"/>
                        <a:ea typeface="ＭＳ Ｐゴシック" charset="0"/>
                        <a:cs typeface="Times New Roman" charset="0"/>
                      </a:endParaRPr>
                    </a:p>
                  </a:txBody>
                  <a:tcPr marL="27214" marR="2721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ＭＳ Ｐゴシック" charset="0"/>
                          <a:cs typeface="Times New Roman" charset="0"/>
                        </a:rPr>
                        <a:t>The delays experienced by packets in a packet-switched network</a:t>
                      </a:r>
                    </a:p>
                  </a:txBody>
                  <a:tcPr marL="27214" marR="2721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2805">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charset="0"/>
                          <a:ea typeface="ＭＳ Ｐゴシック" charset="0"/>
                          <a:cs typeface="Times New Roman" charset="0"/>
                        </a:rPr>
                        <a:t>    Store and forward</a:t>
                      </a:r>
                      <a:endParaRPr kumimoji="0" lang="en-US" sz="1400" b="0" i="0" u="none" strike="noStrike" cap="none" normalizeH="0" baseline="0" dirty="0">
                        <a:ln>
                          <a:noFill/>
                        </a:ln>
                        <a:solidFill>
                          <a:schemeClr val="tx1"/>
                        </a:solidFill>
                        <a:effectLst/>
                        <a:latin typeface="Times New Roman" charset="0"/>
                        <a:ea typeface="ＭＳ Ｐゴシック" charset="0"/>
                        <a:cs typeface="Times New Roman" charset="0"/>
                      </a:endParaRPr>
                    </a:p>
                  </a:txBody>
                  <a:tcPr marL="27214" marR="2721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ＭＳ Ｐゴシック" charset="0"/>
                          <a:cs typeface="Times New Roman" charset="0"/>
                        </a:rPr>
                        <a:t>This delay is due to the waiting time for the packet to be fully formed in the input buffer before the switch can act on it.</a:t>
                      </a:r>
                    </a:p>
                  </a:txBody>
                  <a:tcPr marL="27214" marR="2721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2805">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charset="0"/>
                          <a:ea typeface="ＭＳ Ｐゴシック" charset="0"/>
                          <a:cs typeface="Times New Roman" charset="0"/>
                        </a:rPr>
                        <a:t>    Queuing</a:t>
                      </a:r>
                      <a:endParaRPr kumimoji="0" lang="en-US" sz="1400" b="0" i="0" u="none" strike="noStrike" cap="none" normalizeH="0" baseline="0" dirty="0">
                        <a:ln>
                          <a:noFill/>
                        </a:ln>
                        <a:solidFill>
                          <a:schemeClr val="tx1"/>
                        </a:solidFill>
                        <a:effectLst/>
                        <a:latin typeface="Times New Roman" charset="0"/>
                        <a:ea typeface="ＭＳ Ｐゴシック" charset="0"/>
                        <a:cs typeface="Times New Roman" charset="0"/>
                      </a:endParaRPr>
                    </a:p>
                  </a:txBody>
                  <a:tcPr marL="27214" marR="2721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ＭＳ Ｐゴシック" charset="0"/>
                          <a:cs typeface="Times New Roman" charset="0"/>
                        </a:rPr>
                        <a:t>This delay accounts for the waiting time experienced by a packet on either the input or the output buffer before it is finally sent out on an outgoing link.</a:t>
                      </a:r>
                    </a:p>
                  </a:txBody>
                  <a:tcPr marL="27214" marR="2721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428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charset="0"/>
                          <a:ea typeface="ＭＳ Ｐゴシック" charset="0"/>
                          <a:cs typeface="Times New Roman" charset="0"/>
                        </a:rPr>
                        <a:t>Packet loss</a:t>
                      </a:r>
                      <a:endParaRPr kumimoji="0" lang="en-US" sz="1400" b="0" i="0" u="none" strike="noStrike" cap="none" normalizeH="0" baseline="0" dirty="0">
                        <a:ln>
                          <a:noFill/>
                        </a:ln>
                        <a:solidFill>
                          <a:schemeClr val="tx1"/>
                        </a:solidFill>
                        <a:effectLst/>
                        <a:latin typeface="Times New Roman" charset="0"/>
                        <a:ea typeface="ＭＳ Ｐゴシック" charset="0"/>
                        <a:cs typeface="Times New Roman" charset="0"/>
                      </a:endParaRPr>
                    </a:p>
                  </a:txBody>
                  <a:tcPr marL="27214" marR="2721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ＭＳ Ｐゴシック" charset="0"/>
                          <a:cs typeface="Times New Roman" charset="0"/>
                        </a:rPr>
                        <a:t>This is due to the switch having to drop a packet due to either the input or the output buffer being full and is indicative of traffic congestion on specific routes of the network.</a:t>
                      </a:r>
                    </a:p>
                  </a:txBody>
                  <a:tcPr marL="27214" marR="2721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428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charset="0"/>
                          <a:ea typeface="ＭＳ Ｐゴシック" charset="0"/>
                          <a:cs typeface="Times New Roman" charset="0"/>
                        </a:rPr>
                        <a:t>Service Model</a:t>
                      </a:r>
                      <a:endParaRPr kumimoji="0" lang="en-US" sz="1400" b="0" i="0" u="none" strike="noStrike" cap="none" normalizeH="0" baseline="0" dirty="0">
                        <a:ln>
                          <a:noFill/>
                        </a:ln>
                        <a:solidFill>
                          <a:schemeClr val="tx1"/>
                        </a:solidFill>
                        <a:effectLst/>
                        <a:latin typeface="Times New Roman" charset="0"/>
                        <a:ea typeface="ＭＳ Ｐゴシック" charset="0"/>
                        <a:cs typeface="Times New Roman" charset="0"/>
                      </a:endParaRPr>
                    </a:p>
                  </a:txBody>
                  <a:tcPr marL="27214" marR="2721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charset="0"/>
                          <a:ea typeface="ＭＳ Ｐゴシック" charset="0"/>
                          <a:cs typeface="Times New Roman" charset="0"/>
                        </a:rPr>
                        <a:t>This is the contract between the network layer and the upper layers of the protocol stack.  Both the datagram and virtual circuit models used in packet-switched networks provide </a:t>
                      </a:r>
                      <a:r>
                        <a:rPr kumimoji="0" lang="en-US" sz="1400" b="1" i="0" u="none" strike="noStrike" cap="none" normalizeH="0" baseline="0" dirty="0">
                          <a:ln>
                            <a:noFill/>
                          </a:ln>
                          <a:solidFill>
                            <a:schemeClr val="tx1"/>
                          </a:solidFill>
                          <a:effectLst/>
                          <a:latin typeface="Times New Roman" charset="0"/>
                          <a:ea typeface="ＭＳ Ｐゴシック" charset="0"/>
                          <a:cs typeface="Times New Roman" charset="0"/>
                        </a:rPr>
                        <a:t>best effort delivery </a:t>
                      </a:r>
                      <a:r>
                        <a:rPr kumimoji="0" lang="en-US" sz="1400" b="0" i="0" u="none" strike="noStrike" cap="none" normalizeH="0" baseline="0" dirty="0">
                          <a:ln>
                            <a:noFill/>
                          </a:ln>
                          <a:solidFill>
                            <a:schemeClr val="tx1"/>
                          </a:solidFill>
                          <a:effectLst/>
                          <a:latin typeface="Times New Roman" charset="0"/>
                          <a:ea typeface="ＭＳ Ｐゴシック" charset="0"/>
                          <a:cs typeface="Times New Roman" charset="0"/>
                        </a:rPr>
                        <a:t>of packets.</a:t>
                      </a:r>
                    </a:p>
                  </a:txBody>
                  <a:tcPr marL="27214" marR="2721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844983">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charset="0"/>
                          <a:ea typeface="ＭＳ Ｐゴシック" charset="0"/>
                          <a:cs typeface="Times New Roman" charset="0"/>
                        </a:rPr>
                        <a:t>    Virtual Circuit (VC)</a:t>
                      </a:r>
                      <a:endParaRPr kumimoji="0" lang="en-US" sz="1400" b="0" i="0" u="none" strike="noStrike" cap="none" normalizeH="0" baseline="0" dirty="0">
                        <a:ln>
                          <a:noFill/>
                        </a:ln>
                        <a:solidFill>
                          <a:schemeClr val="tx1"/>
                        </a:solidFill>
                        <a:effectLst/>
                        <a:latin typeface="Times New Roman" charset="0"/>
                        <a:ea typeface="ＭＳ Ｐゴシック" charset="0"/>
                        <a:cs typeface="Times New Roman" charset="0"/>
                      </a:endParaRPr>
                    </a:p>
                  </a:txBody>
                  <a:tcPr marL="27214" marR="2721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ＭＳ Ｐゴシック" charset="0"/>
                          <a:cs typeface="Times New Roman" charset="0"/>
                        </a:rPr>
                        <a:t>This model sets up a virtual circuit between the source and destination so that individual packets may simply use this number instead of the destination address.  This also helps to simplify the routing decision a switch has to make on an incoming packet. (ATM and X.25)</a:t>
                      </a:r>
                    </a:p>
                  </a:txBody>
                  <a:tcPr marL="27214" marR="2721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844983">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charset="0"/>
                          <a:ea typeface="ＭＳ Ｐゴシック" charset="0"/>
                          <a:cs typeface="Times New Roman" charset="0"/>
                        </a:rPr>
                        <a:t>    Datagram</a:t>
                      </a:r>
                      <a:endParaRPr kumimoji="0" lang="en-US" sz="1400" b="0" i="0" u="none" strike="noStrike" cap="none" normalizeH="0" baseline="0" dirty="0">
                        <a:ln>
                          <a:noFill/>
                        </a:ln>
                        <a:solidFill>
                          <a:schemeClr val="tx1"/>
                        </a:solidFill>
                        <a:effectLst/>
                        <a:latin typeface="Times New Roman" charset="0"/>
                        <a:ea typeface="ＭＳ Ｐゴシック" charset="0"/>
                        <a:cs typeface="Times New Roman" charset="0"/>
                      </a:endParaRPr>
                    </a:p>
                  </a:txBody>
                  <a:tcPr marL="27214" marR="2721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charset="0"/>
                          <a:ea typeface="ＭＳ Ｐゴシック" charset="0"/>
                          <a:cs typeface="Times New Roman" charset="0"/>
                        </a:rPr>
                        <a:t>This model does not need any call setup or tear down. Each packet is independent of the others and the switch provides a best effort service model to deliver it to the ultimate destination using information in its routing table. (IP)</a:t>
                      </a:r>
                    </a:p>
                  </a:txBody>
                  <a:tcPr marL="27214" marR="2721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063372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Latency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rcRect/>
          <a:stretch>
            <a:fillRect/>
          </a:stretch>
        </p:blipFill>
        <p:spPr>
          <a:xfrm>
            <a:off x="447720" y="1987418"/>
            <a:ext cx="8410530" cy="4745057"/>
          </a:xfrm>
        </p:spPr>
      </p:pic>
      <p:grpSp>
        <p:nvGrpSpPr>
          <p:cNvPr id="20" name="Group 19"/>
          <p:cNvGrpSpPr/>
          <p:nvPr/>
        </p:nvGrpSpPr>
        <p:grpSpPr>
          <a:xfrm>
            <a:off x="4589877" y="1111213"/>
            <a:ext cx="4163510" cy="5746787"/>
            <a:chOff x="4589877" y="1111213"/>
            <a:chExt cx="4163510" cy="5746787"/>
          </a:xfrm>
        </p:grpSpPr>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b="-12343"/>
            <a:stretch/>
          </p:blipFill>
          <p:spPr>
            <a:xfrm>
              <a:off x="4589877" y="1111213"/>
              <a:ext cx="2011375" cy="5746787"/>
            </a:xfrm>
            <a:prstGeom prst="rect">
              <a:avLst/>
            </a:prstGeom>
          </p:spPr>
        </p:pic>
        <p:cxnSp>
          <p:nvCxnSpPr>
            <p:cNvPr id="7" name="Straight Arrow Connector 6"/>
            <p:cNvCxnSpPr/>
            <p:nvPr/>
          </p:nvCxnSpPr>
          <p:spPr>
            <a:xfrm flipH="1" flipV="1">
              <a:off x="6601253" y="1111214"/>
              <a:ext cx="2152134" cy="2123068"/>
            </a:xfrm>
            <a:prstGeom prst="straightConnector1">
              <a:avLst/>
            </a:prstGeom>
            <a:ln>
              <a:solidFill>
                <a:srgbClr val="3366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6670117" y="5883833"/>
              <a:ext cx="2083270" cy="319773"/>
            </a:xfrm>
            <a:prstGeom prst="straightConnector1">
              <a:avLst/>
            </a:prstGeom>
            <a:ln>
              <a:solidFill>
                <a:srgbClr val="3366FF"/>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589877" y="1111213"/>
              <a:ext cx="2011375" cy="509239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7748302" y="3234282"/>
            <a:ext cx="1033748" cy="264955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874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23" presetClass="entr" presetSubtype="16" fill="hold" nodeType="withEffect">
                                  <p:stCondLst>
                                    <p:cond delay="0"/>
                                  </p:stCondLst>
                                  <p:childTnLst>
                                    <p:set>
                                      <p:cBhvr>
                                        <p:cTn id="8" dur="1" fill="hold">
                                          <p:stCondLst>
                                            <p:cond delay="0"/>
                                          </p:stCondLst>
                                        </p:cTn>
                                        <p:tgtEl>
                                          <p:spTgt spid="20"/>
                                        </p:tgtEl>
                                        <p:attrNameLst>
                                          <p:attrName>style.visibility</p:attrName>
                                        </p:attrNameLst>
                                      </p:cBhvr>
                                      <p:to>
                                        <p:strVal val="visible"/>
                                      </p:to>
                                    </p:set>
                                    <p:anim calcmode="lin" valueType="num">
                                      <p:cBhvr>
                                        <p:cTn id="9" dur="500" fill="hold"/>
                                        <p:tgtEl>
                                          <p:spTgt spid="20"/>
                                        </p:tgtEl>
                                        <p:attrNameLst>
                                          <p:attrName>ppt_w</p:attrName>
                                        </p:attrNameLst>
                                      </p:cBhvr>
                                      <p:tavLst>
                                        <p:tav tm="0">
                                          <p:val>
                                            <p:fltVal val="0"/>
                                          </p:val>
                                        </p:tav>
                                        <p:tav tm="100000">
                                          <p:val>
                                            <p:strVal val="#ppt_w"/>
                                          </p:val>
                                        </p:tav>
                                      </p:tavLst>
                                    </p:anim>
                                    <p:anim calcmode="lin" valueType="num">
                                      <p:cBhvr>
                                        <p:cTn id="10" dur="5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410934" y="2422946"/>
            <a:ext cx="4925162" cy="4114005"/>
          </a:xfrm>
        </p:spPr>
        <p:txBody>
          <a:bodyPr>
            <a:normAutofit lnSpcReduction="10000"/>
          </a:bodyPr>
          <a:lstStyle/>
          <a:p>
            <a:pPr marL="0" indent="0" algn="r">
              <a:spcBef>
                <a:spcPts val="2150"/>
              </a:spcBef>
              <a:buNone/>
            </a:pPr>
            <a:r>
              <a:rPr lang="en-US" dirty="0">
                <a:solidFill>
                  <a:srgbClr val="008000"/>
                </a:solidFill>
              </a:rPr>
              <a:t>Sockets, http</a:t>
            </a:r>
          </a:p>
          <a:p>
            <a:pPr marL="0" indent="0" algn="r">
              <a:spcBef>
                <a:spcPts val="2150"/>
              </a:spcBef>
              <a:buNone/>
            </a:pPr>
            <a:r>
              <a:rPr lang="en-US" dirty="0">
                <a:solidFill>
                  <a:srgbClr val="008000"/>
                </a:solidFill>
              </a:rPr>
              <a:t>RPC</a:t>
            </a:r>
          </a:p>
          <a:p>
            <a:pPr marL="0" indent="0" algn="r">
              <a:spcBef>
                <a:spcPts val="2150"/>
              </a:spcBef>
              <a:buNone/>
            </a:pPr>
            <a:r>
              <a:rPr lang="en-US">
                <a:solidFill>
                  <a:srgbClr val="008000"/>
                </a:solidFill>
              </a:rPr>
              <a:t>TCP</a:t>
            </a:r>
            <a:endParaRPr lang="en-US" dirty="0">
              <a:solidFill>
                <a:srgbClr val="008000"/>
              </a:solidFill>
            </a:endParaRPr>
          </a:p>
          <a:p>
            <a:pPr marL="0" indent="0" algn="r">
              <a:spcBef>
                <a:spcPts val="2150"/>
              </a:spcBef>
              <a:buNone/>
            </a:pPr>
            <a:r>
              <a:rPr lang="en-US" dirty="0">
                <a:solidFill>
                  <a:srgbClr val="008000"/>
                </a:solidFill>
              </a:rPr>
              <a:t>TCP</a:t>
            </a:r>
          </a:p>
          <a:p>
            <a:pPr marL="0" indent="0" algn="r">
              <a:spcBef>
                <a:spcPts val="2150"/>
              </a:spcBef>
              <a:buNone/>
            </a:pPr>
            <a:r>
              <a:rPr lang="en-US" dirty="0">
                <a:solidFill>
                  <a:srgbClr val="008000"/>
                </a:solidFill>
              </a:rPr>
              <a:t>IP</a:t>
            </a:r>
          </a:p>
          <a:p>
            <a:pPr marL="0" indent="0" algn="r">
              <a:spcBef>
                <a:spcPts val="2150"/>
              </a:spcBef>
              <a:buNone/>
            </a:pPr>
            <a:r>
              <a:rPr lang="en-US" dirty="0">
                <a:solidFill>
                  <a:srgbClr val="008000"/>
                </a:solidFill>
              </a:rPr>
              <a:t>Ethernet</a:t>
            </a:r>
          </a:p>
          <a:p>
            <a:pPr marL="0" indent="0" algn="r">
              <a:spcBef>
                <a:spcPts val="2150"/>
              </a:spcBef>
              <a:buNone/>
            </a:pPr>
            <a:r>
              <a:rPr lang="en-US" dirty="0">
                <a:solidFill>
                  <a:srgbClr val="008000"/>
                </a:solidFill>
              </a:rPr>
              <a:t>Wired, wireless hardware</a:t>
            </a:r>
          </a:p>
        </p:txBody>
      </p:sp>
      <p:grpSp>
        <p:nvGrpSpPr>
          <p:cNvPr id="4" name="Group 34"/>
          <p:cNvGrpSpPr>
            <a:grpSpLocks/>
          </p:cNvGrpSpPr>
          <p:nvPr/>
        </p:nvGrpSpPr>
        <p:grpSpPr bwMode="auto">
          <a:xfrm>
            <a:off x="5330826" y="1980826"/>
            <a:ext cx="3397250" cy="4556125"/>
            <a:chOff x="1703" y="1152"/>
            <a:chExt cx="2140" cy="2591"/>
          </a:xfrm>
        </p:grpSpPr>
        <p:sp>
          <p:nvSpPr>
            <p:cNvPr id="5" name="AutoShape 6"/>
            <p:cNvSpPr>
              <a:spLocks noChangeArrowheads="1"/>
            </p:cNvSpPr>
            <p:nvPr/>
          </p:nvSpPr>
          <p:spPr bwMode="auto">
            <a:xfrm>
              <a:off x="1932" y="1406"/>
              <a:ext cx="645" cy="257"/>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Data</a:t>
              </a:r>
            </a:p>
          </p:txBody>
        </p:sp>
        <p:sp>
          <p:nvSpPr>
            <p:cNvPr id="6" name="AutoShape 7"/>
            <p:cNvSpPr>
              <a:spLocks noChangeArrowheads="1"/>
            </p:cNvSpPr>
            <p:nvPr/>
          </p:nvSpPr>
          <p:spPr bwMode="auto">
            <a:xfrm>
              <a:off x="1921" y="1748"/>
              <a:ext cx="645" cy="257"/>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dirty="0"/>
                <a:t>Data</a:t>
              </a:r>
            </a:p>
          </p:txBody>
        </p:sp>
        <p:sp>
          <p:nvSpPr>
            <p:cNvPr id="7" name="AutoShape 9"/>
            <p:cNvSpPr>
              <a:spLocks noChangeArrowheads="1"/>
            </p:cNvSpPr>
            <p:nvPr/>
          </p:nvSpPr>
          <p:spPr bwMode="auto">
            <a:xfrm>
              <a:off x="1921" y="2090"/>
              <a:ext cx="645" cy="257"/>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Data</a:t>
              </a:r>
            </a:p>
          </p:txBody>
        </p:sp>
        <p:sp>
          <p:nvSpPr>
            <p:cNvPr id="8" name="AutoShape 10"/>
            <p:cNvSpPr>
              <a:spLocks noChangeArrowheads="1"/>
            </p:cNvSpPr>
            <p:nvPr/>
          </p:nvSpPr>
          <p:spPr bwMode="auto">
            <a:xfrm>
              <a:off x="1921" y="2432"/>
              <a:ext cx="645" cy="257"/>
            </a:xfrm>
            <a:prstGeom prst="roundRect">
              <a:avLst>
                <a:gd name="adj" fmla="val 16667"/>
              </a:avLst>
            </a:prstGeom>
            <a:solidFill>
              <a:srgbClr val="C4F926"/>
            </a:solidFill>
            <a:ln w="9525">
              <a:solidFill>
                <a:schemeClr val="tx1"/>
              </a:solidFill>
              <a:round/>
              <a:headEnd/>
              <a:tailEnd/>
            </a:ln>
          </p:spPr>
          <p:txBody>
            <a:bodyPr wrap="none" anchor="ctr"/>
            <a:lstStyle/>
            <a:p>
              <a:pPr algn="ctr">
                <a:buFontTx/>
                <a:buNone/>
              </a:pPr>
              <a:r>
                <a:rPr lang="en-US" sz="1400" b="0"/>
                <a:t>Segments</a:t>
              </a:r>
            </a:p>
          </p:txBody>
        </p:sp>
        <p:sp>
          <p:nvSpPr>
            <p:cNvPr id="9" name="AutoShape 11"/>
            <p:cNvSpPr>
              <a:spLocks noChangeArrowheads="1"/>
            </p:cNvSpPr>
            <p:nvPr/>
          </p:nvSpPr>
          <p:spPr bwMode="auto">
            <a:xfrm>
              <a:off x="1921" y="2774"/>
              <a:ext cx="645" cy="257"/>
            </a:xfrm>
            <a:prstGeom prst="roundRect">
              <a:avLst>
                <a:gd name="adj" fmla="val 16667"/>
              </a:avLst>
            </a:prstGeom>
            <a:solidFill>
              <a:srgbClr val="FBF82A"/>
            </a:solidFill>
            <a:ln w="9525">
              <a:solidFill>
                <a:schemeClr val="tx1"/>
              </a:solidFill>
              <a:round/>
              <a:headEnd/>
              <a:tailEnd/>
            </a:ln>
          </p:spPr>
          <p:txBody>
            <a:bodyPr wrap="none" anchor="ctr"/>
            <a:lstStyle/>
            <a:p>
              <a:pPr algn="ctr">
                <a:buFontTx/>
                <a:buNone/>
              </a:pPr>
              <a:r>
                <a:rPr lang="en-US" sz="1400" b="0"/>
                <a:t>Packets</a:t>
              </a:r>
            </a:p>
          </p:txBody>
        </p:sp>
        <p:sp>
          <p:nvSpPr>
            <p:cNvPr id="10" name="AutoShape 12"/>
            <p:cNvSpPr>
              <a:spLocks noChangeArrowheads="1"/>
            </p:cNvSpPr>
            <p:nvPr/>
          </p:nvSpPr>
          <p:spPr bwMode="auto">
            <a:xfrm>
              <a:off x="1921" y="3116"/>
              <a:ext cx="645" cy="257"/>
            </a:xfrm>
            <a:prstGeom prst="roundRect">
              <a:avLst>
                <a:gd name="adj" fmla="val 16667"/>
              </a:avLst>
            </a:prstGeom>
            <a:solidFill>
              <a:srgbClr val="FE9500"/>
            </a:solidFill>
            <a:ln w="9525">
              <a:solidFill>
                <a:schemeClr val="tx1"/>
              </a:solidFill>
              <a:round/>
              <a:headEnd/>
              <a:tailEnd/>
            </a:ln>
          </p:spPr>
          <p:txBody>
            <a:bodyPr wrap="none" anchor="ctr"/>
            <a:lstStyle/>
            <a:p>
              <a:pPr algn="ctr">
                <a:buFontTx/>
                <a:buNone/>
              </a:pPr>
              <a:r>
                <a:rPr lang="en-US" sz="1400" b="0"/>
                <a:t>Frames</a:t>
              </a:r>
            </a:p>
          </p:txBody>
        </p:sp>
        <p:sp>
          <p:nvSpPr>
            <p:cNvPr id="11" name="AutoShape 13"/>
            <p:cNvSpPr>
              <a:spLocks noChangeArrowheads="1"/>
            </p:cNvSpPr>
            <p:nvPr/>
          </p:nvSpPr>
          <p:spPr bwMode="auto">
            <a:xfrm>
              <a:off x="1921" y="3458"/>
              <a:ext cx="645" cy="257"/>
            </a:xfrm>
            <a:prstGeom prst="roundRect">
              <a:avLst>
                <a:gd name="adj" fmla="val 16667"/>
              </a:avLst>
            </a:prstGeom>
            <a:solidFill>
              <a:srgbClr val="FC2600"/>
            </a:solidFill>
            <a:ln w="9525">
              <a:solidFill>
                <a:schemeClr val="tx1"/>
              </a:solidFill>
              <a:round/>
              <a:headEnd/>
              <a:tailEnd/>
            </a:ln>
          </p:spPr>
          <p:txBody>
            <a:bodyPr wrap="none" anchor="ctr"/>
            <a:lstStyle/>
            <a:p>
              <a:pPr algn="ctr">
                <a:buFontTx/>
                <a:buNone/>
              </a:pPr>
              <a:r>
                <a:rPr lang="en-US" sz="1400" b="0"/>
                <a:t>Bits</a:t>
              </a:r>
            </a:p>
          </p:txBody>
        </p:sp>
        <p:sp>
          <p:nvSpPr>
            <p:cNvPr id="12" name="AutoShape 14"/>
            <p:cNvSpPr>
              <a:spLocks noChangeArrowheads="1"/>
            </p:cNvSpPr>
            <p:nvPr/>
          </p:nvSpPr>
          <p:spPr bwMode="auto">
            <a:xfrm>
              <a:off x="2614" y="1377"/>
              <a:ext cx="1229" cy="314"/>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Application</a:t>
              </a:r>
            </a:p>
            <a:p>
              <a:pPr algn="ctr">
                <a:buFontTx/>
                <a:buNone/>
              </a:pPr>
              <a:r>
                <a:rPr lang="en-US" sz="1000" b="0"/>
                <a:t>Network Process to Application</a:t>
              </a:r>
            </a:p>
          </p:txBody>
        </p:sp>
        <p:sp>
          <p:nvSpPr>
            <p:cNvPr id="13" name="AutoShape 16"/>
            <p:cNvSpPr>
              <a:spLocks noChangeArrowheads="1"/>
            </p:cNvSpPr>
            <p:nvPr/>
          </p:nvSpPr>
          <p:spPr bwMode="auto">
            <a:xfrm>
              <a:off x="2614" y="1719"/>
              <a:ext cx="1229" cy="314"/>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Presentation</a:t>
              </a:r>
            </a:p>
            <a:p>
              <a:pPr algn="ctr">
                <a:buFontTx/>
                <a:buNone/>
              </a:pPr>
              <a:r>
                <a:rPr lang="en-US" sz="1000" b="0"/>
                <a:t>Data Representation</a:t>
              </a:r>
            </a:p>
            <a:p>
              <a:pPr algn="ctr">
                <a:buFontTx/>
                <a:buNone/>
              </a:pPr>
              <a:r>
                <a:rPr lang="en-US" sz="1000" b="0"/>
                <a:t>and Encryption</a:t>
              </a:r>
            </a:p>
          </p:txBody>
        </p:sp>
        <p:sp>
          <p:nvSpPr>
            <p:cNvPr id="14" name="AutoShape 17"/>
            <p:cNvSpPr>
              <a:spLocks noChangeArrowheads="1"/>
            </p:cNvSpPr>
            <p:nvPr/>
          </p:nvSpPr>
          <p:spPr bwMode="auto">
            <a:xfrm>
              <a:off x="2614" y="2061"/>
              <a:ext cx="1229" cy="314"/>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Session</a:t>
              </a:r>
            </a:p>
            <a:p>
              <a:pPr algn="ctr">
                <a:buFontTx/>
                <a:buNone/>
              </a:pPr>
              <a:r>
                <a:rPr lang="en-US" sz="1000" b="0"/>
                <a:t>Interhost Communication</a:t>
              </a:r>
            </a:p>
          </p:txBody>
        </p:sp>
        <p:sp>
          <p:nvSpPr>
            <p:cNvPr id="15" name="AutoShape 18"/>
            <p:cNvSpPr>
              <a:spLocks noChangeArrowheads="1"/>
            </p:cNvSpPr>
            <p:nvPr/>
          </p:nvSpPr>
          <p:spPr bwMode="auto">
            <a:xfrm>
              <a:off x="2614" y="2403"/>
              <a:ext cx="1229" cy="314"/>
            </a:xfrm>
            <a:prstGeom prst="roundRect">
              <a:avLst>
                <a:gd name="adj" fmla="val 16667"/>
              </a:avLst>
            </a:prstGeom>
            <a:solidFill>
              <a:srgbClr val="C4F926"/>
            </a:solidFill>
            <a:ln w="9525">
              <a:solidFill>
                <a:schemeClr val="tx1"/>
              </a:solidFill>
              <a:round/>
              <a:headEnd/>
              <a:tailEnd/>
            </a:ln>
          </p:spPr>
          <p:txBody>
            <a:bodyPr wrap="none" anchor="ctr"/>
            <a:lstStyle/>
            <a:p>
              <a:pPr algn="ctr">
                <a:buFontTx/>
                <a:buNone/>
              </a:pPr>
              <a:r>
                <a:rPr lang="en-US" sz="1400" b="0" dirty="0"/>
                <a:t>Transport</a:t>
              </a:r>
            </a:p>
            <a:p>
              <a:pPr algn="ctr">
                <a:buFontTx/>
                <a:buNone/>
              </a:pPr>
              <a:r>
                <a:rPr lang="en-US" sz="1000" b="0" dirty="0"/>
                <a:t>End-to-End Connections</a:t>
              </a:r>
            </a:p>
            <a:p>
              <a:pPr algn="ctr">
                <a:buFontTx/>
                <a:buNone/>
              </a:pPr>
              <a:r>
                <a:rPr lang="en-US" sz="1000" b="0" dirty="0"/>
                <a:t>and Reliability</a:t>
              </a:r>
            </a:p>
          </p:txBody>
        </p:sp>
        <p:sp>
          <p:nvSpPr>
            <p:cNvPr id="16" name="AutoShape 19"/>
            <p:cNvSpPr>
              <a:spLocks noChangeArrowheads="1"/>
            </p:cNvSpPr>
            <p:nvPr/>
          </p:nvSpPr>
          <p:spPr bwMode="auto">
            <a:xfrm>
              <a:off x="2614" y="2745"/>
              <a:ext cx="1229" cy="314"/>
            </a:xfrm>
            <a:prstGeom prst="roundRect">
              <a:avLst>
                <a:gd name="adj" fmla="val 16667"/>
              </a:avLst>
            </a:prstGeom>
            <a:solidFill>
              <a:srgbClr val="FBF82A"/>
            </a:solidFill>
            <a:ln w="9525">
              <a:solidFill>
                <a:schemeClr val="tx1"/>
              </a:solidFill>
              <a:round/>
              <a:headEnd/>
              <a:tailEnd/>
            </a:ln>
          </p:spPr>
          <p:txBody>
            <a:bodyPr wrap="none" anchor="ctr"/>
            <a:lstStyle/>
            <a:p>
              <a:pPr algn="ctr">
                <a:buFontTx/>
                <a:buNone/>
              </a:pPr>
              <a:r>
                <a:rPr lang="en-US" sz="1400" b="0"/>
                <a:t>Network</a:t>
              </a:r>
            </a:p>
            <a:p>
              <a:pPr algn="ctr">
                <a:buFontTx/>
                <a:buNone/>
              </a:pPr>
              <a:r>
                <a:rPr lang="en-US" sz="1000" b="0"/>
                <a:t>Path Determination</a:t>
              </a:r>
            </a:p>
            <a:p>
              <a:pPr algn="ctr">
                <a:buFontTx/>
                <a:buNone/>
              </a:pPr>
              <a:r>
                <a:rPr lang="en-US" sz="1000" b="0"/>
                <a:t>and IP (Logical Addressing)</a:t>
              </a:r>
            </a:p>
          </p:txBody>
        </p:sp>
        <p:sp>
          <p:nvSpPr>
            <p:cNvPr id="17" name="AutoShape 20"/>
            <p:cNvSpPr>
              <a:spLocks noChangeArrowheads="1"/>
            </p:cNvSpPr>
            <p:nvPr/>
          </p:nvSpPr>
          <p:spPr bwMode="auto">
            <a:xfrm>
              <a:off x="2614" y="3087"/>
              <a:ext cx="1229" cy="314"/>
            </a:xfrm>
            <a:prstGeom prst="roundRect">
              <a:avLst>
                <a:gd name="adj" fmla="val 16667"/>
              </a:avLst>
            </a:prstGeom>
            <a:solidFill>
              <a:srgbClr val="FE9500"/>
            </a:solidFill>
            <a:ln w="9525">
              <a:solidFill>
                <a:schemeClr val="tx1"/>
              </a:solidFill>
              <a:round/>
              <a:headEnd/>
              <a:tailEnd/>
            </a:ln>
          </p:spPr>
          <p:txBody>
            <a:bodyPr wrap="none" anchor="ctr"/>
            <a:lstStyle/>
            <a:p>
              <a:pPr algn="ctr">
                <a:buFontTx/>
                <a:buNone/>
              </a:pPr>
              <a:r>
                <a:rPr lang="en-US" sz="1400" b="0"/>
                <a:t>Data Link</a:t>
              </a:r>
            </a:p>
            <a:p>
              <a:pPr algn="ctr">
                <a:buFontTx/>
                <a:buNone/>
              </a:pPr>
              <a:r>
                <a:rPr lang="en-US" sz="1000" b="0"/>
                <a:t>MAC and LLC</a:t>
              </a:r>
            </a:p>
            <a:p>
              <a:pPr algn="ctr">
                <a:buFontTx/>
                <a:buNone/>
              </a:pPr>
              <a:r>
                <a:rPr lang="en-US" sz="1000" b="0"/>
                <a:t>(Physical addressing)</a:t>
              </a:r>
            </a:p>
          </p:txBody>
        </p:sp>
        <p:sp>
          <p:nvSpPr>
            <p:cNvPr id="18" name="AutoShape 21"/>
            <p:cNvSpPr>
              <a:spLocks noChangeArrowheads="1"/>
            </p:cNvSpPr>
            <p:nvPr/>
          </p:nvSpPr>
          <p:spPr bwMode="auto">
            <a:xfrm>
              <a:off x="2614" y="3429"/>
              <a:ext cx="1229" cy="314"/>
            </a:xfrm>
            <a:prstGeom prst="roundRect">
              <a:avLst>
                <a:gd name="adj" fmla="val 16667"/>
              </a:avLst>
            </a:prstGeom>
            <a:solidFill>
              <a:srgbClr val="FC2600"/>
            </a:solidFill>
            <a:ln w="9525">
              <a:solidFill>
                <a:schemeClr val="tx1"/>
              </a:solidFill>
              <a:round/>
              <a:headEnd/>
              <a:tailEnd/>
            </a:ln>
          </p:spPr>
          <p:txBody>
            <a:bodyPr wrap="none" anchor="ctr"/>
            <a:lstStyle/>
            <a:p>
              <a:pPr algn="ctr">
                <a:buFontTx/>
                <a:buNone/>
              </a:pPr>
              <a:r>
                <a:rPr lang="en-US" sz="1400" b="0" dirty="0"/>
                <a:t>Physical</a:t>
              </a:r>
            </a:p>
            <a:p>
              <a:pPr algn="ctr">
                <a:buFontTx/>
                <a:buNone/>
              </a:pPr>
              <a:r>
                <a:rPr lang="en-US" sz="1000" b="0" dirty="0"/>
                <a:t>Media, Signal, and</a:t>
              </a:r>
            </a:p>
            <a:p>
              <a:pPr algn="ctr">
                <a:buFontTx/>
                <a:buNone/>
              </a:pPr>
              <a:r>
                <a:rPr lang="en-US" sz="1000" b="0" dirty="0"/>
                <a:t>Binary Transmission</a:t>
              </a:r>
            </a:p>
          </p:txBody>
        </p:sp>
        <p:sp>
          <p:nvSpPr>
            <p:cNvPr id="19" name="Text Box 22"/>
            <p:cNvSpPr txBox="1">
              <a:spLocks noChangeArrowheads="1"/>
            </p:cNvSpPr>
            <p:nvPr/>
          </p:nvSpPr>
          <p:spPr bwMode="auto">
            <a:xfrm>
              <a:off x="1715" y="1435"/>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7</a:t>
              </a:r>
            </a:p>
          </p:txBody>
        </p:sp>
        <p:sp>
          <p:nvSpPr>
            <p:cNvPr id="20" name="Text Box 23"/>
            <p:cNvSpPr txBox="1">
              <a:spLocks noChangeArrowheads="1"/>
            </p:cNvSpPr>
            <p:nvPr/>
          </p:nvSpPr>
          <p:spPr bwMode="auto">
            <a:xfrm>
              <a:off x="1713" y="1778"/>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6</a:t>
              </a:r>
            </a:p>
          </p:txBody>
        </p:sp>
        <p:sp>
          <p:nvSpPr>
            <p:cNvPr id="21" name="Text Box 24"/>
            <p:cNvSpPr txBox="1">
              <a:spLocks noChangeArrowheads="1"/>
            </p:cNvSpPr>
            <p:nvPr/>
          </p:nvSpPr>
          <p:spPr bwMode="auto">
            <a:xfrm>
              <a:off x="1711" y="2121"/>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5</a:t>
              </a:r>
            </a:p>
          </p:txBody>
        </p:sp>
        <p:sp>
          <p:nvSpPr>
            <p:cNvPr id="22" name="Text Box 25"/>
            <p:cNvSpPr txBox="1">
              <a:spLocks noChangeArrowheads="1"/>
            </p:cNvSpPr>
            <p:nvPr/>
          </p:nvSpPr>
          <p:spPr bwMode="auto">
            <a:xfrm>
              <a:off x="1709" y="2464"/>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4</a:t>
              </a:r>
            </a:p>
          </p:txBody>
        </p:sp>
        <p:sp>
          <p:nvSpPr>
            <p:cNvPr id="23" name="Text Box 26"/>
            <p:cNvSpPr txBox="1">
              <a:spLocks noChangeArrowheads="1"/>
            </p:cNvSpPr>
            <p:nvPr/>
          </p:nvSpPr>
          <p:spPr bwMode="auto">
            <a:xfrm>
              <a:off x="1707" y="2807"/>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3</a:t>
              </a:r>
            </a:p>
          </p:txBody>
        </p:sp>
        <p:sp>
          <p:nvSpPr>
            <p:cNvPr id="24" name="Text Box 27"/>
            <p:cNvSpPr txBox="1">
              <a:spLocks noChangeArrowheads="1"/>
            </p:cNvSpPr>
            <p:nvPr/>
          </p:nvSpPr>
          <p:spPr bwMode="auto">
            <a:xfrm>
              <a:off x="1705" y="3150"/>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2</a:t>
              </a:r>
            </a:p>
          </p:txBody>
        </p:sp>
        <p:sp>
          <p:nvSpPr>
            <p:cNvPr id="25" name="Text Box 28"/>
            <p:cNvSpPr txBox="1">
              <a:spLocks noChangeArrowheads="1"/>
            </p:cNvSpPr>
            <p:nvPr/>
          </p:nvSpPr>
          <p:spPr bwMode="auto">
            <a:xfrm>
              <a:off x="1703" y="3493"/>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1</a:t>
              </a:r>
            </a:p>
          </p:txBody>
        </p:sp>
        <p:sp>
          <p:nvSpPr>
            <p:cNvPr id="26" name="Text Box 29"/>
            <p:cNvSpPr txBox="1">
              <a:spLocks noChangeArrowheads="1"/>
            </p:cNvSpPr>
            <p:nvPr/>
          </p:nvSpPr>
          <p:spPr bwMode="auto">
            <a:xfrm>
              <a:off x="1932" y="1153"/>
              <a:ext cx="627" cy="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400" dirty="0"/>
                <a:t>Data</a:t>
              </a:r>
              <a:endParaRPr lang="en-US" sz="1400" b="0" dirty="0"/>
            </a:p>
          </p:txBody>
        </p:sp>
        <p:sp>
          <p:nvSpPr>
            <p:cNvPr id="27" name="Text Box 30"/>
            <p:cNvSpPr txBox="1">
              <a:spLocks noChangeArrowheads="1"/>
            </p:cNvSpPr>
            <p:nvPr/>
          </p:nvSpPr>
          <p:spPr bwMode="auto">
            <a:xfrm>
              <a:off x="2676" y="1152"/>
              <a:ext cx="1156" cy="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400"/>
                <a:t>Layer</a:t>
              </a:r>
            </a:p>
          </p:txBody>
        </p:sp>
      </p:grpSp>
    </p:spTree>
    <p:extLst>
      <p:ext uri="{BB962C8B-B14F-4D97-AF65-F5344CB8AC3E}">
        <p14:creationId xmlns:p14="http://schemas.microsoft.com/office/powerpoint/2010/main" val="271166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brief history of electronic communication </a:t>
            </a:r>
          </a:p>
        </p:txBody>
      </p:sp>
      <p:sp>
        <p:nvSpPr>
          <p:cNvPr id="3" name="Content Placeholder 2"/>
          <p:cNvSpPr>
            <a:spLocks noGrp="1"/>
          </p:cNvSpPr>
          <p:nvPr>
            <p:ph idx="1"/>
          </p:nvPr>
        </p:nvSpPr>
        <p:spPr/>
        <p:txBody>
          <a:bodyPr/>
          <a:lstStyle/>
          <a:p>
            <a:r>
              <a:rPr lang="en-US" dirty="0"/>
              <a:t>You won't be responsible for the following slides, but you may find them interesting </a:t>
            </a:r>
          </a:p>
          <a:p>
            <a:r>
              <a:rPr lang="en-US" dirty="0"/>
              <a:t>Wikipedia is a great place to look for more detail on these events</a:t>
            </a:r>
          </a:p>
          <a:p>
            <a:r>
              <a:rPr lang="en-US" dirty="0"/>
              <a:t>Credit goes to Prof. Kishore </a:t>
            </a:r>
            <a:r>
              <a:rPr lang="en-US" dirty="0" err="1"/>
              <a:t>Ramachandran</a:t>
            </a:r>
            <a:r>
              <a:rPr lang="en-US" dirty="0"/>
              <a:t> for providing them</a:t>
            </a:r>
          </a:p>
        </p:txBody>
      </p:sp>
    </p:spTree>
    <p:extLst>
      <p:ext uri="{BB962C8B-B14F-4D97-AF65-F5344CB8AC3E}">
        <p14:creationId xmlns:p14="http://schemas.microsoft.com/office/powerpoint/2010/main" val="5952928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ea typeface="+mj-ea"/>
              </a:rPr>
              <a:t>From Telephony to Computer Networking</a:t>
            </a:r>
          </a:p>
        </p:txBody>
      </p:sp>
      <p:sp>
        <p:nvSpPr>
          <p:cNvPr id="80899" name="Content Placeholder 2"/>
          <p:cNvSpPr>
            <a:spLocks noGrp="1"/>
          </p:cNvSpPr>
          <p:nvPr>
            <p:ph idx="1"/>
          </p:nvPr>
        </p:nvSpPr>
        <p:spPr/>
        <p:txBody>
          <a:bodyPr/>
          <a:lstStyle/>
          <a:p>
            <a:r>
              <a:rPr lang="en-US">
                <a:latin typeface="Arial" charset="0"/>
                <a:cs typeface="Arial" charset="0"/>
              </a:rPr>
              <a:t>1875 Telephone invented…analog system</a:t>
            </a:r>
          </a:p>
          <a:p>
            <a:r>
              <a:rPr lang="en-US">
                <a:latin typeface="Arial" charset="0"/>
                <a:cs typeface="Arial" charset="0"/>
              </a:rPr>
              <a:t>1960 Telephone infrastructure goes digital</a:t>
            </a:r>
          </a:p>
        </p:txBody>
      </p:sp>
      <p:pic>
        <p:nvPicPr>
          <p:cNvPr id="80900" name="Object 32"/>
          <p:cNvPicPr>
            <a:picLocks noChangeAspect="1" noChangeArrowheads="1"/>
          </p:cNvPicPr>
          <p:nvPr/>
        </p:nvPicPr>
        <p:blipFill>
          <a:blip r:embed="rId3">
            <a:extLst>
              <a:ext uri="{28A0092B-C50C-407E-A947-70E740481C1C}">
                <a14:useLocalDpi xmlns:a14="http://schemas.microsoft.com/office/drawing/2010/main"/>
              </a:ext>
            </a:extLst>
          </a:blip>
          <a:srcRect b="-813"/>
          <a:stretch>
            <a:fillRect/>
          </a:stretch>
        </p:blipFill>
        <p:spPr bwMode="auto">
          <a:xfrm>
            <a:off x="1493838" y="3146425"/>
            <a:ext cx="4616450" cy="3516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51594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ea typeface="+mj-ea"/>
              </a:rPr>
              <a:t>From Telephony to Computer Networking</a:t>
            </a:r>
          </a:p>
        </p:txBody>
      </p:sp>
      <p:sp>
        <p:nvSpPr>
          <p:cNvPr id="3" name="Content Placeholder 2"/>
          <p:cNvSpPr>
            <a:spLocks noGrp="1"/>
          </p:cNvSpPr>
          <p:nvPr>
            <p:ph idx="1"/>
          </p:nvPr>
        </p:nvSpPr>
        <p:spPr>
          <a:xfrm>
            <a:off x="457200" y="1600200"/>
            <a:ext cx="8229600" cy="1968500"/>
          </a:xfrm>
        </p:spPr>
        <p:txBody>
          <a:bodyPr>
            <a:normAutofit/>
          </a:bodyPr>
          <a:lstStyle/>
          <a:p>
            <a:pPr>
              <a:defRPr/>
            </a:pPr>
            <a:r>
              <a:rPr lang="en-US" dirty="0">
                <a:ea typeface="+mn-ea"/>
              </a:rPr>
              <a:t>1940's Mainframe computers developed</a:t>
            </a:r>
          </a:p>
          <a:p>
            <a:pPr>
              <a:defRPr/>
            </a:pPr>
            <a:r>
              <a:rPr lang="en-US" dirty="0">
                <a:ea typeface="+mn-ea"/>
              </a:rPr>
              <a:t>1960's Transition</a:t>
            </a:r>
          </a:p>
          <a:p>
            <a:pPr lvl="1">
              <a:defRPr/>
            </a:pPr>
            <a:r>
              <a:rPr lang="en-US" dirty="0"/>
              <a:t>Batch-oriented card-input/output</a:t>
            </a:r>
          </a:p>
          <a:p>
            <a:pPr lvl="1">
              <a:defRPr/>
            </a:pPr>
            <a:r>
              <a:rPr lang="en-US" dirty="0"/>
              <a:t>CRT I/O and timesharing</a:t>
            </a:r>
          </a:p>
          <a:p>
            <a:pPr lvl="1">
              <a:defRPr/>
            </a:pPr>
            <a:endParaRPr lang="en-US" dirty="0"/>
          </a:p>
          <a:p>
            <a:pPr>
              <a:defRPr/>
            </a:pPr>
            <a:endParaRPr lang="en-US" dirty="0">
              <a:ea typeface="+mn-ea"/>
            </a:endParaRPr>
          </a:p>
        </p:txBody>
      </p:sp>
      <p:sp>
        <p:nvSpPr>
          <p:cNvPr id="81924" name="Rectangle 1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81925" name="Group 1"/>
          <p:cNvGrpSpPr>
            <a:grpSpLocks noChangeAspect="1"/>
          </p:cNvGrpSpPr>
          <p:nvPr/>
        </p:nvGrpSpPr>
        <p:grpSpPr bwMode="auto">
          <a:xfrm>
            <a:off x="2571750" y="3435350"/>
            <a:ext cx="4114800" cy="3036888"/>
            <a:chOff x="3108" y="9042"/>
            <a:chExt cx="10163" cy="7714"/>
          </a:xfrm>
        </p:grpSpPr>
        <p:sp>
          <p:nvSpPr>
            <p:cNvPr id="81926" name="AutoShape 13"/>
            <p:cNvSpPr>
              <a:spLocks noChangeAspect="1" noChangeArrowheads="1" noTextEdit="1"/>
            </p:cNvSpPr>
            <p:nvPr/>
          </p:nvSpPr>
          <p:spPr bwMode="auto">
            <a:xfrm>
              <a:off x="3108" y="9042"/>
              <a:ext cx="10163" cy="77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1927" name="mainfrm"/>
            <p:cNvSpPr>
              <a:spLocks noEditPoints="1" noChangeArrowheads="1"/>
            </p:cNvSpPr>
            <p:nvPr/>
          </p:nvSpPr>
          <p:spPr bwMode="auto">
            <a:xfrm>
              <a:off x="3108" y="10173"/>
              <a:ext cx="2375" cy="6172"/>
            </a:xfrm>
            <a:custGeom>
              <a:avLst/>
              <a:gdLst>
                <a:gd name="T0" fmla="*/ 0 w 21600"/>
                <a:gd name="T1" fmla="*/ 0 h 21600"/>
                <a:gd name="T2" fmla="*/ 0 w 21600"/>
                <a:gd name="T3" fmla="*/ 0 h 21600"/>
                <a:gd name="T4" fmla="*/ 0 w 21600"/>
                <a:gd name="T5" fmla="*/ 0 h 21600"/>
                <a:gd name="T6" fmla="*/ 0 w 21600"/>
                <a:gd name="T7" fmla="*/ 1 h 21600"/>
                <a:gd name="T8" fmla="*/ 0 w 21600"/>
                <a:gd name="T9" fmla="*/ 1 h 21600"/>
                <a:gd name="T10" fmla="*/ 0 w 21600"/>
                <a:gd name="T11" fmla="*/ 1 h 21600"/>
                <a:gd name="T12" fmla="*/ 0 w 21600"/>
                <a:gd name="T13" fmla="*/ 1 h 21600"/>
                <a:gd name="T14" fmla="*/ 0 w 21600"/>
                <a:gd name="T15" fmla="*/ 1 h 21600"/>
                <a:gd name="T16" fmla="*/ 0 60000 65536"/>
                <a:gd name="T17" fmla="*/ 0 60000 65536"/>
                <a:gd name="T18" fmla="*/ 0 60000 65536"/>
                <a:gd name="T19" fmla="*/ 0 60000 65536"/>
                <a:gd name="T20" fmla="*/ 0 60000 65536"/>
                <a:gd name="T21" fmla="*/ 0 60000 65536"/>
                <a:gd name="T22" fmla="*/ 0 60000 65536"/>
                <a:gd name="T23" fmla="*/ 0 60000 65536"/>
                <a:gd name="T24" fmla="*/ 337 w 21600"/>
                <a:gd name="T25" fmla="*/ 22174 h 21600"/>
                <a:gd name="T26" fmla="*/ 21582 w 21600"/>
                <a:gd name="T27" fmla="*/ 2791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C0C0C0"/>
            </a:solidFill>
            <a:ln w="9525">
              <a:solidFill>
                <a:srgbClr val="000000"/>
              </a:solidFill>
              <a:miter lim="800000"/>
              <a:headEnd/>
              <a:tailEnd/>
            </a:ln>
          </p:spPr>
          <p:txBody>
            <a:bodyPr/>
            <a:lstStyle/>
            <a:p>
              <a:endParaRPr lang="en-US"/>
            </a:p>
          </p:txBody>
        </p:sp>
        <p:sp>
          <p:nvSpPr>
            <p:cNvPr id="81928" name="Line 11"/>
            <p:cNvSpPr>
              <a:spLocks noChangeShapeType="1"/>
            </p:cNvSpPr>
            <p:nvPr/>
          </p:nvSpPr>
          <p:spPr bwMode="auto">
            <a:xfrm>
              <a:off x="5483" y="11408"/>
              <a:ext cx="3500"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81929" name="Line 10"/>
            <p:cNvSpPr>
              <a:spLocks noChangeShapeType="1"/>
            </p:cNvSpPr>
            <p:nvPr/>
          </p:nvSpPr>
          <p:spPr bwMode="auto">
            <a:xfrm>
              <a:off x="5483" y="12333"/>
              <a:ext cx="5600"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81930" name="Line 9"/>
            <p:cNvSpPr>
              <a:spLocks noChangeShapeType="1"/>
            </p:cNvSpPr>
            <p:nvPr/>
          </p:nvSpPr>
          <p:spPr bwMode="auto">
            <a:xfrm>
              <a:off x="5483" y="13670"/>
              <a:ext cx="5800"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81931" name="Line 8"/>
            <p:cNvSpPr>
              <a:spLocks noChangeShapeType="1"/>
            </p:cNvSpPr>
            <p:nvPr/>
          </p:nvSpPr>
          <p:spPr bwMode="auto">
            <a:xfrm>
              <a:off x="5483" y="14185"/>
              <a:ext cx="3500"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81932" name="Line 7"/>
            <p:cNvSpPr>
              <a:spLocks noChangeShapeType="1"/>
            </p:cNvSpPr>
            <p:nvPr/>
          </p:nvSpPr>
          <p:spPr bwMode="auto">
            <a:xfrm>
              <a:off x="8983" y="14185"/>
              <a:ext cx="0" cy="72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81933" name="Line 6"/>
            <p:cNvSpPr>
              <a:spLocks noChangeShapeType="1"/>
            </p:cNvSpPr>
            <p:nvPr/>
          </p:nvSpPr>
          <p:spPr bwMode="auto">
            <a:xfrm flipV="1">
              <a:off x="8983" y="10893"/>
              <a:ext cx="0" cy="51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81934" name="Picture 5" descr="BD18215_"/>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83" y="9042"/>
              <a:ext cx="2488" cy="1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1935" name="Picture 4" descr="BD18215_"/>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83" y="14802"/>
              <a:ext cx="2488" cy="1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1936" name="Picture 3" descr="BD18215_"/>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83" y="13156"/>
              <a:ext cx="2488" cy="1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1937" name="Picture 2" descr="BD18215_"/>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83" y="10791"/>
              <a:ext cx="2488" cy="1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8668415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ea typeface="+mj-ea"/>
              </a:rPr>
              <a:t>From Telephony to Computer Networking</a:t>
            </a:r>
          </a:p>
        </p:txBody>
      </p:sp>
      <p:sp>
        <p:nvSpPr>
          <p:cNvPr id="82947" name="Rectangle 1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82948" name="Picture 6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82700" y="1782111"/>
            <a:ext cx="6578600" cy="4927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92097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ea typeface="+mj-ea"/>
              </a:rPr>
              <a:t>From Telephony to Computer Networking</a:t>
            </a:r>
          </a:p>
        </p:txBody>
      </p:sp>
      <p:sp>
        <p:nvSpPr>
          <p:cNvPr id="83971" name="Rectangle 1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83972" name="Picture 6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79525" y="1747154"/>
            <a:ext cx="6581775" cy="4941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973" name="TextBox 5"/>
          <p:cNvSpPr txBox="1">
            <a:spLocks noChangeArrowheads="1"/>
          </p:cNvSpPr>
          <p:nvPr/>
        </p:nvSpPr>
        <p:spPr bwMode="auto">
          <a:xfrm rot="-1321702">
            <a:off x="762000" y="4748401"/>
            <a:ext cx="1808163" cy="1569660"/>
          </a:xfrm>
          <a:prstGeom prst="rect">
            <a:avLst/>
          </a:prstGeom>
          <a:noFill/>
          <a:ln w="952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600" dirty="0"/>
              <a:t>EXTRA!!!!!</a:t>
            </a:r>
          </a:p>
          <a:p>
            <a:pPr algn="ctr" eaLnBrk="1" hangingPunct="1"/>
            <a:r>
              <a:rPr lang="en-US" sz="1600" dirty="0"/>
              <a:t>1960 AT&amp;T </a:t>
            </a:r>
          </a:p>
          <a:p>
            <a:pPr algn="ctr" eaLnBrk="1" hangingPunct="1"/>
            <a:r>
              <a:rPr lang="en-US" sz="1600" dirty="0"/>
              <a:t>INTRODUCES</a:t>
            </a:r>
          </a:p>
          <a:p>
            <a:pPr algn="ctr" eaLnBrk="1" hangingPunct="1"/>
            <a:r>
              <a:rPr lang="en-US" sz="1600" dirty="0">
                <a:solidFill>
                  <a:srgbClr val="008000"/>
                </a:solidFill>
              </a:rPr>
              <a:t>DATAPHONE</a:t>
            </a:r>
          </a:p>
          <a:p>
            <a:pPr algn="ctr" eaLnBrk="1" hangingPunct="1"/>
            <a:r>
              <a:rPr lang="en-US" sz="1600" dirty="0"/>
              <a:t>First Commercial</a:t>
            </a:r>
          </a:p>
          <a:p>
            <a:pPr algn="ctr" eaLnBrk="1" hangingPunct="1"/>
            <a:r>
              <a:rPr lang="en-US" sz="1600" dirty="0"/>
              <a:t>Modem!</a:t>
            </a:r>
          </a:p>
        </p:txBody>
      </p:sp>
      <p:sp>
        <p:nvSpPr>
          <p:cNvPr id="3" name="Rounded Rectangular Callout 2"/>
          <p:cNvSpPr/>
          <p:nvPr/>
        </p:nvSpPr>
        <p:spPr>
          <a:xfrm>
            <a:off x="6240670" y="1964323"/>
            <a:ext cx="1620629" cy="1132912"/>
          </a:xfrm>
          <a:prstGeom prst="wedgeRoundRectCallout">
            <a:avLst>
              <a:gd name="adj1" fmla="val -94691"/>
              <a:gd name="adj2" fmla="val -13306"/>
              <a:gd name="adj3" fmla="val 16667"/>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Short for Modulator/Demodulator</a:t>
            </a:r>
          </a:p>
        </p:txBody>
      </p:sp>
    </p:spTree>
    <p:extLst>
      <p:ext uri="{BB962C8B-B14F-4D97-AF65-F5344CB8AC3E}">
        <p14:creationId xmlns:p14="http://schemas.microsoft.com/office/powerpoint/2010/main" val="29810490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ea typeface="+mj-ea"/>
              </a:rPr>
              <a:t>From Telephony to Computer Networking</a:t>
            </a:r>
          </a:p>
        </p:txBody>
      </p:sp>
      <p:sp>
        <p:nvSpPr>
          <p:cNvPr id="84995" name="Content Placeholder 6"/>
          <p:cNvSpPr>
            <a:spLocks noGrp="1"/>
          </p:cNvSpPr>
          <p:nvPr>
            <p:ph idx="1"/>
          </p:nvPr>
        </p:nvSpPr>
        <p:spPr/>
        <p:txBody>
          <a:bodyPr/>
          <a:lstStyle/>
          <a:p>
            <a:r>
              <a:rPr lang="en-US" dirty="0">
                <a:latin typeface="Arial" charset="0"/>
                <a:cs typeface="Arial" charset="0"/>
              </a:rPr>
              <a:t>1968/9 </a:t>
            </a:r>
            <a:r>
              <a:rPr lang="en-US" dirty="0" err="1">
                <a:latin typeface="Arial" charset="0"/>
                <a:cs typeface="Arial" charset="0"/>
              </a:rPr>
              <a:t>Carterphone</a:t>
            </a:r>
            <a:r>
              <a:rPr lang="en-US" dirty="0">
                <a:latin typeface="Arial" charset="0"/>
                <a:cs typeface="Arial" charset="0"/>
              </a:rPr>
              <a:t> decision allowed devices which were beneficial and not harmful to the network to be connected to the Public Switched Telephone Network (PSTN).</a:t>
            </a:r>
          </a:p>
          <a:p>
            <a:r>
              <a:rPr lang="en-US" dirty="0">
                <a:latin typeface="Arial" charset="0"/>
                <a:cs typeface="Arial" charset="0"/>
              </a:rPr>
              <a:t>Allowed non-Bell system equipment to be connected and paved the way for computers to communicate using the telephone switching infrastructure.</a:t>
            </a:r>
          </a:p>
          <a:p>
            <a:endParaRPr lang="en-US" dirty="0">
              <a:latin typeface="Arial" charset="0"/>
              <a:cs typeface="Arial" charset="0"/>
            </a:endParaRPr>
          </a:p>
        </p:txBody>
      </p:sp>
      <p:sp>
        <p:nvSpPr>
          <p:cNvPr id="84996" name="Rectangle 1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77123051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en-US">
                <a:latin typeface="Arial" charset="0"/>
                <a:cs typeface="Arial" charset="0"/>
              </a:rPr>
              <a:t>Evolution of the Internet</a:t>
            </a:r>
          </a:p>
        </p:txBody>
      </p:sp>
      <p:sp>
        <p:nvSpPr>
          <p:cNvPr id="86019" name="Content Placeholder 2"/>
          <p:cNvSpPr>
            <a:spLocks noGrp="1"/>
          </p:cNvSpPr>
          <p:nvPr>
            <p:ph idx="1"/>
          </p:nvPr>
        </p:nvSpPr>
        <p:spPr/>
        <p:txBody>
          <a:bodyPr/>
          <a:lstStyle/>
          <a:p>
            <a:r>
              <a:rPr lang="en-US" dirty="0">
                <a:latin typeface="Arial" charset="0"/>
                <a:cs typeface="Arial" charset="0"/>
              </a:rPr>
              <a:t>1965 </a:t>
            </a:r>
            <a:r>
              <a:rPr lang="en-US" dirty="0" err="1">
                <a:latin typeface="Arial" charset="0"/>
                <a:cs typeface="Arial" charset="0"/>
              </a:rPr>
              <a:t>DoD</a:t>
            </a:r>
            <a:r>
              <a:rPr lang="en-US" dirty="0">
                <a:latin typeface="Arial" charset="0"/>
                <a:cs typeface="Arial" charset="0"/>
              </a:rPr>
              <a:t> DARPA plans first computer network</a:t>
            </a:r>
          </a:p>
          <a:p>
            <a:r>
              <a:rPr lang="en-US" dirty="0">
                <a:latin typeface="Arial" charset="0"/>
                <a:cs typeface="Arial" charset="0"/>
              </a:rPr>
              <a:t>1969 ARPANET connects 4 computers using packet switched network</a:t>
            </a:r>
          </a:p>
          <a:p>
            <a:pPr lvl="1"/>
            <a:r>
              <a:rPr lang="en-US" dirty="0">
                <a:latin typeface="Arial" charset="0"/>
                <a:cs typeface="Arial" charset="0"/>
              </a:rPr>
              <a:t>Stanford Research Institute, UCLA, UC Santa Barbara, and the University of Utah</a:t>
            </a:r>
          </a:p>
          <a:p>
            <a:pPr lvl="1"/>
            <a:r>
              <a:rPr lang="en-US" dirty="0">
                <a:latin typeface="Arial" charset="0"/>
                <a:cs typeface="Arial" charset="0"/>
              </a:rPr>
              <a:t>Networking luminary Leonard </a:t>
            </a:r>
            <a:r>
              <a:rPr lang="en-US" dirty="0" err="1">
                <a:latin typeface="Arial" charset="0"/>
                <a:cs typeface="Arial" charset="0"/>
              </a:rPr>
              <a:t>Kleinrock</a:t>
            </a:r>
            <a:r>
              <a:rPr lang="en-US" dirty="0">
                <a:latin typeface="Arial" charset="0"/>
                <a:cs typeface="Arial" charset="0"/>
              </a:rPr>
              <a:t>, is credited with successfully sending the first network </a:t>
            </a:r>
            <a:r>
              <a:rPr lang="en-US" altLang="ja-JP" dirty="0">
                <a:latin typeface="Arial" charset="0"/>
                <a:cs typeface="Arial" charset="0"/>
              </a:rPr>
              <a:t>"</a:t>
            </a:r>
            <a:r>
              <a:rPr lang="en-US" dirty="0">
                <a:latin typeface="Arial" charset="0"/>
                <a:cs typeface="Arial" charset="0"/>
              </a:rPr>
              <a:t>message</a:t>
            </a:r>
            <a:r>
              <a:rPr lang="en-US" altLang="ja-JP" dirty="0">
                <a:latin typeface="Arial" charset="0"/>
                <a:cs typeface="Arial" charset="0"/>
              </a:rPr>
              <a:t>"</a:t>
            </a:r>
            <a:r>
              <a:rPr lang="en-US" dirty="0">
                <a:latin typeface="Arial" charset="0"/>
                <a:cs typeface="Arial" charset="0"/>
              </a:rPr>
              <a:t> from UCLA to Stanford.</a:t>
            </a:r>
          </a:p>
          <a:p>
            <a:endParaRPr lang="en-US" dirty="0">
              <a:latin typeface="Arial" charset="0"/>
              <a:cs typeface="Arial" charset="0"/>
            </a:endParaRPr>
          </a:p>
        </p:txBody>
      </p:sp>
    </p:spTree>
    <p:extLst>
      <p:ext uri="{BB962C8B-B14F-4D97-AF65-F5344CB8AC3E}">
        <p14:creationId xmlns:p14="http://schemas.microsoft.com/office/powerpoint/2010/main" val="367309175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r>
              <a:rPr lang="en-US">
                <a:latin typeface="Arial" charset="0"/>
                <a:cs typeface="Arial" charset="0"/>
              </a:rPr>
              <a:t>Evolution of the Internet</a:t>
            </a:r>
          </a:p>
        </p:txBody>
      </p:sp>
      <p:sp>
        <p:nvSpPr>
          <p:cNvPr id="3" name="Content Placeholder 2"/>
          <p:cNvSpPr>
            <a:spLocks noGrp="1"/>
          </p:cNvSpPr>
          <p:nvPr>
            <p:ph idx="1"/>
          </p:nvPr>
        </p:nvSpPr>
        <p:spPr/>
        <p:txBody>
          <a:bodyPr>
            <a:normAutofit fontScale="92500" lnSpcReduction="10000"/>
          </a:bodyPr>
          <a:lstStyle/>
          <a:p>
            <a:pPr>
              <a:lnSpc>
                <a:spcPct val="80000"/>
              </a:lnSpc>
            </a:pPr>
            <a:r>
              <a:rPr lang="en-US" sz="2700" dirty="0">
                <a:latin typeface="Arial" charset="0"/>
                <a:cs typeface="Arial" charset="0"/>
              </a:rPr>
              <a:t>"Router</a:t>
            </a:r>
            <a:r>
              <a:rPr lang="en-US" altLang="ja-JP" sz="2700" dirty="0">
                <a:latin typeface="Arial" charset="0"/>
                <a:cs typeface="Arial" charset="0"/>
              </a:rPr>
              <a:t>"</a:t>
            </a:r>
            <a:r>
              <a:rPr lang="en-US" sz="2700" dirty="0">
                <a:latin typeface="Arial" charset="0"/>
                <a:cs typeface="Arial" charset="0"/>
              </a:rPr>
              <a:t> in the network was called </a:t>
            </a:r>
            <a:r>
              <a:rPr lang="en-US" sz="2700" i="1" dirty="0">
                <a:latin typeface="Arial" charset="0"/>
                <a:cs typeface="Arial" charset="0"/>
              </a:rPr>
              <a:t>Interface Message Processor (IMP)</a:t>
            </a:r>
            <a:r>
              <a:rPr lang="en-US" sz="2700" dirty="0">
                <a:latin typeface="Arial" charset="0"/>
                <a:cs typeface="Arial" charset="0"/>
              </a:rPr>
              <a:t>, built by a company called BBN (which stands for Bolt, </a:t>
            </a:r>
            <a:r>
              <a:rPr lang="en-US" sz="2700" dirty="0" err="1">
                <a:latin typeface="Arial" charset="0"/>
                <a:cs typeface="Arial" charset="0"/>
              </a:rPr>
              <a:t>Beranak</a:t>
            </a:r>
            <a:r>
              <a:rPr lang="en-US" sz="2700" dirty="0">
                <a:latin typeface="Arial" charset="0"/>
                <a:cs typeface="Arial" charset="0"/>
              </a:rPr>
              <a:t>, and Newman Inc.). </a:t>
            </a:r>
          </a:p>
          <a:p>
            <a:pPr lvl="1">
              <a:lnSpc>
                <a:spcPct val="80000"/>
              </a:lnSpc>
            </a:pPr>
            <a:r>
              <a:rPr lang="en-US" sz="2400" dirty="0">
                <a:latin typeface="Arial" charset="0"/>
                <a:cs typeface="Arial" charset="0"/>
              </a:rPr>
              <a:t>IMP system architecture required a careful balance of the hardware and software that would allow it to be used as a store-and-forward packet switch among these computers. </a:t>
            </a:r>
          </a:p>
          <a:p>
            <a:pPr lvl="1">
              <a:lnSpc>
                <a:spcPct val="80000"/>
              </a:lnSpc>
            </a:pPr>
            <a:r>
              <a:rPr lang="en-US" sz="2400" dirty="0">
                <a:latin typeface="Arial" charset="0"/>
                <a:cs typeface="Arial" charset="0"/>
              </a:rPr>
              <a:t>IMP's used modems and leased telephone lines to connect to one another. </a:t>
            </a:r>
          </a:p>
          <a:p>
            <a:pPr>
              <a:lnSpc>
                <a:spcPct val="80000"/>
              </a:lnSpc>
            </a:pPr>
            <a:r>
              <a:rPr lang="en-US" sz="2700" dirty="0">
                <a:latin typeface="Arial" charset="0"/>
                <a:cs typeface="Arial" charset="0"/>
              </a:rPr>
              <a:t>1971 The ARPANET grows to 23 hosts connecting universities and government research centers around the country.        </a:t>
            </a:r>
          </a:p>
          <a:p>
            <a:pPr>
              <a:lnSpc>
                <a:spcPct val="80000"/>
              </a:lnSpc>
            </a:pPr>
            <a:endParaRPr lang="en-US" sz="2700" dirty="0">
              <a:latin typeface="Arial" charset="0"/>
              <a:cs typeface="Arial" charset="0"/>
            </a:endParaRPr>
          </a:p>
        </p:txBody>
      </p:sp>
    </p:spTree>
    <p:extLst>
      <p:ext uri="{BB962C8B-B14F-4D97-AF65-F5344CB8AC3E}">
        <p14:creationId xmlns:p14="http://schemas.microsoft.com/office/powerpoint/2010/main" val="21796201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US">
                <a:latin typeface="Arial" charset="0"/>
                <a:cs typeface="Arial" charset="0"/>
              </a:rPr>
              <a:t>Evolution of the Internet</a:t>
            </a:r>
          </a:p>
        </p:txBody>
      </p:sp>
      <p:sp>
        <p:nvSpPr>
          <p:cNvPr id="4" name="Rectangle 3"/>
          <p:cNvSpPr txBox="1">
            <a:spLocks noChangeArrowheads="1"/>
          </p:cNvSpPr>
          <p:nvPr/>
        </p:nvSpPr>
        <p:spPr>
          <a:xfrm>
            <a:off x="457200" y="1663952"/>
            <a:ext cx="8229600" cy="5181600"/>
          </a:xfrm>
          <a:prstGeom prst="rect">
            <a:avLst/>
          </a:prstGeom>
        </p:spPr>
        <p:txBody>
          <a:bodyPr>
            <a:normAutofit/>
          </a:bodyPr>
          <a:lstStyle/>
          <a:p>
            <a:pPr>
              <a:defRPr/>
            </a:pPr>
            <a:r>
              <a:rPr lang="en-US" sz="3200" dirty="0">
                <a:ea typeface="+mn-ea"/>
              </a:rPr>
              <a:t>1973 Robert Metcalfe and David Boggs invent the Ethernet networking system at the Xerox Palo Alto Research Center.</a:t>
            </a:r>
          </a:p>
          <a:p>
            <a:pPr marL="342900" indent="-342900" fontAlgn="auto">
              <a:spcBef>
                <a:spcPct val="20000"/>
              </a:spcBef>
              <a:spcAft>
                <a:spcPts val="0"/>
              </a:spcAft>
              <a:defRPr/>
            </a:pPr>
            <a:endParaRPr lang="en-US" sz="3200" dirty="0">
              <a:latin typeface="+mn-lt"/>
              <a:ea typeface="+mn-ea"/>
              <a:cs typeface="+mn-cs"/>
            </a:endParaRPr>
          </a:p>
        </p:txBody>
      </p:sp>
      <p:pic>
        <p:nvPicPr>
          <p:cNvPr id="88068" name="Picture 4" descr="metcalfe-ene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43188" y="3492752"/>
            <a:ext cx="6043612" cy="3163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1963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Object 6"/>
          <p:cNvPicPr>
            <a:picLocks noChangeAspect="1" noChangeArrowheads="1"/>
          </p:cNvPicPr>
          <p:nvPr/>
        </p:nvPicPr>
        <p:blipFill>
          <a:blip r:embed="rId3">
            <a:extLst>
              <a:ext uri="{28A0092B-C50C-407E-A947-70E740481C1C}">
                <a14:useLocalDpi xmlns:a14="http://schemas.microsoft.com/office/drawing/2010/main"/>
              </a:ext>
            </a:extLst>
          </a:blip>
          <a:srcRect b="-1816"/>
          <a:stretch>
            <a:fillRect/>
          </a:stretch>
        </p:blipFill>
        <p:spPr bwMode="auto">
          <a:xfrm>
            <a:off x="1846263" y="1775289"/>
            <a:ext cx="5657850" cy="487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15" name="Title 3"/>
          <p:cNvSpPr>
            <a:spLocks noGrp="1"/>
          </p:cNvSpPr>
          <p:nvPr>
            <p:ph type="title"/>
          </p:nvPr>
        </p:nvSpPr>
        <p:spPr/>
        <p:txBody>
          <a:bodyPr/>
          <a:lstStyle/>
          <a:p>
            <a:r>
              <a:rPr lang="en-US" dirty="0">
                <a:latin typeface="Arial" charset="0"/>
                <a:cs typeface="Arial" charset="0"/>
              </a:rPr>
              <a:t>One round trip</a:t>
            </a:r>
          </a:p>
        </p:txBody>
      </p:sp>
      <p:sp>
        <p:nvSpPr>
          <p:cNvPr id="2" name="Oval Callout 1"/>
          <p:cNvSpPr/>
          <p:nvPr/>
        </p:nvSpPr>
        <p:spPr>
          <a:xfrm>
            <a:off x="666068" y="3889678"/>
            <a:ext cx="1367659" cy="1198874"/>
          </a:xfrm>
          <a:prstGeom prst="wedgeEllipseCallout">
            <a:avLst>
              <a:gd name="adj1" fmla="val 55141"/>
              <a:gd name="adj2" fmla="val -493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Round Trip Time</a:t>
            </a:r>
          </a:p>
        </p:txBody>
      </p:sp>
    </p:spTree>
    <p:extLst>
      <p:ext uri="{BB962C8B-B14F-4D97-AF65-F5344CB8AC3E}">
        <p14:creationId xmlns:p14="http://schemas.microsoft.com/office/powerpoint/2010/main" val="240642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a:latin typeface="Arial" charset="0"/>
                <a:cs typeface="Arial" charset="0"/>
              </a:rPr>
              <a:t>Evolution of the Internet</a:t>
            </a:r>
          </a:p>
        </p:txBody>
      </p:sp>
      <p:sp>
        <p:nvSpPr>
          <p:cNvPr id="89091" name="Content Placeholder 5"/>
          <p:cNvSpPr>
            <a:spLocks noGrp="1"/>
          </p:cNvSpPr>
          <p:nvPr>
            <p:ph idx="1"/>
          </p:nvPr>
        </p:nvSpPr>
        <p:spPr/>
        <p:txBody>
          <a:bodyPr/>
          <a:lstStyle/>
          <a:p>
            <a:r>
              <a:rPr lang="en-US">
                <a:latin typeface="Arial" charset="0"/>
                <a:cs typeface="Arial" charset="0"/>
              </a:rPr>
              <a:t>1973 The ARPANET goes international</a:t>
            </a:r>
          </a:p>
          <a:p>
            <a:endParaRPr lang="en-US">
              <a:latin typeface="Arial" charset="0"/>
              <a:cs typeface="Arial" charset="0"/>
            </a:endParaRPr>
          </a:p>
        </p:txBody>
      </p:sp>
      <p:pic>
        <p:nvPicPr>
          <p:cNvPr id="89092" name="Picture 4" descr="arpanet_sept1973_s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30990" y="2630487"/>
            <a:ext cx="5731948" cy="41954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39767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r>
              <a:rPr lang="en-US">
                <a:latin typeface="Arial" charset="0"/>
                <a:cs typeface="Arial" charset="0"/>
              </a:rPr>
              <a:t>Evolution of the Internet</a:t>
            </a:r>
          </a:p>
        </p:txBody>
      </p:sp>
      <p:sp>
        <p:nvSpPr>
          <p:cNvPr id="6" name="Content Placeholder 5"/>
          <p:cNvSpPr>
            <a:spLocks noGrp="1"/>
          </p:cNvSpPr>
          <p:nvPr>
            <p:ph idx="1"/>
          </p:nvPr>
        </p:nvSpPr>
        <p:spPr/>
        <p:txBody>
          <a:bodyPr>
            <a:normAutofit fontScale="85000" lnSpcReduction="20000"/>
          </a:bodyPr>
          <a:lstStyle/>
          <a:p>
            <a:pPr>
              <a:lnSpc>
                <a:spcPct val="90000"/>
              </a:lnSpc>
            </a:pPr>
            <a:r>
              <a:rPr lang="en-US" sz="3000" dirty="0">
                <a:latin typeface="Arial" charset="0"/>
                <a:cs typeface="Arial" charset="0"/>
              </a:rPr>
              <a:t>1975 Internet operations transferred to the Defense Communications Agency </a:t>
            </a:r>
          </a:p>
          <a:p>
            <a:pPr>
              <a:lnSpc>
                <a:spcPct val="90000"/>
              </a:lnSpc>
            </a:pPr>
            <a:r>
              <a:rPr lang="en-US" sz="3000" dirty="0">
                <a:latin typeface="Arial" charset="0"/>
                <a:cs typeface="Arial" charset="0"/>
              </a:rPr>
              <a:t>1978 Hayes Microcomputer Products releases the first mass-market modem, transmitting at 300 bps (0.3K).</a:t>
            </a:r>
          </a:p>
          <a:p>
            <a:pPr>
              <a:lnSpc>
                <a:spcPct val="90000"/>
              </a:lnSpc>
            </a:pPr>
            <a:r>
              <a:rPr lang="en-US" sz="3000" dirty="0">
                <a:latin typeface="Arial" charset="0"/>
                <a:cs typeface="Arial" charset="0"/>
              </a:rPr>
              <a:t>1980 John </a:t>
            </a:r>
            <a:r>
              <a:rPr lang="en-US" sz="3000" dirty="0" err="1">
                <a:latin typeface="Arial" charset="0"/>
                <a:cs typeface="Arial" charset="0"/>
              </a:rPr>
              <a:t>Shoch</a:t>
            </a:r>
            <a:r>
              <a:rPr lang="en-US" sz="3000" dirty="0">
                <a:latin typeface="Arial" charset="0"/>
                <a:cs typeface="Arial" charset="0"/>
              </a:rPr>
              <a:t> at Xerox creates the first </a:t>
            </a:r>
            <a:r>
              <a:rPr lang="en-US" altLang="ja-JP" sz="3000" dirty="0">
                <a:latin typeface="Arial" charset="0"/>
                <a:cs typeface="Arial" charset="0"/>
              </a:rPr>
              <a:t>"</a:t>
            </a:r>
            <a:r>
              <a:rPr lang="en-US" sz="3000" dirty="0">
                <a:latin typeface="Arial" charset="0"/>
                <a:cs typeface="Arial" charset="0"/>
              </a:rPr>
              <a:t>worm</a:t>
            </a:r>
            <a:r>
              <a:rPr lang="en-US" altLang="ja-JP" sz="3000" dirty="0">
                <a:latin typeface="Arial" charset="0"/>
                <a:cs typeface="Arial" charset="0"/>
              </a:rPr>
              <a:t>"</a:t>
            </a:r>
            <a:r>
              <a:rPr lang="en-US" sz="3000" dirty="0">
                <a:latin typeface="Arial" charset="0"/>
                <a:cs typeface="Arial" charset="0"/>
              </a:rPr>
              <a:t> program, with the capacity to travel through networks.</a:t>
            </a:r>
          </a:p>
          <a:p>
            <a:pPr>
              <a:lnSpc>
                <a:spcPct val="90000"/>
              </a:lnSpc>
            </a:pPr>
            <a:r>
              <a:rPr lang="en-US" sz="3000" dirty="0">
                <a:latin typeface="Arial" charset="0"/>
                <a:cs typeface="Arial" charset="0"/>
              </a:rPr>
              <a:t>1981 </a:t>
            </a:r>
            <a:r>
              <a:rPr lang="en-US" sz="3000" dirty="0" err="1">
                <a:latin typeface="Arial" charset="0"/>
                <a:cs typeface="Arial" charset="0"/>
              </a:rPr>
              <a:t>Ungermann</a:t>
            </a:r>
            <a:r>
              <a:rPr lang="en-US" sz="3000" dirty="0">
                <a:latin typeface="Arial" charset="0"/>
                <a:cs typeface="Arial" charset="0"/>
              </a:rPr>
              <a:t>-Bass ships the first commercial Ethernet network interface card.</a:t>
            </a:r>
          </a:p>
          <a:p>
            <a:pPr>
              <a:lnSpc>
                <a:spcPct val="90000"/>
              </a:lnSpc>
            </a:pPr>
            <a:endParaRPr lang="en-US" sz="3000" dirty="0">
              <a:latin typeface="Arial" charset="0"/>
              <a:cs typeface="Arial" charset="0"/>
            </a:endParaRPr>
          </a:p>
        </p:txBody>
      </p:sp>
    </p:spTree>
    <p:extLst>
      <p:ext uri="{BB962C8B-B14F-4D97-AF65-F5344CB8AC3E}">
        <p14:creationId xmlns:p14="http://schemas.microsoft.com/office/powerpoint/2010/main" val="4520806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en-US">
                <a:latin typeface="Arial" charset="0"/>
                <a:cs typeface="Arial" charset="0"/>
              </a:rPr>
              <a:t>Evolution of the Internet</a:t>
            </a:r>
          </a:p>
        </p:txBody>
      </p:sp>
      <p:sp>
        <p:nvSpPr>
          <p:cNvPr id="6" name="Content Placeholder 5"/>
          <p:cNvSpPr>
            <a:spLocks noGrp="1"/>
          </p:cNvSpPr>
          <p:nvPr>
            <p:ph idx="1"/>
          </p:nvPr>
        </p:nvSpPr>
        <p:spPr/>
        <p:txBody>
          <a:bodyPr>
            <a:normAutofit lnSpcReduction="10000"/>
          </a:bodyPr>
          <a:lstStyle/>
          <a:p>
            <a:pPr>
              <a:defRPr/>
            </a:pPr>
            <a:r>
              <a:rPr lang="en-US" dirty="0">
                <a:ea typeface="+mn-ea"/>
              </a:rPr>
              <a:t>1981 ARPANET has 213 hosts. A new host is added approximately once every 20 days. </a:t>
            </a:r>
          </a:p>
          <a:p>
            <a:pPr>
              <a:defRPr/>
            </a:pPr>
            <a:r>
              <a:rPr lang="en-US" dirty="0">
                <a:ea typeface="+mn-ea"/>
              </a:rPr>
              <a:t>1982 The term 'Internet' is used for the first time. </a:t>
            </a:r>
          </a:p>
          <a:p>
            <a:pPr>
              <a:defRPr/>
            </a:pPr>
            <a:r>
              <a:rPr lang="en-US" dirty="0">
                <a:ea typeface="+mn-ea"/>
              </a:rPr>
              <a:t>1983 TCP/IP becomes the universal language of the Internet. Developed by Vinton Cerf and Robert Kahn</a:t>
            </a:r>
          </a:p>
          <a:p>
            <a:pPr>
              <a:defRPr/>
            </a:pPr>
            <a:r>
              <a:rPr lang="en-US" dirty="0">
                <a:ea typeface="+mn-ea"/>
              </a:rPr>
              <a:t>1984 CISCO founded</a:t>
            </a:r>
          </a:p>
          <a:p>
            <a:pPr>
              <a:defRPr/>
            </a:pPr>
            <a:r>
              <a:rPr lang="en-US" dirty="0">
                <a:ea typeface="+mn-ea"/>
              </a:rPr>
              <a:t>Early 80's Unix and IBM OS included TCP/IP</a:t>
            </a:r>
          </a:p>
          <a:p>
            <a:pPr>
              <a:defRPr/>
            </a:pPr>
            <a:endParaRPr lang="en-US" dirty="0">
              <a:ea typeface="+mn-ea"/>
            </a:endParaRPr>
          </a:p>
        </p:txBody>
      </p:sp>
    </p:spTree>
    <p:extLst>
      <p:ext uri="{BB962C8B-B14F-4D97-AF65-F5344CB8AC3E}">
        <p14:creationId xmlns:p14="http://schemas.microsoft.com/office/powerpoint/2010/main" val="200967324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a:latin typeface="Arial" charset="0"/>
                <a:cs typeface="Arial" charset="0"/>
              </a:rPr>
              <a:t>Evolution of the Internet</a:t>
            </a:r>
          </a:p>
        </p:txBody>
      </p:sp>
      <p:sp>
        <p:nvSpPr>
          <p:cNvPr id="92163" name="Content Placeholder 5"/>
          <p:cNvSpPr>
            <a:spLocks noGrp="1"/>
          </p:cNvSpPr>
          <p:nvPr>
            <p:ph idx="1"/>
          </p:nvPr>
        </p:nvSpPr>
        <p:spPr/>
        <p:txBody>
          <a:bodyPr/>
          <a:lstStyle/>
          <a:p>
            <a:r>
              <a:rPr lang="en-US">
                <a:latin typeface="Arial" charset="0"/>
                <a:cs typeface="Arial" charset="0"/>
              </a:rPr>
              <a:t>Late 90's Internet becomes household term</a:t>
            </a:r>
          </a:p>
          <a:p>
            <a:pPr lvl="1"/>
            <a:r>
              <a:rPr lang="en-US">
                <a:latin typeface="Arial" charset="0"/>
                <a:cs typeface="Arial" charset="0"/>
              </a:rPr>
              <a:t>Needed PC</a:t>
            </a:r>
          </a:p>
          <a:p>
            <a:pPr lvl="1"/>
            <a:r>
              <a:rPr lang="en-US">
                <a:latin typeface="Arial" charset="0"/>
                <a:cs typeface="Arial" charset="0"/>
              </a:rPr>
              <a:t>Needed "Killer app" i.e. WWW &amp; browsers</a:t>
            </a:r>
          </a:p>
          <a:p>
            <a:pPr lvl="1"/>
            <a:endParaRPr lang="en-US">
              <a:latin typeface="Arial" charset="0"/>
              <a:cs typeface="Arial" charset="0"/>
            </a:endParaRPr>
          </a:p>
          <a:p>
            <a:endParaRPr lang="en-US">
              <a:latin typeface="Arial" charset="0"/>
              <a:cs typeface="Arial" charset="0"/>
            </a:endParaRPr>
          </a:p>
        </p:txBody>
      </p:sp>
    </p:spTree>
    <p:extLst>
      <p:ext uri="{BB962C8B-B14F-4D97-AF65-F5344CB8AC3E}">
        <p14:creationId xmlns:p14="http://schemas.microsoft.com/office/powerpoint/2010/main" val="406453867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latin typeface="Arial" charset="0"/>
                <a:cs typeface="Arial" charset="0"/>
              </a:rPr>
              <a:t>PC and the arrival of LAN</a:t>
            </a:r>
          </a:p>
        </p:txBody>
      </p:sp>
      <p:sp>
        <p:nvSpPr>
          <p:cNvPr id="93187" name="Rectangle 3"/>
          <p:cNvSpPr>
            <a:spLocks noGrp="1" noChangeArrowheads="1"/>
          </p:cNvSpPr>
          <p:nvPr>
            <p:ph type="body" idx="1"/>
          </p:nvPr>
        </p:nvSpPr>
        <p:spPr/>
        <p:txBody>
          <a:bodyPr/>
          <a:lstStyle/>
          <a:p>
            <a:r>
              <a:rPr lang="en-US">
                <a:latin typeface="Arial" charset="0"/>
                <a:cs typeface="Arial" charset="0"/>
              </a:rPr>
              <a:t>1971 Intel introduces the first microprocessor - the Intel 4004.</a:t>
            </a:r>
          </a:p>
          <a:p>
            <a:r>
              <a:rPr lang="en-US">
                <a:latin typeface="Arial" charset="0"/>
                <a:cs typeface="Arial" charset="0"/>
              </a:rPr>
              <a:t>1971 The Kenbak-1, the first microcomputer, is introduced in Scientific American, selling a total of 40 units in 2 years.</a:t>
            </a:r>
          </a:p>
          <a:p>
            <a:pPr marL="463550" lvl="1" indent="-6350">
              <a:buFontTx/>
              <a:buNone/>
            </a:pPr>
            <a:r>
              <a:rPr lang="en-US">
                <a:latin typeface="Arial" charset="0"/>
                <a:cs typeface="Arial" charset="0"/>
              </a:rPr>
              <a:t>Used 130 IC's with a 256 byte memory and 8-bit words, processed 1000 instructions per second, and cost $750.</a:t>
            </a:r>
          </a:p>
        </p:txBody>
      </p:sp>
      <p:pic>
        <p:nvPicPr>
          <p:cNvPr id="93188" name="Picture 5" descr="kenbak1s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54800" y="5143500"/>
            <a:ext cx="2032000" cy="1409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3671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latin typeface="Arial" charset="0"/>
                <a:cs typeface="Arial" charset="0"/>
              </a:rPr>
              <a:t>PC and the arrival of LAN</a:t>
            </a:r>
          </a:p>
        </p:txBody>
      </p:sp>
      <p:sp>
        <p:nvSpPr>
          <p:cNvPr id="94211" name="Rectangle 3"/>
          <p:cNvSpPr>
            <a:spLocks noGrp="1" noChangeArrowheads="1"/>
          </p:cNvSpPr>
          <p:nvPr>
            <p:ph type="body" idx="1"/>
          </p:nvPr>
        </p:nvSpPr>
        <p:spPr/>
        <p:txBody>
          <a:bodyPr/>
          <a:lstStyle/>
          <a:p>
            <a:r>
              <a:rPr lang="en-US" dirty="0">
                <a:latin typeface="Arial" charset="0"/>
                <a:cs typeface="Arial" charset="0"/>
              </a:rPr>
              <a:t>1972 Intel launches the 8-bit 8008 - the first microprocessor which could handle both upper and lowercase characters.</a:t>
            </a:r>
          </a:p>
          <a:p>
            <a:r>
              <a:rPr lang="en-US" dirty="0">
                <a:latin typeface="Arial" charset="0"/>
                <a:cs typeface="Arial" charset="0"/>
              </a:rPr>
              <a:t>1972 Xerox develops the Xerox Alto - the first computer to use a Graphic User Interface.</a:t>
            </a:r>
          </a:p>
        </p:txBody>
      </p:sp>
      <p:sp>
        <p:nvSpPr>
          <p:cNvPr id="94212" name="Text Box 4"/>
          <p:cNvSpPr txBox="1">
            <a:spLocks noChangeArrowheads="1"/>
          </p:cNvSpPr>
          <p:nvPr/>
        </p:nvSpPr>
        <p:spPr bwMode="auto">
          <a:xfrm>
            <a:off x="1676400" y="4510088"/>
            <a:ext cx="5334000" cy="220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ts val="500"/>
              </a:spcBef>
              <a:spcAft>
                <a:spcPts val="500"/>
              </a:spcAft>
            </a:pPr>
            <a:r>
              <a:rPr lang="en-US"/>
              <a:t>The </a:t>
            </a:r>
            <a:r>
              <a:rPr lang="en-US" b="1"/>
              <a:t>Alto</a:t>
            </a:r>
            <a:r>
              <a:rPr lang="en-US"/>
              <a:t> consists of four major parts: the graphics</a:t>
            </a:r>
            <a:r>
              <a:rPr lang="en-US" b="1"/>
              <a:t> display</a:t>
            </a:r>
            <a:r>
              <a:rPr lang="en-US"/>
              <a:t>, the </a:t>
            </a:r>
            <a:r>
              <a:rPr lang="en-US" b="1"/>
              <a:t>keyboard</a:t>
            </a:r>
            <a:r>
              <a:rPr lang="en-US"/>
              <a:t>, the graphics </a:t>
            </a:r>
            <a:r>
              <a:rPr lang="en-US" b="1"/>
              <a:t>mouse</a:t>
            </a:r>
            <a:r>
              <a:rPr lang="en-US"/>
              <a:t>, and the disk s</a:t>
            </a:r>
            <a:r>
              <a:rPr lang="en-US" b="1"/>
              <a:t>torage/processor</a:t>
            </a:r>
            <a:r>
              <a:rPr lang="en-US"/>
              <a:t> box. Each </a:t>
            </a:r>
            <a:r>
              <a:rPr lang="en-US" b="1"/>
              <a:t>Alto</a:t>
            </a:r>
            <a:r>
              <a:rPr lang="en-US"/>
              <a:t> is housed in a beautifully formed, textured beige metal cabinet that hints at its $32,000 price tag (1979US money). With the exception of the disk storage/processor box, everything is designed to sit on a desk or tabletop</a:t>
            </a:r>
          </a:p>
          <a:p>
            <a:pPr eaLnBrk="1" hangingPunct="1"/>
            <a:endParaRPr lang="en-US"/>
          </a:p>
        </p:txBody>
      </p:sp>
      <p:pic>
        <p:nvPicPr>
          <p:cNvPr id="94213" name="Picture 5" descr="alto"/>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10400" y="4510088"/>
            <a:ext cx="1905000" cy="2162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419710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latin typeface="Arial" charset="0"/>
                <a:cs typeface="Arial" charset="0"/>
              </a:rPr>
              <a:t>PC and the arrival of LAN</a:t>
            </a:r>
          </a:p>
        </p:txBody>
      </p:sp>
      <p:sp>
        <p:nvSpPr>
          <p:cNvPr id="754691" name="Rectangle 3"/>
          <p:cNvSpPr>
            <a:spLocks noGrp="1" noChangeArrowheads="1"/>
          </p:cNvSpPr>
          <p:nvPr>
            <p:ph type="body" idx="1"/>
          </p:nvPr>
        </p:nvSpPr>
        <p:spPr/>
        <p:txBody>
          <a:bodyPr>
            <a:normAutofit/>
          </a:bodyPr>
          <a:lstStyle/>
          <a:p>
            <a:pPr>
              <a:defRPr/>
            </a:pPr>
            <a:r>
              <a:rPr lang="en-US" dirty="0">
                <a:ea typeface="+mn-ea"/>
              </a:rPr>
              <a:t>1974 Intel introduces the 8080 microprocessor</a:t>
            </a:r>
          </a:p>
          <a:p>
            <a:pPr lvl="1">
              <a:defRPr/>
            </a:pPr>
            <a:r>
              <a:rPr lang="en-US" dirty="0"/>
              <a:t>5 times faster than the 8008. </a:t>
            </a:r>
          </a:p>
          <a:p>
            <a:pPr lvl="1">
              <a:defRPr/>
            </a:pPr>
            <a:r>
              <a:rPr lang="en-US" dirty="0"/>
              <a:t>And the heart of the future Altair 8800.</a:t>
            </a:r>
          </a:p>
          <a:p>
            <a:pPr>
              <a:defRPr/>
            </a:pPr>
            <a:r>
              <a:rPr lang="en-US" dirty="0">
                <a:ea typeface="+mn-ea"/>
              </a:rPr>
              <a:t>1975 MITS markets the Altair 8800 - the first mass-market microcomputer, launching the Personal Computer Revolution.</a:t>
            </a:r>
          </a:p>
          <a:p>
            <a:pPr>
              <a:defRPr/>
            </a:pPr>
            <a:r>
              <a:rPr lang="en-US" dirty="0">
                <a:ea typeface="+mn-ea"/>
              </a:rPr>
              <a:t>1975 Bill Gates and Paul Allen form the Microsoft company to create software for the new Altair 8800.</a:t>
            </a:r>
          </a:p>
          <a:p>
            <a:pPr>
              <a:defRPr/>
            </a:pPr>
            <a:endParaRPr lang="en-US" dirty="0">
              <a:ea typeface="+mn-ea"/>
            </a:endParaRPr>
          </a:p>
        </p:txBody>
      </p:sp>
    </p:spTree>
    <p:extLst>
      <p:ext uri="{BB962C8B-B14F-4D97-AF65-F5344CB8AC3E}">
        <p14:creationId xmlns:p14="http://schemas.microsoft.com/office/powerpoint/2010/main" val="336683567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atin typeface="Arial" charset="0"/>
                <a:cs typeface="Arial" charset="0"/>
              </a:rPr>
              <a:t>PC and the arrival of LAN</a:t>
            </a:r>
          </a:p>
        </p:txBody>
      </p:sp>
      <p:sp>
        <p:nvSpPr>
          <p:cNvPr id="746499" name="Rectangle 3"/>
          <p:cNvSpPr>
            <a:spLocks noGrp="1" noChangeArrowheads="1"/>
          </p:cNvSpPr>
          <p:nvPr>
            <p:ph type="body" idx="1"/>
          </p:nvPr>
        </p:nvSpPr>
        <p:spPr/>
        <p:txBody>
          <a:bodyPr>
            <a:normAutofit/>
          </a:bodyPr>
          <a:lstStyle/>
          <a:p>
            <a:pPr>
              <a:defRPr/>
            </a:pPr>
            <a:r>
              <a:rPr lang="en-US" dirty="0">
                <a:ea typeface="+mn-ea"/>
              </a:rPr>
              <a:t>1976 Apple Computer is formed by Steve Jobs, Steve Wozniak, and Ron Wayne, and launches the Apple Computer.</a:t>
            </a:r>
          </a:p>
          <a:p>
            <a:pPr>
              <a:defRPr/>
            </a:pPr>
            <a:r>
              <a:rPr lang="en-US" dirty="0">
                <a:ea typeface="+mn-ea"/>
              </a:rPr>
              <a:t>1977 Tandy Radio Shack ships its first personal computer - the TRS-80. It sells over 10,000 units, tripling expectations.</a:t>
            </a:r>
          </a:p>
          <a:p>
            <a:pPr>
              <a:defRPr/>
            </a:pPr>
            <a:r>
              <a:rPr lang="en-US" dirty="0">
                <a:ea typeface="+mn-ea"/>
              </a:rPr>
              <a:t>1977 Apple Computer launches the Apple II, which sets new standards for sophisticated personal computer systems.</a:t>
            </a:r>
          </a:p>
        </p:txBody>
      </p:sp>
    </p:spTree>
    <p:extLst>
      <p:ext uri="{BB962C8B-B14F-4D97-AF65-F5344CB8AC3E}">
        <p14:creationId xmlns:p14="http://schemas.microsoft.com/office/powerpoint/2010/main" val="334057066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a:latin typeface="Arial" charset="0"/>
                <a:cs typeface="Arial" charset="0"/>
              </a:rPr>
              <a:t>PC and the arrival of LAN</a:t>
            </a:r>
          </a:p>
        </p:txBody>
      </p:sp>
      <p:sp>
        <p:nvSpPr>
          <p:cNvPr id="747523" name="Rectangle 3"/>
          <p:cNvSpPr>
            <a:spLocks noGrp="1" noChangeArrowheads="1"/>
          </p:cNvSpPr>
          <p:nvPr>
            <p:ph type="body" idx="1"/>
          </p:nvPr>
        </p:nvSpPr>
        <p:spPr/>
        <p:txBody>
          <a:bodyPr>
            <a:normAutofit/>
          </a:bodyPr>
          <a:lstStyle/>
          <a:p>
            <a:pPr>
              <a:defRPr/>
            </a:pPr>
            <a:r>
              <a:rPr lang="en-US" dirty="0">
                <a:ea typeface="+mn-ea"/>
              </a:rPr>
              <a:t>1978 The C programming language is completed at AT&amp;T Bell Laboratories, offering a new level of programming.</a:t>
            </a:r>
          </a:p>
          <a:p>
            <a:pPr>
              <a:defRPr/>
            </a:pPr>
            <a:r>
              <a:rPr lang="en-US" dirty="0">
                <a:ea typeface="+mn-ea"/>
              </a:rPr>
              <a:t>1978 Apple and Tandy ship PCs with 5.25" floppy disks, replacing cassette tape as the standard storage medium for PCs.</a:t>
            </a:r>
          </a:p>
          <a:p>
            <a:pPr>
              <a:defRPr/>
            </a:pPr>
            <a:r>
              <a:rPr lang="en-US" dirty="0">
                <a:ea typeface="+mn-ea"/>
              </a:rPr>
              <a:t>1978 Hayes Microcomputer Products releases the first mass-market modem, transmitting at 300 bps (0.3K).</a:t>
            </a:r>
          </a:p>
        </p:txBody>
      </p:sp>
    </p:spTree>
    <p:extLst>
      <p:ext uri="{BB962C8B-B14F-4D97-AF65-F5344CB8AC3E}">
        <p14:creationId xmlns:p14="http://schemas.microsoft.com/office/powerpoint/2010/main" val="61431582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latin typeface="Arial" charset="0"/>
                <a:cs typeface="Arial" charset="0"/>
              </a:rPr>
              <a:t>PC and the arrival of LAN</a:t>
            </a:r>
          </a:p>
        </p:txBody>
      </p:sp>
      <p:sp>
        <p:nvSpPr>
          <p:cNvPr id="748547" name="Rectangle 3"/>
          <p:cNvSpPr>
            <a:spLocks noGrp="1" noChangeArrowheads="1"/>
          </p:cNvSpPr>
          <p:nvPr>
            <p:ph type="body" idx="1"/>
          </p:nvPr>
        </p:nvSpPr>
        <p:spPr/>
        <p:txBody>
          <a:bodyPr>
            <a:normAutofit/>
          </a:bodyPr>
          <a:lstStyle/>
          <a:p>
            <a:pPr>
              <a:defRPr/>
            </a:pPr>
            <a:r>
              <a:rPr lang="en-US" dirty="0">
                <a:ea typeface="+mn-ea"/>
              </a:rPr>
              <a:t>1978 Intel ships the Intel 8086 microprocessor, with 29,000 transistors, and running at 4.77 megahertz.</a:t>
            </a:r>
          </a:p>
          <a:p>
            <a:pPr>
              <a:defRPr/>
            </a:pPr>
            <a:r>
              <a:rPr lang="en-US" dirty="0">
                <a:ea typeface="+mn-ea"/>
              </a:rPr>
              <a:t>1979 Personal Software creates VisiCalc for the Apple II, the first electronic spreadsheet program, selling over 100,000 copies.</a:t>
            </a:r>
          </a:p>
          <a:p>
            <a:pPr>
              <a:defRPr/>
            </a:pPr>
            <a:r>
              <a:rPr lang="en-US" dirty="0">
                <a:ea typeface="+mn-ea"/>
              </a:rPr>
              <a:t>1979 Intel develops the 8088 microprocessor, which would later become the heart of the IBM PC.</a:t>
            </a:r>
          </a:p>
        </p:txBody>
      </p:sp>
    </p:spTree>
    <p:extLst>
      <p:ext uri="{BB962C8B-B14F-4D97-AF65-F5344CB8AC3E}">
        <p14:creationId xmlns:p14="http://schemas.microsoft.com/office/powerpoint/2010/main" val="2053275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Object 3"/>
          <p:cNvPicPr>
            <a:picLocks noChangeAspect="1" noChangeArrowheads="1"/>
          </p:cNvPicPr>
          <p:nvPr/>
        </p:nvPicPr>
        <p:blipFill>
          <a:blip r:embed="rId3">
            <a:extLst>
              <a:ext uri="{28A0092B-C50C-407E-A947-70E740481C1C}">
                <a14:useLocalDpi xmlns:a14="http://schemas.microsoft.com/office/drawing/2010/main"/>
              </a:ext>
            </a:extLst>
          </a:blip>
          <a:srcRect l="-1404" b="-1859"/>
          <a:stretch>
            <a:fillRect/>
          </a:stretch>
        </p:blipFill>
        <p:spPr bwMode="auto">
          <a:xfrm>
            <a:off x="1909763" y="1617663"/>
            <a:ext cx="5324475" cy="450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339" name="Title 3"/>
          <p:cNvSpPr>
            <a:spLocks noGrp="1"/>
          </p:cNvSpPr>
          <p:nvPr>
            <p:ph type="title"/>
          </p:nvPr>
        </p:nvSpPr>
        <p:spPr/>
        <p:txBody>
          <a:bodyPr/>
          <a:lstStyle/>
          <a:p>
            <a:r>
              <a:rPr lang="en-US" dirty="0">
                <a:latin typeface="Arial" charset="0"/>
                <a:cs typeface="Arial" charset="0"/>
              </a:rPr>
              <a:t>Lost packet</a:t>
            </a:r>
          </a:p>
        </p:txBody>
      </p:sp>
    </p:spTree>
    <p:extLst>
      <p:ext uri="{BB962C8B-B14F-4D97-AF65-F5344CB8AC3E}">
        <p14:creationId xmlns:p14="http://schemas.microsoft.com/office/powerpoint/2010/main" val="192565064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atin typeface="Arial" charset="0"/>
                <a:cs typeface="Arial" charset="0"/>
              </a:rPr>
              <a:t>PC and the arrival of LAN</a:t>
            </a:r>
          </a:p>
        </p:txBody>
      </p:sp>
      <p:sp>
        <p:nvSpPr>
          <p:cNvPr id="749571" name="Rectangle 3"/>
          <p:cNvSpPr>
            <a:spLocks noGrp="1" noChangeArrowheads="1"/>
          </p:cNvSpPr>
          <p:nvPr>
            <p:ph type="body" idx="1"/>
          </p:nvPr>
        </p:nvSpPr>
        <p:spPr/>
        <p:txBody>
          <a:bodyPr>
            <a:normAutofit fontScale="92500"/>
          </a:bodyPr>
          <a:lstStyle/>
          <a:p>
            <a:pPr>
              <a:defRPr/>
            </a:pPr>
            <a:r>
              <a:rPr lang="en-US" dirty="0">
                <a:ea typeface="+mn-ea"/>
              </a:rPr>
              <a:t>1979 Motorola develops the Motorola 68000 microprocessor, offering a new level of processing power.</a:t>
            </a:r>
          </a:p>
          <a:p>
            <a:pPr>
              <a:defRPr/>
            </a:pPr>
            <a:r>
              <a:rPr lang="en-US" dirty="0">
                <a:ea typeface="+mn-ea"/>
              </a:rPr>
              <a:t>1979 Robert Metcalf founded 3COM</a:t>
            </a:r>
          </a:p>
          <a:p>
            <a:pPr>
              <a:defRPr/>
            </a:pPr>
            <a:r>
              <a:rPr lang="en-US" dirty="0">
                <a:ea typeface="+mn-ea"/>
              </a:rPr>
              <a:t>1980 Seagate Technology introduces the first microcomputer hard disk, capable of holding 5 megabytes of data.</a:t>
            </a:r>
          </a:p>
          <a:p>
            <a:pPr>
              <a:defRPr/>
            </a:pPr>
            <a:r>
              <a:rPr lang="en-US" dirty="0">
                <a:ea typeface="+mn-ea"/>
              </a:rPr>
              <a:t>1980 Philips introduces the first optical laser disk, with many times the storage capacity of floppy or hard disks.</a:t>
            </a:r>
          </a:p>
        </p:txBody>
      </p:sp>
    </p:spTree>
    <p:extLst>
      <p:ext uri="{BB962C8B-B14F-4D97-AF65-F5344CB8AC3E}">
        <p14:creationId xmlns:p14="http://schemas.microsoft.com/office/powerpoint/2010/main" val="35835418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latin typeface="Arial" charset="0"/>
                <a:cs typeface="Arial" charset="0"/>
              </a:rPr>
              <a:t>PC and the arrival of LAN</a:t>
            </a:r>
          </a:p>
        </p:txBody>
      </p:sp>
      <p:sp>
        <p:nvSpPr>
          <p:cNvPr id="101379" name="Rectangle 3"/>
          <p:cNvSpPr>
            <a:spLocks noGrp="1" noChangeArrowheads="1"/>
          </p:cNvSpPr>
          <p:nvPr>
            <p:ph type="body" idx="1"/>
          </p:nvPr>
        </p:nvSpPr>
        <p:spPr/>
        <p:txBody>
          <a:bodyPr/>
          <a:lstStyle/>
          <a:p>
            <a:r>
              <a:rPr lang="en-US" dirty="0">
                <a:latin typeface="Arial" charset="0"/>
                <a:cs typeface="Arial" charset="0"/>
              </a:rPr>
              <a:t>1980 Xerox creates </a:t>
            </a:r>
            <a:r>
              <a:rPr lang="en-US" dirty="0">
                <a:solidFill>
                  <a:srgbClr val="FF0000"/>
                </a:solidFill>
                <a:latin typeface="Arial" charset="0"/>
                <a:cs typeface="Arial" charset="0"/>
              </a:rPr>
              <a:t>Smalltalk</a:t>
            </a:r>
            <a:r>
              <a:rPr lang="en-US" dirty="0">
                <a:latin typeface="Arial" charset="0"/>
                <a:cs typeface="Arial" charset="0"/>
              </a:rPr>
              <a:t> - the first object-oriented programming language.</a:t>
            </a:r>
          </a:p>
          <a:p>
            <a:r>
              <a:rPr lang="en-US" dirty="0">
                <a:latin typeface="Arial" charset="0"/>
                <a:cs typeface="Arial" charset="0"/>
              </a:rPr>
              <a:t>1981 </a:t>
            </a:r>
            <a:r>
              <a:rPr lang="en-US" dirty="0" err="1">
                <a:latin typeface="Arial" charset="0"/>
                <a:cs typeface="Arial" charset="0"/>
              </a:rPr>
              <a:t>Ungermann</a:t>
            </a:r>
            <a:r>
              <a:rPr lang="en-US" dirty="0">
                <a:latin typeface="Arial" charset="0"/>
                <a:cs typeface="Arial" charset="0"/>
              </a:rPr>
              <a:t>-Bass ships the first commercial Ethernet network interface card.</a:t>
            </a:r>
          </a:p>
          <a:p>
            <a:r>
              <a:rPr lang="en-US" dirty="0">
                <a:latin typeface="Arial" charset="0"/>
                <a:cs typeface="Arial" charset="0"/>
              </a:rPr>
              <a:t>1981 Xerox introduces the Xerox Star 8010, the first commercial Graphic User Interface computer, for $16,000-$17,000.</a:t>
            </a:r>
          </a:p>
          <a:p>
            <a:endParaRPr lang="en-US" dirty="0">
              <a:latin typeface="Arial" charset="0"/>
              <a:cs typeface="Arial" charset="0"/>
            </a:endParaRPr>
          </a:p>
        </p:txBody>
      </p:sp>
    </p:spTree>
    <p:extLst>
      <p:ext uri="{BB962C8B-B14F-4D97-AF65-F5344CB8AC3E}">
        <p14:creationId xmlns:p14="http://schemas.microsoft.com/office/powerpoint/2010/main" val="35945241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a:latin typeface="Arial" charset="0"/>
                <a:cs typeface="Arial" charset="0"/>
              </a:rPr>
              <a:t>PC and the arrival of LAN</a:t>
            </a:r>
          </a:p>
        </p:txBody>
      </p:sp>
      <p:sp>
        <p:nvSpPr>
          <p:cNvPr id="102403" name="Rectangle 3"/>
          <p:cNvSpPr>
            <a:spLocks noGrp="1" noChangeArrowheads="1"/>
          </p:cNvSpPr>
          <p:nvPr>
            <p:ph type="body" idx="1"/>
          </p:nvPr>
        </p:nvSpPr>
        <p:spPr/>
        <p:txBody>
          <a:bodyPr/>
          <a:lstStyle/>
          <a:p>
            <a:r>
              <a:rPr lang="en-US">
                <a:latin typeface="Arial" charset="0"/>
                <a:cs typeface="Arial" charset="0"/>
              </a:rPr>
              <a:t>1981 Microsoft supplies IBM with PC-DOS (which it would also sell as MS-DOS), the OS that would power the IBM PC.</a:t>
            </a:r>
          </a:p>
          <a:p>
            <a:r>
              <a:rPr lang="en-US">
                <a:latin typeface="Arial" charset="0"/>
                <a:cs typeface="Arial" charset="0"/>
              </a:rPr>
              <a:t>1981 IBM brings to market the IBM PC, immediately establishing a new standard for the world of personal computers.</a:t>
            </a:r>
          </a:p>
        </p:txBody>
      </p:sp>
    </p:spTree>
    <p:extLst>
      <p:ext uri="{BB962C8B-B14F-4D97-AF65-F5344CB8AC3E}">
        <p14:creationId xmlns:p14="http://schemas.microsoft.com/office/powerpoint/2010/main" val="34437583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6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14775" y="2930525"/>
            <a:ext cx="4916488" cy="369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27" name="Title 1"/>
          <p:cNvSpPr>
            <a:spLocks noGrp="1"/>
          </p:cNvSpPr>
          <p:nvPr>
            <p:ph type="title"/>
          </p:nvPr>
        </p:nvSpPr>
        <p:spPr/>
        <p:txBody>
          <a:bodyPr/>
          <a:lstStyle/>
          <a:p>
            <a:r>
              <a:rPr lang="en-US">
                <a:latin typeface="Arial" charset="0"/>
                <a:cs typeface="Arial" charset="0"/>
              </a:rPr>
              <a:t>Evolution of LAN</a:t>
            </a:r>
          </a:p>
        </p:txBody>
      </p:sp>
      <p:sp>
        <p:nvSpPr>
          <p:cNvPr id="103428" name="Content Placeholder 2"/>
          <p:cNvSpPr>
            <a:spLocks noGrp="1"/>
          </p:cNvSpPr>
          <p:nvPr>
            <p:ph idx="1"/>
          </p:nvPr>
        </p:nvSpPr>
        <p:spPr/>
        <p:txBody>
          <a:bodyPr/>
          <a:lstStyle/>
          <a:p>
            <a:r>
              <a:rPr lang="en-US">
                <a:latin typeface="Arial" charset="0"/>
                <a:cs typeface="Arial" charset="0"/>
              </a:rPr>
              <a:t>Thicknet</a:t>
            </a:r>
          </a:p>
          <a:p>
            <a:pPr lvl="1"/>
            <a:r>
              <a:rPr lang="en-US">
                <a:latin typeface="Arial" charset="0"/>
                <a:cs typeface="Arial" charset="0"/>
              </a:rPr>
              <a:t>Coaxial cable/Vampire taps</a:t>
            </a:r>
          </a:p>
          <a:p>
            <a:pPr lvl="1"/>
            <a:r>
              <a:rPr lang="en-US">
                <a:latin typeface="Arial" charset="0"/>
                <a:cs typeface="Arial" charset="0"/>
              </a:rPr>
              <a:t>10base5 (10 Mbits/sec, baseband, 500 meters)</a:t>
            </a:r>
          </a:p>
          <a:p>
            <a:pPr lvl="1"/>
            <a:r>
              <a:rPr lang="en-US">
                <a:latin typeface="Arial" charset="0"/>
                <a:cs typeface="Arial" charset="0"/>
              </a:rPr>
              <a:t>1979-1985</a:t>
            </a:r>
          </a:p>
        </p:txBody>
      </p:sp>
    </p:spTree>
    <p:extLst>
      <p:ext uri="{BB962C8B-B14F-4D97-AF65-F5344CB8AC3E}">
        <p14:creationId xmlns:p14="http://schemas.microsoft.com/office/powerpoint/2010/main" val="1547632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7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72043" y="2844742"/>
            <a:ext cx="5843588" cy="4387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1" name="Title 1"/>
          <p:cNvSpPr>
            <a:spLocks noGrp="1"/>
          </p:cNvSpPr>
          <p:nvPr>
            <p:ph type="title"/>
          </p:nvPr>
        </p:nvSpPr>
        <p:spPr/>
        <p:txBody>
          <a:bodyPr/>
          <a:lstStyle/>
          <a:p>
            <a:r>
              <a:rPr lang="en-US">
                <a:latin typeface="Arial" charset="0"/>
                <a:cs typeface="Arial" charset="0"/>
              </a:rPr>
              <a:t>Evolution of LAN</a:t>
            </a:r>
          </a:p>
        </p:txBody>
      </p:sp>
      <p:sp>
        <p:nvSpPr>
          <p:cNvPr id="104452" name="Content Placeholder 2"/>
          <p:cNvSpPr>
            <a:spLocks noGrp="1"/>
          </p:cNvSpPr>
          <p:nvPr>
            <p:ph idx="1"/>
          </p:nvPr>
        </p:nvSpPr>
        <p:spPr/>
        <p:txBody>
          <a:bodyPr/>
          <a:lstStyle/>
          <a:p>
            <a:r>
              <a:rPr lang="en-US">
                <a:latin typeface="Arial" charset="0"/>
                <a:cs typeface="Arial" charset="0"/>
              </a:rPr>
              <a:t>Thinnet</a:t>
            </a:r>
          </a:p>
          <a:p>
            <a:pPr lvl="1"/>
            <a:r>
              <a:rPr lang="en-US">
                <a:latin typeface="Arial" charset="0"/>
                <a:cs typeface="Arial" charset="0"/>
              </a:rPr>
              <a:t>Coaxial cable/BNC connectors</a:t>
            </a:r>
          </a:p>
          <a:p>
            <a:pPr lvl="1"/>
            <a:r>
              <a:rPr lang="en-US">
                <a:latin typeface="Arial" charset="0"/>
                <a:cs typeface="Arial" charset="0"/>
              </a:rPr>
              <a:t>10base2 (10 Mbits/sec, baseband, 200 meters)</a:t>
            </a:r>
          </a:p>
          <a:p>
            <a:pPr lvl="1"/>
            <a:r>
              <a:rPr lang="en-US">
                <a:latin typeface="Arial" charset="0"/>
                <a:cs typeface="Arial" charset="0"/>
              </a:rPr>
              <a:t>1985-1993</a:t>
            </a:r>
          </a:p>
        </p:txBody>
      </p:sp>
    </p:spTree>
    <p:extLst>
      <p:ext uri="{BB962C8B-B14F-4D97-AF65-F5344CB8AC3E}">
        <p14:creationId xmlns:p14="http://schemas.microsoft.com/office/powerpoint/2010/main" val="37559615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en-US">
                <a:latin typeface="Arial" charset="0"/>
                <a:cs typeface="Arial" charset="0"/>
              </a:rPr>
              <a:t>Evolution of LAN</a:t>
            </a:r>
          </a:p>
        </p:txBody>
      </p:sp>
      <p:sp>
        <p:nvSpPr>
          <p:cNvPr id="105475" name="Content Placeholder 2"/>
          <p:cNvSpPr>
            <a:spLocks noGrp="1"/>
          </p:cNvSpPr>
          <p:nvPr>
            <p:ph idx="1"/>
          </p:nvPr>
        </p:nvSpPr>
        <p:spPr/>
        <p:txBody>
          <a:bodyPr/>
          <a:lstStyle/>
          <a:p>
            <a:r>
              <a:rPr lang="en-US">
                <a:latin typeface="Arial" charset="0"/>
                <a:cs typeface="Arial" charset="0"/>
              </a:rPr>
              <a:t>Fast Ethernet</a:t>
            </a:r>
          </a:p>
          <a:p>
            <a:pPr lvl="1"/>
            <a:r>
              <a:rPr lang="en-US">
                <a:latin typeface="Arial" charset="0"/>
                <a:cs typeface="Arial" charset="0"/>
              </a:rPr>
              <a:t>Move "ethernet" into the box</a:t>
            </a:r>
          </a:p>
          <a:p>
            <a:pPr lvl="1"/>
            <a:r>
              <a:rPr lang="en-US">
                <a:latin typeface="Arial" charset="0"/>
                <a:cs typeface="Arial" charset="0"/>
              </a:rPr>
              <a:t>100baseT  (T for twisted pair)</a:t>
            </a:r>
          </a:p>
          <a:p>
            <a:pPr lvl="1"/>
            <a:r>
              <a:rPr lang="en-US">
                <a:latin typeface="Arial" charset="0"/>
                <a:cs typeface="Arial" charset="0"/>
              </a:rPr>
              <a:t>RJ45 Connectors</a:t>
            </a:r>
          </a:p>
        </p:txBody>
      </p:sp>
    </p:spTree>
    <p:extLst>
      <p:ext uri="{BB962C8B-B14F-4D97-AF65-F5344CB8AC3E}">
        <p14:creationId xmlns:p14="http://schemas.microsoft.com/office/powerpoint/2010/main" val="2894098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Object 5"/>
          <p:cNvPicPr>
            <a:picLocks noChangeAspect="1" noChangeArrowheads="1"/>
          </p:cNvPicPr>
          <p:nvPr/>
        </p:nvPicPr>
        <p:blipFill>
          <a:blip r:embed="rId3">
            <a:extLst>
              <a:ext uri="{28A0092B-C50C-407E-A947-70E740481C1C}">
                <a14:useLocalDpi xmlns:a14="http://schemas.microsoft.com/office/drawing/2010/main"/>
              </a:ext>
            </a:extLst>
          </a:blip>
          <a:srcRect l="-1422" r="-1422" b="-1694"/>
          <a:stretch>
            <a:fillRect/>
          </a:stretch>
        </p:blipFill>
        <p:spPr bwMode="auto">
          <a:xfrm>
            <a:off x="1550988" y="1735721"/>
            <a:ext cx="6042025" cy="5018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363" name="Title 3"/>
          <p:cNvSpPr>
            <a:spLocks noGrp="1"/>
          </p:cNvSpPr>
          <p:nvPr>
            <p:ph type="title"/>
          </p:nvPr>
        </p:nvSpPr>
        <p:spPr/>
        <p:txBody>
          <a:bodyPr/>
          <a:lstStyle/>
          <a:p>
            <a:r>
              <a:rPr lang="en-US" dirty="0">
                <a:latin typeface="Arial" charset="0"/>
                <a:cs typeface="Arial" charset="0"/>
              </a:rPr>
              <a:t>Lost </a:t>
            </a:r>
            <a:r>
              <a:rPr lang="en-US" dirty="0" err="1">
                <a:latin typeface="Arial" charset="0"/>
                <a:cs typeface="Arial" charset="0"/>
              </a:rPr>
              <a:t>ack</a:t>
            </a:r>
            <a:endParaRPr lang="en-US" dirty="0">
              <a:latin typeface="Arial" charset="0"/>
              <a:cs typeface="Arial" charset="0"/>
            </a:endParaRPr>
          </a:p>
        </p:txBody>
      </p:sp>
    </p:spTree>
    <p:extLst>
      <p:ext uri="{BB962C8B-B14F-4D97-AF65-F5344CB8AC3E}">
        <p14:creationId xmlns:p14="http://schemas.microsoft.com/office/powerpoint/2010/main" val="1653421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details</a:t>
            </a:r>
          </a:p>
        </p:txBody>
      </p:sp>
      <p:sp>
        <p:nvSpPr>
          <p:cNvPr id="3" name="Content Placeholder 2"/>
          <p:cNvSpPr>
            <a:spLocks noGrp="1"/>
          </p:cNvSpPr>
          <p:nvPr>
            <p:ph idx="1"/>
          </p:nvPr>
        </p:nvSpPr>
        <p:spPr/>
        <p:txBody>
          <a:bodyPr>
            <a:normAutofit fontScale="92500" lnSpcReduction="20000"/>
          </a:bodyPr>
          <a:lstStyle/>
          <a:p>
            <a:r>
              <a:rPr lang="en-US" dirty="0"/>
              <a:t>How much buffer does the stack need at the sender?</a:t>
            </a:r>
          </a:p>
          <a:p>
            <a:pPr lvl="1"/>
            <a:r>
              <a:rPr lang="en-US" dirty="0">
                <a:solidFill>
                  <a:srgbClr val="FF2929"/>
                </a:solidFill>
              </a:rPr>
              <a:t>Just 1</a:t>
            </a:r>
          </a:p>
          <a:p>
            <a:r>
              <a:rPr lang="en-US" dirty="0"/>
              <a:t>How much buffer does the stack need at the receiver?</a:t>
            </a:r>
          </a:p>
          <a:p>
            <a:pPr lvl="1"/>
            <a:r>
              <a:rPr lang="en-US" dirty="0">
                <a:solidFill>
                  <a:srgbClr val="FF2929"/>
                </a:solidFill>
              </a:rPr>
              <a:t>Just 1</a:t>
            </a:r>
          </a:p>
          <a:p>
            <a:r>
              <a:rPr lang="en-US" dirty="0"/>
              <a:t>How do I know at the receiver that a packet I'm getting is not a duplicate</a:t>
            </a:r>
          </a:p>
          <a:p>
            <a:pPr lvl="1"/>
            <a:r>
              <a:rPr lang="en-US" dirty="0">
                <a:solidFill>
                  <a:srgbClr val="FF2929"/>
                </a:solidFill>
              </a:rPr>
              <a:t>Include a sequence number</a:t>
            </a:r>
          </a:p>
          <a:p>
            <a:r>
              <a:rPr lang="en-US" dirty="0"/>
              <a:t>How big should a sequence number be?</a:t>
            </a:r>
          </a:p>
          <a:p>
            <a:pPr lvl="1"/>
            <a:r>
              <a:rPr lang="en-US" dirty="0">
                <a:solidFill>
                  <a:srgbClr val="FF2929"/>
                </a:solidFill>
              </a:rPr>
              <a:t>It might only need to be 1 bit if there's only one message in flight</a:t>
            </a:r>
          </a:p>
        </p:txBody>
      </p:sp>
    </p:spTree>
    <p:extLst>
      <p:ext uri="{BB962C8B-B14F-4D97-AF65-F5344CB8AC3E}">
        <p14:creationId xmlns:p14="http://schemas.microsoft.com/office/powerpoint/2010/main" val="243670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dissolv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1711325"/>
          </a:xfrm>
        </p:spPr>
        <p:txBody>
          <a:bodyPr>
            <a:normAutofit/>
          </a:bodyPr>
          <a:lstStyle/>
          <a:p>
            <a:pPr>
              <a:defRPr/>
            </a:pPr>
            <a:r>
              <a:rPr lang="en-US" sz="2800" dirty="0"/>
              <a:t>A c</a:t>
            </a:r>
            <a:r>
              <a:rPr lang="en-US" sz="2800" dirty="0">
                <a:ea typeface="+mn-ea"/>
              </a:rPr>
              <a:t>omputer connected to a network is called a host</a:t>
            </a:r>
          </a:p>
          <a:p>
            <a:pPr>
              <a:defRPr/>
            </a:pPr>
            <a:r>
              <a:rPr lang="en-US" sz="2800" dirty="0">
                <a:ea typeface="+mn-ea"/>
              </a:rPr>
              <a:t>The connection is made using a device called a </a:t>
            </a:r>
            <a:r>
              <a:rPr lang="en-US" sz="2800" i="1" dirty="0">
                <a:ea typeface="+mn-ea"/>
              </a:rPr>
              <a:t>Network Interface Card </a:t>
            </a:r>
            <a:r>
              <a:rPr lang="en-US" sz="2800" dirty="0">
                <a:ea typeface="+mn-ea"/>
              </a:rPr>
              <a:t>or </a:t>
            </a:r>
            <a:r>
              <a:rPr lang="en-US" sz="2800" i="1" dirty="0">
                <a:ea typeface="+mn-ea"/>
              </a:rPr>
              <a:t>NIC</a:t>
            </a:r>
          </a:p>
        </p:txBody>
      </p:sp>
      <p:pic>
        <p:nvPicPr>
          <p:cNvPr id="3075" name="Object 4"/>
          <p:cNvPicPr>
            <a:picLocks noChangeArrowheads="1"/>
          </p:cNvPicPr>
          <p:nvPr/>
        </p:nvPicPr>
        <p:blipFill>
          <a:blip r:embed="rId3">
            <a:extLst>
              <a:ext uri="{28A0092B-C50C-407E-A947-70E740481C1C}">
                <a14:useLocalDpi xmlns:a14="http://schemas.microsoft.com/office/drawing/2010/main"/>
              </a:ext>
            </a:extLst>
          </a:blip>
          <a:srcRect b="-223"/>
          <a:stretch>
            <a:fillRect/>
          </a:stretch>
        </p:blipFill>
        <p:spPr bwMode="auto">
          <a:xfrm>
            <a:off x="4772025" y="3036888"/>
            <a:ext cx="3914775" cy="3452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Content Placeholder 2"/>
          <p:cNvSpPr txBox="1">
            <a:spLocks/>
          </p:cNvSpPr>
          <p:nvPr/>
        </p:nvSpPr>
        <p:spPr>
          <a:xfrm>
            <a:off x="609600" y="3463925"/>
            <a:ext cx="4162425" cy="3025775"/>
          </a:xfrm>
          <a:prstGeom prst="rect">
            <a:avLst/>
          </a:prstGeom>
        </p:spPr>
        <p:txBody>
          <a:bodyPr>
            <a:normAutofit fontScale="92500" lnSpcReduction="10000"/>
          </a:bodyPr>
          <a:lstStyle>
            <a:lvl1pPr marL="342900" indent="-342900"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20000"/>
              </a:spcBef>
              <a:buFont typeface="Arial" charset="0"/>
              <a:buChar char="•"/>
            </a:pPr>
            <a:r>
              <a:rPr lang="en-US" sz="2800" dirty="0"/>
              <a:t>What exactly is </a:t>
            </a:r>
            <a:r>
              <a:rPr lang="ja-JP" altLang="en-US" sz="2800" dirty="0"/>
              <a:t>“</a:t>
            </a:r>
            <a:r>
              <a:rPr lang="en-US" sz="2800" dirty="0"/>
              <a:t>the network"?</a:t>
            </a:r>
          </a:p>
          <a:p>
            <a:pPr eaLnBrk="1" hangingPunct="1">
              <a:spcBef>
                <a:spcPct val="20000"/>
              </a:spcBef>
              <a:buFont typeface="Arial" charset="0"/>
              <a:buChar char="•"/>
            </a:pPr>
            <a:r>
              <a:rPr lang="en-US" sz="2800" dirty="0"/>
              <a:t>It's a big collection of interconnected networks that all use the same protocols to communicate, hence "the internet"</a:t>
            </a:r>
          </a:p>
          <a:p>
            <a:pPr eaLnBrk="1" hangingPunct="1">
              <a:spcBef>
                <a:spcPct val="20000"/>
              </a:spcBef>
            </a:pPr>
            <a:endParaRPr lang="en-US" sz="2800" dirty="0"/>
          </a:p>
        </p:txBody>
      </p:sp>
      <p:sp>
        <p:nvSpPr>
          <p:cNvPr id="3077" name="Title 5"/>
          <p:cNvSpPr>
            <a:spLocks noGrp="1"/>
          </p:cNvSpPr>
          <p:nvPr>
            <p:ph type="title"/>
          </p:nvPr>
        </p:nvSpPr>
        <p:spPr/>
        <p:txBody>
          <a:bodyPr/>
          <a:lstStyle/>
          <a:p>
            <a:r>
              <a:rPr lang="en-US" dirty="0">
                <a:latin typeface="Arial" charset="0"/>
                <a:cs typeface="Arial" charset="0"/>
              </a:rPr>
              <a:t>What do you mean by network?</a:t>
            </a:r>
          </a:p>
        </p:txBody>
      </p:sp>
    </p:spTree>
    <p:extLst>
      <p:ext uri="{BB962C8B-B14F-4D97-AF65-F5344CB8AC3E}">
        <p14:creationId xmlns:p14="http://schemas.microsoft.com/office/powerpoint/2010/main" val="376039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a:t>
            </a:r>
          </a:p>
        </p:txBody>
      </p:sp>
      <p:sp>
        <p:nvSpPr>
          <p:cNvPr id="3" name="Content Placeholder 2"/>
          <p:cNvSpPr>
            <a:spLocks noGrp="1"/>
          </p:cNvSpPr>
          <p:nvPr>
            <p:ph idx="1"/>
          </p:nvPr>
        </p:nvSpPr>
        <p:spPr>
          <a:xfrm>
            <a:off x="1781503" y="1900436"/>
            <a:ext cx="7076747" cy="4768852"/>
          </a:xfrm>
        </p:spPr>
        <p:txBody>
          <a:bodyPr>
            <a:normAutofit fontScale="92500" lnSpcReduction="20000"/>
          </a:bodyPr>
          <a:lstStyle/>
          <a:p>
            <a:r>
              <a:rPr lang="en-US" dirty="0"/>
              <a:t>In our stop-and-wait protocol, we make some assumptions</a:t>
            </a:r>
          </a:p>
          <a:p>
            <a:pPr lvl="1"/>
            <a:r>
              <a:rPr lang="en-US" dirty="0"/>
              <a:t>Packet loss is possible</a:t>
            </a:r>
          </a:p>
          <a:p>
            <a:pPr lvl="1"/>
            <a:r>
              <a:rPr lang="en-US" dirty="0"/>
              <a:t>Packets don't get reordered or arbitrarily delayed (how can they if only one packet is in flight)</a:t>
            </a:r>
          </a:p>
          <a:p>
            <a:pPr lvl="1"/>
            <a:r>
              <a:rPr lang="en-US" dirty="0"/>
              <a:t>So we can get away with a 1 bit sequence number</a:t>
            </a:r>
          </a:p>
          <a:p>
            <a:r>
              <a:rPr lang="en-US" dirty="0"/>
              <a:t>However, there are more fundamental assumptions in a packet-switched network</a:t>
            </a:r>
          </a:p>
          <a:p>
            <a:pPr lvl="1"/>
            <a:r>
              <a:rPr lang="en-US" dirty="0"/>
              <a:t>Packet loss is possible (i.e. best-effort delivery)</a:t>
            </a:r>
          </a:p>
          <a:p>
            <a:pPr lvl="1"/>
            <a:r>
              <a:rPr lang="en-US" dirty="0"/>
              <a:t>Packets may be reordered or arbitrarily delayed</a:t>
            </a:r>
          </a:p>
          <a:p>
            <a:pPr lvl="1"/>
            <a:r>
              <a:rPr lang="en-US" dirty="0"/>
              <a:t>Packets may be damaged in transit</a:t>
            </a:r>
          </a:p>
          <a:p>
            <a:r>
              <a:rPr lang="en-US" dirty="0"/>
              <a:t>Our 1-bit sequence number isn't going to hold up with more than one packet in flight</a:t>
            </a:r>
          </a:p>
          <a:p>
            <a:pPr lvl="1"/>
            <a:r>
              <a:rPr lang="en-US" dirty="0"/>
              <a:t>So we use monotonically increasing sequence numbers</a:t>
            </a:r>
          </a:p>
        </p:txBody>
      </p:sp>
    </p:spTree>
    <p:extLst>
      <p:ext uri="{BB962C8B-B14F-4D97-AF65-F5344CB8AC3E}">
        <p14:creationId xmlns:p14="http://schemas.microsoft.com/office/powerpoint/2010/main" val="31578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Object 7"/>
          <p:cNvPicPr>
            <a:picLocks noChangeAspect="1" noChangeArrowheads="1"/>
          </p:cNvPicPr>
          <p:nvPr/>
        </p:nvPicPr>
        <p:blipFill>
          <a:blip r:embed="rId3">
            <a:extLst>
              <a:ext uri="{28A0092B-C50C-407E-A947-70E740481C1C}">
                <a14:useLocalDpi xmlns:a14="http://schemas.microsoft.com/office/drawing/2010/main"/>
              </a:ext>
            </a:extLst>
          </a:blip>
          <a:srcRect b="-1816"/>
          <a:stretch>
            <a:fillRect/>
          </a:stretch>
        </p:blipFill>
        <p:spPr bwMode="auto">
          <a:xfrm>
            <a:off x="2661582" y="1808402"/>
            <a:ext cx="5721350" cy="4929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387" name="Title 3"/>
          <p:cNvSpPr>
            <a:spLocks noGrp="1"/>
          </p:cNvSpPr>
          <p:nvPr>
            <p:ph type="title"/>
          </p:nvPr>
        </p:nvSpPr>
        <p:spPr/>
        <p:txBody>
          <a:bodyPr/>
          <a:lstStyle/>
          <a:p>
            <a:r>
              <a:rPr lang="en-US" dirty="0">
                <a:latin typeface="Arial" charset="0"/>
                <a:cs typeface="Arial" charset="0"/>
              </a:rPr>
              <a:t>Working at top speed!</a:t>
            </a:r>
          </a:p>
        </p:txBody>
      </p:sp>
      <p:sp>
        <p:nvSpPr>
          <p:cNvPr id="2" name="Content Placeholder 1"/>
          <p:cNvSpPr>
            <a:spLocks noGrp="1"/>
          </p:cNvSpPr>
          <p:nvPr>
            <p:ph idx="1"/>
          </p:nvPr>
        </p:nvSpPr>
        <p:spPr>
          <a:xfrm>
            <a:off x="139406" y="2000393"/>
            <a:ext cx="2522176" cy="4446883"/>
          </a:xfrm>
        </p:spPr>
        <p:txBody>
          <a:bodyPr>
            <a:normAutofit fontScale="92500" lnSpcReduction="10000"/>
          </a:bodyPr>
          <a:lstStyle/>
          <a:p>
            <a:r>
              <a:rPr lang="en-US" dirty="0"/>
              <a:t>Remember Latency?</a:t>
            </a:r>
          </a:p>
          <a:p>
            <a:r>
              <a:rPr lang="en-US" dirty="0"/>
              <a:t>240 </a:t>
            </a:r>
            <a:r>
              <a:rPr lang="en-US" dirty="0" err="1"/>
              <a:t>ms</a:t>
            </a:r>
            <a:r>
              <a:rPr lang="en-US" dirty="0"/>
              <a:t> to Chennai</a:t>
            </a:r>
          </a:p>
          <a:p>
            <a:r>
              <a:rPr lang="en-US" dirty="0"/>
              <a:t>RTT = 240ms</a:t>
            </a:r>
          </a:p>
          <a:p>
            <a:r>
              <a:rPr lang="en-US" dirty="0"/>
              <a:t>4 packets per second throughput?</a:t>
            </a:r>
          </a:p>
          <a:p>
            <a:r>
              <a:rPr lang="en-US" dirty="0"/>
              <a:t>No matter how fast the network?</a:t>
            </a:r>
          </a:p>
        </p:txBody>
      </p:sp>
    </p:spTree>
    <p:extLst>
      <p:ext uri="{BB962C8B-B14F-4D97-AF65-F5344CB8AC3E}">
        <p14:creationId xmlns:p14="http://schemas.microsoft.com/office/powerpoint/2010/main" val="349040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many packet buffers does the sender need for stop-and-wait protocol?</a:t>
            </a:r>
          </a:p>
        </p:txBody>
      </p:sp>
      <p:sp>
        <p:nvSpPr>
          <p:cNvPr id="4" name="Content Placeholder 3"/>
          <p:cNvSpPr>
            <a:spLocks noGrp="1"/>
          </p:cNvSpPr>
          <p:nvPr>
            <p:ph idx="1"/>
          </p:nvPr>
        </p:nvSpPr>
        <p:spPr/>
        <p:txBody>
          <a:bodyPr/>
          <a:lstStyle/>
          <a:p>
            <a:r>
              <a:rPr lang="en-US" dirty="0"/>
              <a:t>1</a:t>
            </a:r>
          </a:p>
          <a:p>
            <a:r>
              <a:rPr lang="en-US" dirty="0"/>
              <a:t>2</a:t>
            </a:r>
          </a:p>
          <a:p>
            <a:r>
              <a:rPr lang="en-US" dirty="0"/>
              <a:t>Designer's choice</a:t>
            </a:r>
          </a:p>
          <a:p>
            <a:r>
              <a:rPr lang="en-US" dirty="0"/>
              <a:t>No way to predict in advance</a:t>
            </a:r>
          </a:p>
          <a:p>
            <a:endParaRPr lang="en-US" dirty="0"/>
          </a:p>
          <a:p>
            <a:endParaRPr lang="en-US" dirty="0"/>
          </a:p>
          <a:p>
            <a:pPr marL="0" indent="0">
              <a:buNone/>
            </a:pPr>
            <a:r>
              <a:rPr lang="en-US" dirty="0"/>
              <a:t>Today’s number is 70476</a:t>
            </a:r>
          </a:p>
          <a:p>
            <a:pPr marL="0" indent="0">
              <a:buNone/>
            </a:pPr>
            <a:endParaRPr lang="en-US" dirty="0"/>
          </a:p>
        </p:txBody>
      </p:sp>
      <p:sp>
        <p:nvSpPr>
          <p:cNvPr id="3" name="Text Placeholder 2">
            <a:extLst>
              <a:ext uri="{FF2B5EF4-FFF2-40B4-BE49-F238E27FC236}">
                <a16:creationId xmlns:a16="http://schemas.microsoft.com/office/drawing/2014/main" id="{C95107F5-383F-DF4C-B053-3D394DD6EBC4}"/>
              </a:ext>
            </a:extLst>
          </p:cNvPr>
          <p:cNvSpPr>
            <a:spLocks noGrp="1"/>
          </p:cNvSpPr>
          <p:nvPr>
            <p:ph type="body" sz="quarter" idx="13"/>
          </p:nvPr>
        </p:nvSpPr>
        <p:spPr/>
        <p:txBody>
          <a:bodyPr/>
          <a:lstStyle/>
          <a:p>
            <a:r>
              <a:rPr lang="en-US" dirty="0"/>
              <a:t>10</a:t>
            </a:r>
          </a:p>
        </p:txBody>
      </p:sp>
      <p:sp>
        <p:nvSpPr>
          <p:cNvPr id="5" name="Right Arrow 4">
            <a:extLst>
              <a:ext uri="{FF2B5EF4-FFF2-40B4-BE49-F238E27FC236}">
                <a16:creationId xmlns:a16="http://schemas.microsoft.com/office/drawing/2014/main" id="{C3E39659-D446-7B49-9D54-D1C97CC5A3FF}"/>
              </a:ext>
            </a:extLst>
          </p:cNvPr>
          <p:cNvSpPr/>
          <p:nvPr/>
        </p:nvSpPr>
        <p:spPr>
          <a:xfrm>
            <a:off x="745435" y="2133600"/>
            <a:ext cx="665922" cy="38762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205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atin typeface="Arial" charset="0"/>
                <a:cs typeface="Arial" charset="0"/>
              </a:rPr>
              <a:t>Pipelined protocol</a:t>
            </a:r>
          </a:p>
        </p:txBody>
      </p:sp>
      <p:grpSp>
        <p:nvGrpSpPr>
          <p:cNvPr id="17411" name="Group 45"/>
          <p:cNvGrpSpPr>
            <a:grpSpLocks/>
          </p:cNvGrpSpPr>
          <p:nvPr/>
        </p:nvGrpSpPr>
        <p:grpSpPr bwMode="auto">
          <a:xfrm>
            <a:off x="214313" y="5349879"/>
            <a:ext cx="3344863" cy="974726"/>
            <a:chOff x="123" y="2814"/>
            <a:chExt cx="2107" cy="614"/>
          </a:xfrm>
        </p:grpSpPr>
        <p:sp>
          <p:nvSpPr>
            <p:cNvPr id="17420" name="Line 26"/>
            <p:cNvSpPr>
              <a:spLocks noChangeShapeType="1"/>
            </p:cNvSpPr>
            <p:nvPr/>
          </p:nvSpPr>
          <p:spPr bwMode="auto">
            <a:xfrm>
              <a:off x="123" y="3225"/>
              <a:ext cx="2107"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7421" name="Text Box 27"/>
            <p:cNvSpPr txBox="1">
              <a:spLocks noChangeArrowheads="1"/>
            </p:cNvSpPr>
            <p:nvPr/>
          </p:nvSpPr>
          <p:spPr bwMode="auto">
            <a:xfrm>
              <a:off x="166" y="3234"/>
              <a:ext cx="114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t>Timeline of sender </a:t>
              </a:r>
            </a:p>
          </p:txBody>
        </p:sp>
        <p:sp>
          <p:nvSpPr>
            <p:cNvPr id="17422" name="Text Box 28"/>
            <p:cNvSpPr txBox="1">
              <a:spLocks noChangeArrowheads="1"/>
            </p:cNvSpPr>
            <p:nvPr/>
          </p:nvSpPr>
          <p:spPr bwMode="auto">
            <a:xfrm>
              <a:off x="195" y="2862"/>
              <a:ext cx="387" cy="194"/>
            </a:xfrm>
            <a:prstGeom prst="rect">
              <a:avLst/>
            </a:prstGeom>
            <a:solidFill>
              <a:schemeClr val="accent1">
                <a:lumMod val="40000"/>
                <a:lumOff val="60000"/>
              </a:schemeClr>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b="1" dirty="0"/>
                <a:t>Pkt0 </a:t>
              </a:r>
            </a:p>
          </p:txBody>
        </p:sp>
        <p:sp>
          <p:nvSpPr>
            <p:cNvPr id="17423" name="Text Box 33"/>
            <p:cNvSpPr txBox="1">
              <a:spLocks noChangeArrowheads="1"/>
            </p:cNvSpPr>
            <p:nvPr/>
          </p:nvSpPr>
          <p:spPr bwMode="auto">
            <a:xfrm>
              <a:off x="558" y="2862"/>
              <a:ext cx="387" cy="194"/>
            </a:xfrm>
            <a:prstGeom prst="rect">
              <a:avLst/>
            </a:prstGeom>
            <a:solidFill>
              <a:schemeClr val="accent1">
                <a:lumMod val="40000"/>
                <a:lumOff val="60000"/>
              </a:schemeClr>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b="1"/>
                <a:t>Pkt1 </a:t>
              </a:r>
            </a:p>
          </p:txBody>
        </p:sp>
        <p:sp>
          <p:nvSpPr>
            <p:cNvPr id="17424" name="Text Box 38"/>
            <p:cNvSpPr txBox="1">
              <a:spLocks noChangeArrowheads="1"/>
            </p:cNvSpPr>
            <p:nvPr/>
          </p:nvSpPr>
          <p:spPr bwMode="auto">
            <a:xfrm>
              <a:off x="920" y="2862"/>
              <a:ext cx="387" cy="194"/>
            </a:xfrm>
            <a:prstGeom prst="rect">
              <a:avLst/>
            </a:prstGeom>
            <a:solidFill>
              <a:schemeClr val="accent1">
                <a:lumMod val="40000"/>
                <a:lumOff val="60000"/>
              </a:schemeClr>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b="1"/>
                <a:t>Pkt2 </a:t>
              </a:r>
            </a:p>
          </p:txBody>
        </p:sp>
        <p:sp>
          <p:nvSpPr>
            <p:cNvPr id="17425" name="Text Box 43"/>
            <p:cNvSpPr txBox="1">
              <a:spLocks noChangeArrowheads="1"/>
            </p:cNvSpPr>
            <p:nvPr/>
          </p:nvSpPr>
          <p:spPr bwMode="auto">
            <a:xfrm>
              <a:off x="1283" y="2862"/>
              <a:ext cx="387" cy="194"/>
            </a:xfrm>
            <a:prstGeom prst="rect">
              <a:avLst/>
            </a:prstGeom>
            <a:solidFill>
              <a:schemeClr val="accent1">
                <a:lumMod val="40000"/>
                <a:lumOff val="60000"/>
              </a:schemeClr>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b="1"/>
                <a:t>Pkt3 </a:t>
              </a:r>
            </a:p>
          </p:txBody>
        </p:sp>
        <p:sp>
          <p:nvSpPr>
            <p:cNvPr id="17426" name="Text Box 44"/>
            <p:cNvSpPr txBox="1">
              <a:spLocks noChangeArrowheads="1"/>
            </p:cNvSpPr>
            <p:nvPr/>
          </p:nvSpPr>
          <p:spPr bwMode="auto">
            <a:xfrm>
              <a:off x="1695" y="2814"/>
              <a:ext cx="318"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a:t>. . .</a:t>
              </a:r>
            </a:p>
          </p:txBody>
        </p:sp>
      </p:grpSp>
      <p:pic>
        <p:nvPicPr>
          <p:cNvPr id="17412" name="Picture 1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7775" y="1819275"/>
            <a:ext cx="6896100" cy="302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13" name="Freeform 17"/>
          <p:cNvSpPr>
            <a:spLocks/>
          </p:cNvSpPr>
          <p:nvPr/>
        </p:nvSpPr>
        <p:spPr bwMode="auto">
          <a:xfrm>
            <a:off x="2276475" y="2316163"/>
            <a:ext cx="3994150" cy="749300"/>
          </a:xfrm>
          <a:custGeom>
            <a:avLst/>
            <a:gdLst>
              <a:gd name="T0" fmla="*/ 0 w 2516"/>
              <a:gd name="T1" fmla="*/ 2147483647 h 472"/>
              <a:gd name="T2" fmla="*/ 2147483647 w 2516"/>
              <a:gd name="T3" fmla="*/ 2147483647 h 472"/>
              <a:gd name="T4" fmla="*/ 2147483647 w 2516"/>
              <a:gd name="T5" fmla="*/ 2147483647 h 472"/>
              <a:gd name="T6" fmla="*/ 0 60000 65536"/>
              <a:gd name="T7" fmla="*/ 0 60000 65536"/>
              <a:gd name="T8" fmla="*/ 0 60000 65536"/>
              <a:gd name="T9" fmla="*/ 0 w 2516"/>
              <a:gd name="T10" fmla="*/ 0 h 472"/>
              <a:gd name="T11" fmla="*/ 2516 w 2516"/>
              <a:gd name="T12" fmla="*/ 472 h 472"/>
            </a:gdLst>
            <a:ahLst/>
            <a:cxnLst>
              <a:cxn ang="T6">
                <a:pos x="T0" y="T1"/>
              </a:cxn>
              <a:cxn ang="T7">
                <a:pos x="T2" y="T3"/>
              </a:cxn>
              <a:cxn ang="T8">
                <a:pos x="T4" y="T5"/>
              </a:cxn>
            </a:cxnLst>
            <a:rect l="T9" t="T10" r="T11" b="T12"/>
            <a:pathLst>
              <a:path w="2516" h="472">
                <a:moveTo>
                  <a:pt x="0" y="254"/>
                </a:moveTo>
                <a:cubicBezTo>
                  <a:pt x="347" y="127"/>
                  <a:pt x="694" y="0"/>
                  <a:pt x="1113" y="36"/>
                </a:cubicBezTo>
                <a:cubicBezTo>
                  <a:pt x="1532" y="72"/>
                  <a:pt x="2282" y="399"/>
                  <a:pt x="2516" y="472"/>
                </a:cubicBezTo>
              </a:path>
            </a:pathLst>
          </a:custGeom>
          <a:noFill/>
          <a:ln w="5715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414" name="Freeform 18"/>
          <p:cNvSpPr>
            <a:spLocks/>
          </p:cNvSpPr>
          <p:nvPr/>
        </p:nvSpPr>
        <p:spPr bwMode="auto">
          <a:xfrm>
            <a:off x="2276475" y="2719388"/>
            <a:ext cx="3994150" cy="677862"/>
          </a:xfrm>
          <a:custGeom>
            <a:avLst/>
            <a:gdLst>
              <a:gd name="T0" fmla="*/ 2147483647 w 2516"/>
              <a:gd name="T1" fmla="*/ 2147483647 h 427"/>
              <a:gd name="T2" fmla="*/ 2147483647 w 2516"/>
              <a:gd name="T3" fmla="*/ 2147483647 h 427"/>
              <a:gd name="T4" fmla="*/ 0 w 2516"/>
              <a:gd name="T5" fmla="*/ 0 h 427"/>
              <a:gd name="T6" fmla="*/ 0 60000 65536"/>
              <a:gd name="T7" fmla="*/ 0 60000 65536"/>
              <a:gd name="T8" fmla="*/ 0 60000 65536"/>
              <a:gd name="T9" fmla="*/ 0 w 2516"/>
              <a:gd name="T10" fmla="*/ 0 h 427"/>
              <a:gd name="T11" fmla="*/ 2516 w 2516"/>
              <a:gd name="T12" fmla="*/ 427 h 427"/>
            </a:gdLst>
            <a:ahLst/>
            <a:cxnLst>
              <a:cxn ang="T6">
                <a:pos x="T0" y="T1"/>
              </a:cxn>
              <a:cxn ang="T7">
                <a:pos x="T2" y="T3"/>
              </a:cxn>
              <a:cxn ang="T8">
                <a:pos x="T4" y="T5"/>
              </a:cxn>
            </a:cxnLst>
            <a:rect l="T9" t="T10" r="T11" b="T12"/>
            <a:pathLst>
              <a:path w="2516" h="427">
                <a:moveTo>
                  <a:pt x="2516" y="242"/>
                </a:moveTo>
                <a:cubicBezTo>
                  <a:pt x="1963" y="334"/>
                  <a:pt x="1411" y="427"/>
                  <a:pt x="992" y="387"/>
                </a:cubicBezTo>
                <a:cubicBezTo>
                  <a:pt x="573" y="347"/>
                  <a:pt x="165" y="64"/>
                  <a:pt x="0" y="0"/>
                </a:cubicBezTo>
              </a:path>
            </a:pathLst>
          </a:custGeom>
          <a:noFill/>
          <a:ln w="5715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9" name="Rectangle 19"/>
          <p:cNvSpPr>
            <a:spLocks noChangeArrowheads="1"/>
          </p:cNvSpPr>
          <p:nvPr/>
        </p:nvSpPr>
        <p:spPr bwMode="auto">
          <a:xfrm>
            <a:off x="3022600" y="2362728"/>
            <a:ext cx="76200" cy="231775"/>
          </a:xfrm>
          <a:prstGeom prst="rect">
            <a:avLst/>
          </a:prstGeom>
          <a:solidFill>
            <a:schemeClr val="accent1">
              <a:lumMod val="75000"/>
            </a:schemeClr>
          </a:solidFill>
          <a:ln w="9525">
            <a:solidFill>
              <a:schemeClr val="tx1"/>
            </a:solidFill>
            <a:miter lim="800000"/>
            <a:headEnd/>
            <a:tailEnd/>
          </a:ln>
        </p:spPr>
        <p:txBody>
          <a:bodyPr wrap="none" anchor="ctr"/>
          <a:lstStyle/>
          <a:p>
            <a:pPr>
              <a:defRPr/>
            </a:pPr>
            <a:endParaRPr lang="en-US">
              <a:ea typeface="+mn-ea"/>
            </a:endParaRPr>
          </a:p>
        </p:txBody>
      </p:sp>
      <p:sp>
        <p:nvSpPr>
          <p:cNvPr id="20" name="Rectangle 20"/>
          <p:cNvSpPr>
            <a:spLocks noChangeArrowheads="1"/>
          </p:cNvSpPr>
          <p:nvPr/>
        </p:nvSpPr>
        <p:spPr bwMode="auto">
          <a:xfrm>
            <a:off x="3098800" y="2338470"/>
            <a:ext cx="76200" cy="231775"/>
          </a:xfrm>
          <a:prstGeom prst="rect">
            <a:avLst/>
          </a:prstGeom>
          <a:solidFill>
            <a:schemeClr val="accent1">
              <a:lumMod val="75000"/>
            </a:schemeClr>
          </a:solidFill>
          <a:ln w="9525">
            <a:solidFill>
              <a:schemeClr val="tx1"/>
            </a:solidFill>
            <a:miter lim="800000"/>
            <a:headEnd/>
            <a:tailEnd/>
          </a:ln>
        </p:spPr>
        <p:txBody>
          <a:bodyPr wrap="none" anchor="ctr"/>
          <a:lstStyle/>
          <a:p>
            <a:pPr>
              <a:defRPr/>
            </a:pPr>
            <a:endParaRPr lang="en-US">
              <a:ea typeface="+mn-ea"/>
            </a:endParaRPr>
          </a:p>
        </p:txBody>
      </p:sp>
      <p:sp>
        <p:nvSpPr>
          <p:cNvPr id="21" name="Rectangle 21"/>
          <p:cNvSpPr>
            <a:spLocks noChangeArrowheads="1"/>
          </p:cNvSpPr>
          <p:nvPr/>
        </p:nvSpPr>
        <p:spPr bwMode="auto">
          <a:xfrm>
            <a:off x="3176587" y="2314212"/>
            <a:ext cx="76200" cy="231775"/>
          </a:xfrm>
          <a:prstGeom prst="rect">
            <a:avLst/>
          </a:prstGeom>
          <a:solidFill>
            <a:schemeClr val="accent1">
              <a:lumMod val="75000"/>
            </a:schemeClr>
          </a:solidFill>
          <a:ln w="9525">
            <a:solidFill>
              <a:schemeClr val="tx1"/>
            </a:solidFill>
            <a:miter lim="800000"/>
            <a:headEnd/>
            <a:tailEnd/>
          </a:ln>
        </p:spPr>
        <p:txBody>
          <a:bodyPr wrap="none" anchor="ctr"/>
          <a:lstStyle/>
          <a:p>
            <a:pPr>
              <a:defRPr/>
            </a:pPr>
            <a:endParaRPr lang="en-US">
              <a:ea typeface="+mn-ea"/>
            </a:endParaRPr>
          </a:p>
        </p:txBody>
      </p:sp>
      <p:sp>
        <p:nvSpPr>
          <p:cNvPr id="22" name="Rectangle 22"/>
          <p:cNvSpPr>
            <a:spLocks noChangeArrowheads="1"/>
          </p:cNvSpPr>
          <p:nvPr/>
        </p:nvSpPr>
        <p:spPr bwMode="auto">
          <a:xfrm>
            <a:off x="3252787" y="2272193"/>
            <a:ext cx="76200" cy="231775"/>
          </a:xfrm>
          <a:prstGeom prst="rect">
            <a:avLst/>
          </a:prstGeom>
          <a:solidFill>
            <a:schemeClr val="accent1">
              <a:lumMod val="75000"/>
            </a:schemeClr>
          </a:solidFill>
          <a:ln w="9525">
            <a:solidFill>
              <a:schemeClr val="tx1"/>
            </a:solidFill>
            <a:miter lim="800000"/>
            <a:headEnd/>
            <a:tailEnd/>
          </a:ln>
        </p:spPr>
        <p:txBody>
          <a:bodyPr wrap="none" anchor="ctr"/>
          <a:lstStyle/>
          <a:p>
            <a:pPr>
              <a:defRPr/>
            </a:pPr>
            <a:endParaRPr lang="en-US">
              <a:ea typeface="+mn-ea"/>
            </a:endParaRPr>
          </a:p>
        </p:txBody>
      </p:sp>
      <p:sp>
        <p:nvSpPr>
          <p:cNvPr id="2" name="TextBox 1"/>
          <p:cNvSpPr txBox="1"/>
          <p:nvPr/>
        </p:nvSpPr>
        <p:spPr>
          <a:xfrm>
            <a:off x="3961590" y="5391359"/>
            <a:ext cx="4830504" cy="369332"/>
          </a:xfrm>
          <a:prstGeom prst="rect">
            <a:avLst/>
          </a:prstGeom>
          <a:noFill/>
        </p:spPr>
        <p:txBody>
          <a:bodyPr wrap="square" rtlCol="0">
            <a:spAutoFit/>
          </a:bodyPr>
          <a:lstStyle/>
          <a:p>
            <a:r>
              <a:rPr lang="en-US" dirty="0">
                <a:solidFill>
                  <a:srgbClr val="008000"/>
                </a:solidFill>
                <a:sym typeface="Wingdings"/>
              </a:rPr>
              <a:t></a:t>
            </a:r>
            <a:r>
              <a:rPr lang="en-US" dirty="0">
                <a:solidFill>
                  <a:srgbClr val="008000"/>
                </a:solidFill>
              </a:rPr>
              <a:t>Blast a bunch of packets one after another</a:t>
            </a:r>
          </a:p>
        </p:txBody>
      </p:sp>
      <p:sp>
        <p:nvSpPr>
          <p:cNvPr id="24" name="TextBox 23"/>
          <p:cNvSpPr txBox="1"/>
          <p:nvPr/>
        </p:nvSpPr>
        <p:spPr>
          <a:xfrm>
            <a:off x="5391404" y="6256782"/>
            <a:ext cx="2947865" cy="369332"/>
          </a:xfrm>
          <a:prstGeom prst="rect">
            <a:avLst/>
          </a:prstGeom>
          <a:noFill/>
        </p:spPr>
        <p:txBody>
          <a:bodyPr wrap="square" rtlCol="0">
            <a:spAutoFit/>
          </a:bodyPr>
          <a:lstStyle/>
          <a:p>
            <a:r>
              <a:rPr lang="en-US" dirty="0">
                <a:solidFill>
                  <a:srgbClr val="FF2929"/>
                </a:solidFill>
                <a:sym typeface="Wingdings"/>
              </a:rPr>
              <a:t>What could go wrong?</a:t>
            </a:r>
            <a:endParaRPr lang="en-US" dirty="0">
              <a:solidFill>
                <a:srgbClr val="FF2929"/>
              </a:solidFill>
            </a:endParaRPr>
          </a:p>
        </p:txBody>
      </p:sp>
    </p:spTree>
    <p:extLst>
      <p:ext uri="{BB962C8B-B14F-4D97-AF65-F5344CB8AC3E}">
        <p14:creationId xmlns:p14="http://schemas.microsoft.com/office/powerpoint/2010/main" val="38174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20"/>
          <p:cNvSpPr>
            <a:spLocks noGrp="1"/>
          </p:cNvSpPr>
          <p:nvPr>
            <p:ph type="title"/>
          </p:nvPr>
        </p:nvSpPr>
        <p:spPr/>
        <p:txBody>
          <a:bodyPr/>
          <a:lstStyle/>
          <a:p>
            <a:r>
              <a:rPr lang="en-US" dirty="0">
                <a:latin typeface="Arial" charset="0"/>
                <a:cs typeface="Arial" charset="0"/>
              </a:rPr>
              <a:t>Reliable pipelined protocol</a:t>
            </a:r>
          </a:p>
        </p:txBody>
      </p:sp>
      <p:pic>
        <p:nvPicPr>
          <p:cNvPr id="18436" name="Picture 1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7775" y="1929471"/>
            <a:ext cx="6896100" cy="302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37" name="Freeform 17"/>
          <p:cNvSpPr>
            <a:spLocks/>
          </p:cNvSpPr>
          <p:nvPr/>
        </p:nvSpPr>
        <p:spPr bwMode="auto">
          <a:xfrm>
            <a:off x="2276475" y="2426358"/>
            <a:ext cx="3994150" cy="749300"/>
          </a:xfrm>
          <a:custGeom>
            <a:avLst/>
            <a:gdLst>
              <a:gd name="T0" fmla="*/ 0 w 2516"/>
              <a:gd name="T1" fmla="*/ 2147483647 h 472"/>
              <a:gd name="T2" fmla="*/ 2147483647 w 2516"/>
              <a:gd name="T3" fmla="*/ 2147483647 h 472"/>
              <a:gd name="T4" fmla="*/ 2147483647 w 2516"/>
              <a:gd name="T5" fmla="*/ 2147483647 h 472"/>
              <a:gd name="T6" fmla="*/ 0 60000 65536"/>
              <a:gd name="T7" fmla="*/ 0 60000 65536"/>
              <a:gd name="T8" fmla="*/ 0 60000 65536"/>
              <a:gd name="T9" fmla="*/ 0 w 2516"/>
              <a:gd name="T10" fmla="*/ 0 h 472"/>
              <a:gd name="T11" fmla="*/ 2516 w 2516"/>
              <a:gd name="T12" fmla="*/ 472 h 472"/>
            </a:gdLst>
            <a:ahLst/>
            <a:cxnLst>
              <a:cxn ang="T6">
                <a:pos x="T0" y="T1"/>
              </a:cxn>
              <a:cxn ang="T7">
                <a:pos x="T2" y="T3"/>
              </a:cxn>
              <a:cxn ang="T8">
                <a:pos x="T4" y="T5"/>
              </a:cxn>
            </a:cxnLst>
            <a:rect l="T9" t="T10" r="T11" b="T12"/>
            <a:pathLst>
              <a:path w="2516" h="472">
                <a:moveTo>
                  <a:pt x="0" y="254"/>
                </a:moveTo>
                <a:cubicBezTo>
                  <a:pt x="347" y="127"/>
                  <a:pt x="694" y="0"/>
                  <a:pt x="1113" y="36"/>
                </a:cubicBezTo>
                <a:cubicBezTo>
                  <a:pt x="1532" y="72"/>
                  <a:pt x="2282" y="399"/>
                  <a:pt x="2516" y="472"/>
                </a:cubicBezTo>
              </a:path>
            </a:pathLst>
          </a:custGeom>
          <a:noFill/>
          <a:ln w="5715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438" name="Freeform 18"/>
          <p:cNvSpPr>
            <a:spLocks/>
          </p:cNvSpPr>
          <p:nvPr/>
        </p:nvSpPr>
        <p:spPr bwMode="auto">
          <a:xfrm>
            <a:off x="2276475" y="2829583"/>
            <a:ext cx="3994150" cy="677863"/>
          </a:xfrm>
          <a:custGeom>
            <a:avLst/>
            <a:gdLst>
              <a:gd name="T0" fmla="*/ 2147483647 w 2516"/>
              <a:gd name="T1" fmla="*/ 2147483647 h 427"/>
              <a:gd name="T2" fmla="*/ 2147483647 w 2516"/>
              <a:gd name="T3" fmla="*/ 2147483647 h 427"/>
              <a:gd name="T4" fmla="*/ 0 w 2516"/>
              <a:gd name="T5" fmla="*/ 0 h 427"/>
              <a:gd name="T6" fmla="*/ 0 60000 65536"/>
              <a:gd name="T7" fmla="*/ 0 60000 65536"/>
              <a:gd name="T8" fmla="*/ 0 60000 65536"/>
              <a:gd name="T9" fmla="*/ 0 w 2516"/>
              <a:gd name="T10" fmla="*/ 0 h 427"/>
              <a:gd name="T11" fmla="*/ 2516 w 2516"/>
              <a:gd name="T12" fmla="*/ 427 h 427"/>
            </a:gdLst>
            <a:ahLst/>
            <a:cxnLst>
              <a:cxn ang="T6">
                <a:pos x="T0" y="T1"/>
              </a:cxn>
              <a:cxn ang="T7">
                <a:pos x="T2" y="T3"/>
              </a:cxn>
              <a:cxn ang="T8">
                <a:pos x="T4" y="T5"/>
              </a:cxn>
            </a:cxnLst>
            <a:rect l="T9" t="T10" r="T11" b="T12"/>
            <a:pathLst>
              <a:path w="2516" h="427">
                <a:moveTo>
                  <a:pt x="2516" y="242"/>
                </a:moveTo>
                <a:cubicBezTo>
                  <a:pt x="1963" y="334"/>
                  <a:pt x="1411" y="427"/>
                  <a:pt x="992" y="387"/>
                </a:cubicBezTo>
                <a:cubicBezTo>
                  <a:pt x="573" y="347"/>
                  <a:pt x="165" y="64"/>
                  <a:pt x="0" y="0"/>
                </a:cubicBezTo>
              </a:path>
            </a:pathLst>
          </a:custGeom>
          <a:noFill/>
          <a:ln w="5715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5" name="Rectangle 19"/>
          <p:cNvSpPr>
            <a:spLocks noChangeArrowheads="1"/>
          </p:cNvSpPr>
          <p:nvPr/>
        </p:nvSpPr>
        <p:spPr bwMode="auto">
          <a:xfrm>
            <a:off x="3014663" y="3097871"/>
            <a:ext cx="76200" cy="231775"/>
          </a:xfrm>
          <a:prstGeom prst="rect">
            <a:avLst/>
          </a:prstGeom>
          <a:solidFill>
            <a:srgbClr val="008000"/>
          </a:solidFill>
          <a:ln w="9525">
            <a:solidFill>
              <a:schemeClr val="tx1"/>
            </a:solidFill>
            <a:miter lim="800000"/>
            <a:headEnd/>
            <a:tailEnd/>
          </a:ln>
        </p:spPr>
        <p:txBody>
          <a:bodyPr wrap="none" anchor="ctr"/>
          <a:lstStyle/>
          <a:p>
            <a:pPr>
              <a:defRPr/>
            </a:pPr>
            <a:endParaRPr lang="en-US">
              <a:ea typeface="+mn-ea"/>
            </a:endParaRPr>
          </a:p>
        </p:txBody>
      </p:sp>
      <p:sp>
        <p:nvSpPr>
          <p:cNvPr id="27" name="Rectangle 21"/>
          <p:cNvSpPr>
            <a:spLocks noChangeArrowheads="1"/>
          </p:cNvSpPr>
          <p:nvPr/>
        </p:nvSpPr>
        <p:spPr bwMode="auto">
          <a:xfrm>
            <a:off x="3168650" y="3174071"/>
            <a:ext cx="76200" cy="231775"/>
          </a:xfrm>
          <a:prstGeom prst="rect">
            <a:avLst/>
          </a:prstGeom>
          <a:solidFill>
            <a:srgbClr val="008000"/>
          </a:solidFill>
          <a:ln w="9525">
            <a:solidFill>
              <a:schemeClr val="tx1"/>
            </a:solidFill>
            <a:miter lim="800000"/>
            <a:headEnd/>
            <a:tailEnd/>
          </a:ln>
        </p:spPr>
        <p:txBody>
          <a:bodyPr wrap="none" anchor="ctr"/>
          <a:lstStyle/>
          <a:p>
            <a:pPr>
              <a:defRPr/>
            </a:pPr>
            <a:endParaRPr lang="en-US">
              <a:ea typeface="+mn-ea"/>
            </a:endParaRPr>
          </a:p>
        </p:txBody>
      </p:sp>
      <p:sp>
        <p:nvSpPr>
          <p:cNvPr id="28" name="Rectangle 22"/>
          <p:cNvSpPr>
            <a:spLocks noChangeArrowheads="1"/>
          </p:cNvSpPr>
          <p:nvPr/>
        </p:nvSpPr>
        <p:spPr bwMode="auto">
          <a:xfrm>
            <a:off x="3244850" y="3213758"/>
            <a:ext cx="76200" cy="231775"/>
          </a:xfrm>
          <a:prstGeom prst="rect">
            <a:avLst/>
          </a:prstGeom>
          <a:solidFill>
            <a:srgbClr val="008000"/>
          </a:solidFill>
          <a:ln w="9525">
            <a:solidFill>
              <a:schemeClr val="tx1"/>
            </a:solidFill>
            <a:miter lim="800000"/>
            <a:headEnd/>
            <a:tailEnd/>
          </a:ln>
        </p:spPr>
        <p:txBody>
          <a:bodyPr wrap="none" anchor="ctr"/>
          <a:lstStyle/>
          <a:p>
            <a:pPr>
              <a:defRPr/>
            </a:pPr>
            <a:endParaRPr lang="en-US">
              <a:ea typeface="+mn-ea"/>
            </a:endParaRPr>
          </a:p>
        </p:txBody>
      </p:sp>
      <p:sp>
        <p:nvSpPr>
          <p:cNvPr id="18444" name="Rectangle 19"/>
          <p:cNvSpPr>
            <a:spLocks noChangeArrowheads="1"/>
          </p:cNvSpPr>
          <p:nvPr/>
        </p:nvSpPr>
        <p:spPr bwMode="auto">
          <a:xfrm>
            <a:off x="3479800" y="2388258"/>
            <a:ext cx="76200" cy="231775"/>
          </a:xfrm>
          <a:prstGeom prst="rect">
            <a:avLst/>
          </a:prstGeom>
          <a:solidFill>
            <a:srgbClr val="730001"/>
          </a:solidFill>
          <a:ln w="9525">
            <a:solidFill>
              <a:schemeClr val="tx1"/>
            </a:solidFill>
            <a:miter lim="800000"/>
            <a:headEnd/>
            <a:tailEnd/>
          </a:ln>
        </p:spPr>
        <p:txBody>
          <a:bodyPr wrap="none" anchor="ctr"/>
          <a:lstStyle/>
          <a:p>
            <a:endParaRPr lang="en-US"/>
          </a:p>
        </p:txBody>
      </p:sp>
      <p:sp>
        <p:nvSpPr>
          <p:cNvPr id="18445" name="Rectangle 19"/>
          <p:cNvSpPr>
            <a:spLocks noChangeArrowheads="1"/>
          </p:cNvSpPr>
          <p:nvPr/>
        </p:nvSpPr>
        <p:spPr bwMode="auto">
          <a:xfrm>
            <a:off x="3390900" y="2424771"/>
            <a:ext cx="76200" cy="231775"/>
          </a:xfrm>
          <a:prstGeom prst="rect">
            <a:avLst/>
          </a:prstGeom>
          <a:solidFill>
            <a:srgbClr val="730001"/>
          </a:solidFill>
          <a:ln w="9525">
            <a:solidFill>
              <a:schemeClr val="tx1"/>
            </a:solidFill>
            <a:miter lim="800000"/>
            <a:headEnd/>
            <a:tailEnd/>
          </a:ln>
        </p:spPr>
        <p:txBody>
          <a:bodyPr wrap="none" anchor="ctr"/>
          <a:lstStyle/>
          <a:p>
            <a:endParaRPr lang="en-US"/>
          </a:p>
        </p:txBody>
      </p:sp>
      <p:sp>
        <p:nvSpPr>
          <p:cNvPr id="18446" name="Rectangle 19"/>
          <p:cNvSpPr>
            <a:spLocks noChangeArrowheads="1"/>
          </p:cNvSpPr>
          <p:nvPr/>
        </p:nvSpPr>
        <p:spPr bwMode="auto">
          <a:xfrm>
            <a:off x="3552825" y="2356508"/>
            <a:ext cx="76200" cy="231775"/>
          </a:xfrm>
          <a:prstGeom prst="rect">
            <a:avLst/>
          </a:prstGeom>
          <a:solidFill>
            <a:srgbClr val="730001"/>
          </a:solidFill>
          <a:ln w="9525">
            <a:solidFill>
              <a:schemeClr val="tx1"/>
            </a:solidFill>
            <a:miter lim="800000"/>
            <a:headEnd/>
            <a:tailEnd/>
          </a:ln>
        </p:spPr>
        <p:txBody>
          <a:bodyPr wrap="none" anchor="ctr"/>
          <a:lstStyle/>
          <a:p>
            <a:endParaRPr lang="en-US"/>
          </a:p>
        </p:txBody>
      </p:sp>
      <p:sp>
        <p:nvSpPr>
          <p:cNvPr id="33" name="Rectangle 19"/>
          <p:cNvSpPr>
            <a:spLocks noChangeArrowheads="1"/>
          </p:cNvSpPr>
          <p:nvPr/>
        </p:nvSpPr>
        <p:spPr bwMode="auto">
          <a:xfrm>
            <a:off x="3634177" y="2331288"/>
            <a:ext cx="76200" cy="231775"/>
          </a:xfrm>
          <a:prstGeom prst="rect">
            <a:avLst/>
          </a:prstGeom>
          <a:solidFill>
            <a:srgbClr val="730001"/>
          </a:solidFill>
          <a:ln w="9525">
            <a:solidFill>
              <a:schemeClr val="tx1"/>
            </a:solidFill>
            <a:miter lim="800000"/>
            <a:headEnd/>
            <a:tailEnd/>
          </a:ln>
        </p:spPr>
        <p:txBody>
          <a:bodyPr wrap="none" anchor="ctr"/>
          <a:lstStyle/>
          <a:p>
            <a:endParaRPr lang="en-US"/>
          </a:p>
        </p:txBody>
      </p:sp>
      <p:sp>
        <p:nvSpPr>
          <p:cNvPr id="4" name="TextBox 3"/>
          <p:cNvSpPr txBox="1"/>
          <p:nvPr/>
        </p:nvSpPr>
        <p:spPr>
          <a:xfrm>
            <a:off x="331201" y="5641590"/>
            <a:ext cx="5674898" cy="923330"/>
          </a:xfrm>
          <a:prstGeom prst="rect">
            <a:avLst/>
          </a:prstGeom>
          <a:noFill/>
        </p:spPr>
        <p:txBody>
          <a:bodyPr wrap="square" rtlCol="0">
            <a:spAutoFit/>
          </a:bodyPr>
          <a:lstStyle/>
          <a:p>
            <a:r>
              <a:rPr lang="en-US" dirty="0">
                <a:solidFill>
                  <a:srgbClr val="008000"/>
                </a:solidFill>
              </a:rPr>
              <a:t>Sometimes all the packets don't make it the way!</a:t>
            </a:r>
          </a:p>
          <a:p>
            <a:endParaRPr lang="en-US" dirty="0">
              <a:solidFill>
                <a:srgbClr val="008000"/>
              </a:solidFill>
            </a:endParaRPr>
          </a:p>
          <a:p>
            <a:r>
              <a:rPr lang="en-US" dirty="0">
                <a:solidFill>
                  <a:srgbClr val="008000"/>
                </a:solidFill>
              </a:rPr>
              <a:t>We have to keep track</a:t>
            </a:r>
          </a:p>
        </p:txBody>
      </p:sp>
    </p:spTree>
    <p:extLst>
      <p:ext uri="{BB962C8B-B14F-4D97-AF65-F5344CB8AC3E}">
        <p14:creationId xmlns:p14="http://schemas.microsoft.com/office/powerpoint/2010/main" val="131368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44"/>
          <p:cNvGrpSpPr>
            <a:grpSpLocks/>
          </p:cNvGrpSpPr>
          <p:nvPr/>
        </p:nvGrpSpPr>
        <p:grpSpPr bwMode="auto">
          <a:xfrm>
            <a:off x="1" y="5099708"/>
            <a:ext cx="8947150" cy="1628775"/>
            <a:chOff x="-99" y="684"/>
            <a:chExt cx="5636" cy="1026"/>
          </a:xfrm>
        </p:grpSpPr>
        <p:sp>
          <p:nvSpPr>
            <p:cNvPr id="18447" name="Line 5"/>
            <p:cNvSpPr>
              <a:spLocks noChangeShapeType="1"/>
            </p:cNvSpPr>
            <p:nvPr/>
          </p:nvSpPr>
          <p:spPr bwMode="auto">
            <a:xfrm>
              <a:off x="-99" y="1448"/>
              <a:ext cx="5636"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8448" name="Text Box 8"/>
            <p:cNvSpPr txBox="1">
              <a:spLocks noChangeArrowheads="1"/>
            </p:cNvSpPr>
            <p:nvPr/>
          </p:nvSpPr>
          <p:spPr bwMode="auto">
            <a:xfrm>
              <a:off x="1266" y="1073"/>
              <a:ext cx="26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a:t>2τ </a:t>
              </a:r>
            </a:p>
          </p:txBody>
        </p:sp>
        <p:sp>
          <p:nvSpPr>
            <p:cNvPr id="18449" name="Line 9"/>
            <p:cNvSpPr>
              <a:spLocks noChangeShapeType="1"/>
            </p:cNvSpPr>
            <p:nvPr/>
          </p:nvSpPr>
          <p:spPr bwMode="auto">
            <a:xfrm flipH="1" flipV="1">
              <a:off x="462" y="1158"/>
              <a:ext cx="845" cy="1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8450" name="Line 10"/>
            <p:cNvSpPr>
              <a:spLocks noChangeShapeType="1"/>
            </p:cNvSpPr>
            <p:nvPr/>
          </p:nvSpPr>
          <p:spPr bwMode="auto">
            <a:xfrm flipH="1">
              <a:off x="1477" y="1162"/>
              <a:ext cx="751" cy="6"/>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18451" name="Text Box 26"/>
            <p:cNvSpPr txBox="1">
              <a:spLocks noChangeArrowheads="1"/>
            </p:cNvSpPr>
            <p:nvPr/>
          </p:nvSpPr>
          <p:spPr bwMode="auto">
            <a:xfrm>
              <a:off x="3678" y="1516"/>
              <a:ext cx="114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t>Timeline of sender </a:t>
              </a:r>
            </a:p>
          </p:txBody>
        </p:sp>
        <p:sp>
          <p:nvSpPr>
            <p:cNvPr id="18452" name="Text Box 31"/>
            <p:cNvSpPr txBox="1">
              <a:spLocks noChangeArrowheads="1"/>
            </p:cNvSpPr>
            <p:nvPr/>
          </p:nvSpPr>
          <p:spPr bwMode="auto">
            <a:xfrm>
              <a:off x="4307" y="757"/>
              <a:ext cx="318"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t>. . .</a:t>
              </a:r>
            </a:p>
          </p:txBody>
        </p:sp>
        <p:sp>
          <p:nvSpPr>
            <p:cNvPr id="18453" name="Text Box 32"/>
            <p:cNvSpPr txBox="1">
              <a:spLocks noChangeArrowheads="1"/>
            </p:cNvSpPr>
            <p:nvPr/>
          </p:nvSpPr>
          <p:spPr bwMode="auto">
            <a:xfrm>
              <a:off x="99" y="684"/>
              <a:ext cx="387" cy="194"/>
            </a:xfrm>
            <a:prstGeom prst="rect">
              <a:avLst/>
            </a:prstGeom>
            <a:solidFill>
              <a:srgbClr val="FF7070"/>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400" b="1" dirty="0"/>
                <a:t>Pkt0 </a:t>
              </a:r>
            </a:p>
          </p:txBody>
        </p:sp>
        <p:sp>
          <p:nvSpPr>
            <p:cNvPr id="18454" name="Text Box 33"/>
            <p:cNvSpPr txBox="1">
              <a:spLocks noChangeArrowheads="1"/>
            </p:cNvSpPr>
            <p:nvPr/>
          </p:nvSpPr>
          <p:spPr bwMode="auto">
            <a:xfrm>
              <a:off x="462" y="684"/>
              <a:ext cx="387" cy="194"/>
            </a:xfrm>
            <a:prstGeom prst="rect">
              <a:avLst/>
            </a:prstGeom>
            <a:solidFill>
              <a:srgbClr val="FF7070"/>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400" b="1"/>
                <a:t>Pkt1 </a:t>
              </a:r>
            </a:p>
          </p:txBody>
        </p:sp>
        <p:sp>
          <p:nvSpPr>
            <p:cNvPr id="18455" name="Text Box 34"/>
            <p:cNvSpPr txBox="1">
              <a:spLocks noChangeArrowheads="1"/>
            </p:cNvSpPr>
            <p:nvPr/>
          </p:nvSpPr>
          <p:spPr bwMode="auto">
            <a:xfrm>
              <a:off x="824" y="684"/>
              <a:ext cx="387" cy="194"/>
            </a:xfrm>
            <a:prstGeom prst="rect">
              <a:avLst/>
            </a:prstGeom>
            <a:solidFill>
              <a:srgbClr val="FF7070"/>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400" b="1"/>
                <a:t>Pkt2 </a:t>
              </a:r>
            </a:p>
          </p:txBody>
        </p:sp>
        <p:sp>
          <p:nvSpPr>
            <p:cNvPr id="18456" name="Text Box 35"/>
            <p:cNvSpPr txBox="1">
              <a:spLocks noChangeArrowheads="1"/>
            </p:cNvSpPr>
            <p:nvPr/>
          </p:nvSpPr>
          <p:spPr bwMode="auto">
            <a:xfrm>
              <a:off x="1187" y="684"/>
              <a:ext cx="387" cy="194"/>
            </a:xfrm>
            <a:prstGeom prst="rect">
              <a:avLst/>
            </a:prstGeom>
            <a:solidFill>
              <a:srgbClr val="FF7070"/>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400" b="1"/>
                <a:t>Pkt3 </a:t>
              </a:r>
            </a:p>
          </p:txBody>
        </p:sp>
        <p:sp>
          <p:nvSpPr>
            <p:cNvPr id="18457" name="Text Box 36"/>
            <p:cNvSpPr txBox="1">
              <a:spLocks noChangeArrowheads="1"/>
            </p:cNvSpPr>
            <p:nvPr/>
          </p:nvSpPr>
          <p:spPr bwMode="auto">
            <a:xfrm>
              <a:off x="2245" y="704"/>
              <a:ext cx="387" cy="194"/>
            </a:xfrm>
            <a:prstGeom prst="rect">
              <a:avLst/>
            </a:prstGeom>
            <a:solidFill>
              <a:schemeClr val="accent5">
                <a:lumMod val="60000"/>
                <a:lumOff val="40000"/>
              </a:schemeClr>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300" b="1" dirty="0"/>
                <a:t>Ack0</a:t>
              </a:r>
              <a:r>
                <a:rPr lang="en-US" b="1" dirty="0"/>
                <a:t> </a:t>
              </a:r>
            </a:p>
          </p:txBody>
        </p:sp>
        <p:sp>
          <p:nvSpPr>
            <p:cNvPr id="18458" name="Text Box 37"/>
            <p:cNvSpPr txBox="1">
              <a:spLocks noChangeArrowheads="1"/>
            </p:cNvSpPr>
            <p:nvPr/>
          </p:nvSpPr>
          <p:spPr bwMode="auto">
            <a:xfrm>
              <a:off x="2608" y="704"/>
              <a:ext cx="387" cy="194"/>
            </a:xfrm>
            <a:prstGeom prst="rect">
              <a:avLst/>
            </a:prstGeom>
            <a:solidFill>
              <a:schemeClr val="accent5">
                <a:lumMod val="60000"/>
                <a:lumOff val="40000"/>
              </a:schemeClr>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300" b="1"/>
                <a:t>Ack1</a:t>
              </a:r>
              <a:r>
                <a:rPr lang="en-US" b="1"/>
                <a:t> </a:t>
              </a:r>
            </a:p>
          </p:txBody>
        </p:sp>
        <p:sp>
          <p:nvSpPr>
            <p:cNvPr id="18459" name="Text Box 38"/>
            <p:cNvSpPr txBox="1">
              <a:spLocks noChangeArrowheads="1"/>
            </p:cNvSpPr>
            <p:nvPr/>
          </p:nvSpPr>
          <p:spPr bwMode="auto">
            <a:xfrm>
              <a:off x="2970" y="704"/>
              <a:ext cx="387" cy="194"/>
            </a:xfrm>
            <a:prstGeom prst="rect">
              <a:avLst/>
            </a:prstGeom>
            <a:solidFill>
              <a:schemeClr val="accent5">
                <a:lumMod val="60000"/>
                <a:lumOff val="40000"/>
              </a:schemeClr>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300" b="1"/>
                <a:t>Ack2</a:t>
              </a:r>
              <a:r>
                <a:rPr lang="en-US" b="1"/>
                <a:t> </a:t>
              </a:r>
            </a:p>
          </p:txBody>
        </p:sp>
        <p:sp>
          <p:nvSpPr>
            <p:cNvPr id="18460" name="Text Box 39"/>
            <p:cNvSpPr txBox="1">
              <a:spLocks noChangeArrowheads="1"/>
            </p:cNvSpPr>
            <p:nvPr/>
          </p:nvSpPr>
          <p:spPr bwMode="auto">
            <a:xfrm>
              <a:off x="3333" y="704"/>
              <a:ext cx="387" cy="194"/>
            </a:xfrm>
            <a:prstGeom prst="rect">
              <a:avLst/>
            </a:prstGeom>
            <a:solidFill>
              <a:schemeClr val="accent5">
                <a:lumMod val="60000"/>
                <a:lumOff val="40000"/>
              </a:schemeClr>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300" b="1"/>
                <a:t>Ack3</a:t>
              </a:r>
              <a:r>
                <a:rPr lang="en-US" b="1"/>
                <a:t> </a:t>
              </a:r>
            </a:p>
          </p:txBody>
        </p:sp>
        <p:sp>
          <p:nvSpPr>
            <p:cNvPr id="18461" name="Text Box 40"/>
            <p:cNvSpPr txBox="1">
              <a:spLocks noChangeArrowheads="1"/>
            </p:cNvSpPr>
            <p:nvPr/>
          </p:nvSpPr>
          <p:spPr bwMode="auto">
            <a:xfrm>
              <a:off x="2615" y="1047"/>
              <a:ext cx="387" cy="194"/>
            </a:xfrm>
            <a:prstGeom prst="rect">
              <a:avLst/>
            </a:prstGeom>
            <a:solidFill>
              <a:srgbClr val="FF7070"/>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400" b="1" dirty="0"/>
                <a:t>Pkt4 </a:t>
              </a:r>
            </a:p>
          </p:txBody>
        </p:sp>
        <p:sp>
          <p:nvSpPr>
            <p:cNvPr id="18462" name="Text Box 41"/>
            <p:cNvSpPr txBox="1">
              <a:spLocks noChangeArrowheads="1"/>
            </p:cNvSpPr>
            <p:nvPr/>
          </p:nvSpPr>
          <p:spPr bwMode="auto">
            <a:xfrm>
              <a:off x="2978" y="1047"/>
              <a:ext cx="387" cy="194"/>
            </a:xfrm>
            <a:prstGeom prst="rect">
              <a:avLst/>
            </a:prstGeom>
            <a:solidFill>
              <a:srgbClr val="FF7070"/>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400" b="1"/>
                <a:t>Pkt5 </a:t>
              </a:r>
            </a:p>
          </p:txBody>
        </p:sp>
        <p:sp>
          <p:nvSpPr>
            <p:cNvPr id="18463" name="Text Box 42"/>
            <p:cNvSpPr txBox="1">
              <a:spLocks noChangeArrowheads="1"/>
            </p:cNvSpPr>
            <p:nvPr/>
          </p:nvSpPr>
          <p:spPr bwMode="auto">
            <a:xfrm>
              <a:off x="3340" y="1047"/>
              <a:ext cx="387" cy="194"/>
            </a:xfrm>
            <a:prstGeom prst="rect">
              <a:avLst/>
            </a:prstGeom>
            <a:solidFill>
              <a:srgbClr val="FF7070"/>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400" b="1"/>
                <a:t>Pkt6 </a:t>
              </a:r>
            </a:p>
          </p:txBody>
        </p:sp>
        <p:sp>
          <p:nvSpPr>
            <p:cNvPr id="18464" name="Text Box 43"/>
            <p:cNvSpPr txBox="1">
              <a:spLocks noChangeArrowheads="1"/>
            </p:cNvSpPr>
            <p:nvPr/>
          </p:nvSpPr>
          <p:spPr bwMode="auto">
            <a:xfrm>
              <a:off x="3703" y="1047"/>
              <a:ext cx="387" cy="194"/>
            </a:xfrm>
            <a:prstGeom prst="rect">
              <a:avLst/>
            </a:prstGeom>
            <a:solidFill>
              <a:srgbClr val="FF7070"/>
            </a:solid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1400" b="1"/>
                <a:t>Pkt7 </a:t>
              </a:r>
            </a:p>
          </p:txBody>
        </p:sp>
      </p:grpSp>
      <p:sp>
        <p:nvSpPr>
          <p:cNvPr id="18435" name="Title 20"/>
          <p:cNvSpPr>
            <a:spLocks noGrp="1"/>
          </p:cNvSpPr>
          <p:nvPr>
            <p:ph type="title"/>
          </p:nvPr>
        </p:nvSpPr>
        <p:spPr/>
        <p:txBody>
          <a:bodyPr/>
          <a:lstStyle/>
          <a:p>
            <a:r>
              <a:rPr lang="en-US" dirty="0">
                <a:latin typeface="Arial" charset="0"/>
                <a:cs typeface="Arial" charset="0"/>
              </a:rPr>
              <a:t>Reliable pipelined protocol</a:t>
            </a:r>
          </a:p>
        </p:txBody>
      </p:sp>
      <p:pic>
        <p:nvPicPr>
          <p:cNvPr id="18436" name="Picture 1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7775" y="1929471"/>
            <a:ext cx="6896100" cy="302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37" name="Freeform 17"/>
          <p:cNvSpPr>
            <a:spLocks/>
          </p:cNvSpPr>
          <p:nvPr/>
        </p:nvSpPr>
        <p:spPr bwMode="auto">
          <a:xfrm>
            <a:off x="2276475" y="2426358"/>
            <a:ext cx="3994150" cy="749300"/>
          </a:xfrm>
          <a:custGeom>
            <a:avLst/>
            <a:gdLst>
              <a:gd name="T0" fmla="*/ 0 w 2516"/>
              <a:gd name="T1" fmla="*/ 2147483647 h 472"/>
              <a:gd name="T2" fmla="*/ 2147483647 w 2516"/>
              <a:gd name="T3" fmla="*/ 2147483647 h 472"/>
              <a:gd name="T4" fmla="*/ 2147483647 w 2516"/>
              <a:gd name="T5" fmla="*/ 2147483647 h 472"/>
              <a:gd name="T6" fmla="*/ 0 60000 65536"/>
              <a:gd name="T7" fmla="*/ 0 60000 65536"/>
              <a:gd name="T8" fmla="*/ 0 60000 65536"/>
              <a:gd name="T9" fmla="*/ 0 w 2516"/>
              <a:gd name="T10" fmla="*/ 0 h 472"/>
              <a:gd name="T11" fmla="*/ 2516 w 2516"/>
              <a:gd name="T12" fmla="*/ 472 h 472"/>
            </a:gdLst>
            <a:ahLst/>
            <a:cxnLst>
              <a:cxn ang="T6">
                <a:pos x="T0" y="T1"/>
              </a:cxn>
              <a:cxn ang="T7">
                <a:pos x="T2" y="T3"/>
              </a:cxn>
              <a:cxn ang="T8">
                <a:pos x="T4" y="T5"/>
              </a:cxn>
            </a:cxnLst>
            <a:rect l="T9" t="T10" r="T11" b="T12"/>
            <a:pathLst>
              <a:path w="2516" h="472">
                <a:moveTo>
                  <a:pt x="0" y="254"/>
                </a:moveTo>
                <a:cubicBezTo>
                  <a:pt x="347" y="127"/>
                  <a:pt x="694" y="0"/>
                  <a:pt x="1113" y="36"/>
                </a:cubicBezTo>
                <a:cubicBezTo>
                  <a:pt x="1532" y="72"/>
                  <a:pt x="2282" y="399"/>
                  <a:pt x="2516" y="472"/>
                </a:cubicBezTo>
              </a:path>
            </a:pathLst>
          </a:custGeom>
          <a:noFill/>
          <a:ln w="5715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438" name="Freeform 18"/>
          <p:cNvSpPr>
            <a:spLocks/>
          </p:cNvSpPr>
          <p:nvPr/>
        </p:nvSpPr>
        <p:spPr bwMode="auto">
          <a:xfrm>
            <a:off x="2276475" y="2829583"/>
            <a:ext cx="3994150" cy="677863"/>
          </a:xfrm>
          <a:custGeom>
            <a:avLst/>
            <a:gdLst>
              <a:gd name="T0" fmla="*/ 2147483647 w 2516"/>
              <a:gd name="T1" fmla="*/ 2147483647 h 427"/>
              <a:gd name="T2" fmla="*/ 2147483647 w 2516"/>
              <a:gd name="T3" fmla="*/ 2147483647 h 427"/>
              <a:gd name="T4" fmla="*/ 0 w 2516"/>
              <a:gd name="T5" fmla="*/ 0 h 427"/>
              <a:gd name="T6" fmla="*/ 0 60000 65536"/>
              <a:gd name="T7" fmla="*/ 0 60000 65536"/>
              <a:gd name="T8" fmla="*/ 0 60000 65536"/>
              <a:gd name="T9" fmla="*/ 0 w 2516"/>
              <a:gd name="T10" fmla="*/ 0 h 427"/>
              <a:gd name="T11" fmla="*/ 2516 w 2516"/>
              <a:gd name="T12" fmla="*/ 427 h 427"/>
            </a:gdLst>
            <a:ahLst/>
            <a:cxnLst>
              <a:cxn ang="T6">
                <a:pos x="T0" y="T1"/>
              </a:cxn>
              <a:cxn ang="T7">
                <a:pos x="T2" y="T3"/>
              </a:cxn>
              <a:cxn ang="T8">
                <a:pos x="T4" y="T5"/>
              </a:cxn>
            </a:cxnLst>
            <a:rect l="T9" t="T10" r="T11" b="T12"/>
            <a:pathLst>
              <a:path w="2516" h="427">
                <a:moveTo>
                  <a:pt x="2516" y="242"/>
                </a:moveTo>
                <a:cubicBezTo>
                  <a:pt x="1963" y="334"/>
                  <a:pt x="1411" y="427"/>
                  <a:pt x="992" y="387"/>
                </a:cubicBezTo>
                <a:cubicBezTo>
                  <a:pt x="573" y="347"/>
                  <a:pt x="165" y="64"/>
                  <a:pt x="0" y="0"/>
                </a:cubicBezTo>
              </a:path>
            </a:pathLst>
          </a:custGeom>
          <a:noFill/>
          <a:ln w="5715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5" name="Rectangle 19"/>
          <p:cNvSpPr>
            <a:spLocks noChangeArrowheads="1"/>
          </p:cNvSpPr>
          <p:nvPr/>
        </p:nvSpPr>
        <p:spPr bwMode="auto">
          <a:xfrm>
            <a:off x="3014663" y="3097871"/>
            <a:ext cx="76200" cy="231775"/>
          </a:xfrm>
          <a:prstGeom prst="rect">
            <a:avLst/>
          </a:prstGeom>
          <a:solidFill>
            <a:schemeClr val="accent1">
              <a:lumMod val="75000"/>
            </a:schemeClr>
          </a:solidFill>
          <a:ln w="9525">
            <a:solidFill>
              <a:schemeClr val="tx1"/>
            </a:solidFill>
            <a:miter lim="800000"/>
            <a:headEnd/>
            <a:tailEnd/>
          </a:ln>
        </p:spPr>
        <p:txBody>
          <a:bodyPr wrap="none" anchor="ctr"/>
          <a:lstStyle/>
          <a:p>
            <a:pPr>
              <a:defRPr/>
            </a:pPr>
            <a:endParaRPr lang="en-US">
              <a:ea typeface="+mn-ea"/>
            </a:endParaRPr>
          </a:p>
        </p:txBody>
      </p:sp>
      <p:sp>
        <p:nvSpPr>
          <p:cNvPr id="27" name="Rectangle 21"/>
          <p:cNvSpPr>
            <a:spLocks noChangeArrowheads="1"/>
          </p:cNvSpPr>
          <p:nvPr/>
        </p:nvSpPr>
        <p:spPr bwMode="auto">
          <a:xfrm>
            <a:off x="3168650" y="3174071"/>
            <a:ext cx="76200" cy="231775"/>
          </a:xfrm>
          <a:prstGeom prst="rect">
            <a:avLst/>
          </a:prstGeom>
          <a:solidFill>
            <a:schemeClr val="accent1">
              <a:lumMod val="75000"/>
            </a:schemeClr>
          </a:solidFill>
          <a:ln w="9525">
            <a:solidFill>
              <a:schemeClr val="tx1"/>
            </a:solidFill>
            <a:miter lim="800000"/>
            <a:headEnd/>
            <a:tailEnd/>
          </a:ln>
        </p:spPr>
        <p:txBody>
          <a:bodyPr wrap="none" anchor="ctr"/>
          <a:lstStyle/>
          <a:p>
            <a:pPr>
              <a:defRPr/>
            </a:pPr>
            <a:endParaRPr lang="en-US">
              <a:ea typeface="+mn-ea"/>
            </a:endParaRPr>
          </a:p>
        </p:txBody>
      </p:sp>
      <p:sp>
        <p:nvSpPr>
          <p:cNvPr id="28" name="Rectangle 22"/>
          <p:cNvSpPr>
            <a:spLocks noChangeArrowheads="1"/>
          </p:cNvSpPr>
          <p:nvPr/>
        </p:nvSpPr>
        <p:spPr bwMode="auto">
          <a:xfrm>
            <a:off x="3244850" y="3213758"/>
            <a:ext cx="76200" cy="231775"/>
          </a:xfrm>
          <a:prstGeom prst="rect">
            <a:avLst/>
          </a:prstGeom>
          <a:solidFill>
            <a:schemeClr val="accent1">
              <a:lumMod val="75000"/>
            </a:schemeClr>
          </a:solidFill>
          <a:ln w="9525">
            <a:solidFill>
              <a:schemeClr val="tx1"/>
            </a:solidFill>
            <a:miter lim="800000"/>
            <a:headEnd/>
            <a:tailEnd/>
          </a:ln>
        </p:spPr>
        <p:txBody>
          <a:bodyPr wrap="none" anchor="ctr"/>
          <a:lstStyle/>
          <a:p>
            <a:pPr>
              <a:defRPr/>
            </a:pPr>
            <a:endParaRPr lang="en-US">
              <a:ea typeface="+mn-ea"/>
            </a:endParaRPr>
          </a:p>
        </p:txBody>
      </p:sp>
      <p:sp>
        <p:nvSpPr>
          <p:cNvPr id="18444" name="Rectangle 19"/>
          <p:cNvSpPr>
            <a:spLocks noChangeArrowheads="1"/>
          </p:cNvSpPr>
          <p:nvPr/>
        </p:nvSpPr>
        <p:spPr bwMode="auto">
          <a:xfrm>
            <a:off x="3479800" y="2388258"/>
            <a:ext cx="76200" cy="231775"/>
          </a:xfrm>
          <a:prstGeom prst="rect">
            <a:avLst/>
          </a:prstGeom>
          <a:solidFill>
            <a:srgbClr val="008000"/>
          </a:solidFill>
          <a:ln w="9525">
            <a:solidFill>
              <a:schemeClr val="tx1"/>
            </a:solidFill>
            <a:miter lim="800000"/>
            <a:headEnd/>
            <a:tailEnd/>
          </a:ln>
        </p:spPr>
        <p:txBody>
          <a:bodyPr wrap="none" anchor="ctr"/>
          <a:lstStyle/>
          <a:p>
            <a:endParaRPr lang="en-US"/>
          </a:p>
        </p:txBody>
      </p:sp>
      <p:sp>
        <p:nvSpPr>
          <p:cNvPr id="18445" name="Rectangle 19"/>
          <p:cNvSpPr>
            <a:spLocks noChangeArrowheads="1"/>
          </p:cNvSpPr>
          <p:nvPr/>
        </p:nvSpPr>
        <p:spPr bwMode="auto">
          <a:xfrm>
            <a:off x="3390900" y="2424771"/>
            <a:ext cx="76200" cy="231775"/>
          </a:xfrm>
          <a:prstGeom prst="rect">
            <a:avLst/>
          </a:prstGeom>
          <a:solidFill>
            <a:srgbClr val="008000"/>
          </a:solidFill>
          <a:ln w="9525">
            <a:solidFill>
              <a:schemeClr val="tx1"/>
            </a:solidFill>
            <a:miter lim="800000"/>
            <a:headEnd/>
            <a:tailEnd/>
          </a:ln>
        </p:spPr>
        <p:txBody>
          <a:bodyPr wrap="none" anchor="ctr"/>
          <a:lstStyle/>
          <a:p>
            <a:endParaRPr lang="en-US"/>
          </a:p>
        </p:txBody>
      </p:sp>
      <p:sp>
        <p:nvSpPr>
          <p:cNvPr id="18446" name="Rectangle 19"/>
          <p:cNvSpPr>
            <a:spLocks noChangeArrowheads="1"/>
          </p:cNvSpPr>
          <p:nvPr/>
        </p:nvSpPr>
        <p:spPr bwMode="auto">
          <a:xfrm>
            <a:off x="3552825" y="2356508"/>
            <a:ext cx="76200" cy="231775"/>
          </a:xfrm>
          <a:prstGeom prst="rect">
            <a:avLst/>
          </a:prstGeom>
          <a:solidFill>
            <a:srgbClr val="008000"/>
          </a:solidFill>
          <a:ln w="9525">
            <a:solidFill>
              <a:schemeClr val="tx1"/>
            </a:solidFill>
            <a:miter lim="800000"/>
            <a:headEnd/>
            <a:tailEnd/>
          </a:ln>
        </p:spPr>
        <p:txBody>
          <a:bodyPr wrap="none" anchor="ctr"/>
          <a:lstStyle/>
          <a:p>
            <a:endParaRPr lang="en-US"/>
          </a:p>
        </p:txBody>
      </p:sp>
      <p:sp>
        <p:nvSpPr>
          <p:cNvPr id="33" name="Rectangle 19"/>
          <p:cNvSpPr>
            <a:spLocks noChangeArrowheads="1"/>
          </p:cNvSpPr>
          <p:nvPr/>
        </p:nvSpPr>
        <p:spPr bwMode="auto">
          <a:xfrm>
            <a:off x="3634177" y="2331288"/>
            <a:ext cx="76200" cy="231775"/>
          </a:xfrm>
          <a:prstGeom prst="rect">
            <a:avLst/>
          </a:prstGeom>
          <a:solidFill>
            <a:srgbClr val="008000"/>
          </a:solidFill>
          <a:ln w="9525">
            <a:solidFill>
              <a:schemeClr val="tx1"/>
            </a:solidFill>
            <a:miter lim="800000"/>
            <a:headEnd/>
            <a:tailEnd/>
          </a:ln>
        </p:spPr>
        <p:txBody>
          <a:bodyPr wrap="none" anchor="ctr"/>
          <a:lstStyle/>
          <a:p>
            <a:endParaRPr lang="en-US"/>
          </a:p>
        </p:txBody>
      </p:sp>
      <p:cxnSp>
        <p:nvCxnSpPr>
          <p:cNvPr id="3" name="Straight Connector 2"/>
          <p:cNvCxnSpPr/>
          <p:nvPr/>
        </p:nvCxnSpPr>
        <p:spPr>
          <a:xfrm>
            <a:off x="3711876" y="5026388"/>
            <a:ext cx="16263" cy="11367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296181" y="5026388"/>
            <a:ext cx="16263" cy="11367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880486" y="5026388"/>
            <a:ext cx="16263" cy="11367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438148" y="5026388"/>
            <a:ext cx="16263" cy="11367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6046401" y="5054333"/>
            <a:ext cx="16263" cy="1136709"/>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142094" y="6405317"/>
            <a:ext cx="5674898" cy="369332"/>
          </a:xfrm>
          <a:prstGeom prst="rect">
            <a:avLst/>
          </a:prstGeom>
          <a:noFill/>
        </p:spPr>
        <p:txBody>
          <a:bodyPr wrap="square" rtlCol="0">
            <a:spAutoFit/>
          </a:bodyPr>
          <a:lstStyle/>
          <a:p>
            <a:r>
              <a:rPr lang="en-US" dirty="0">
                <a:solidFill>
                  <a:srgbClr val="008000"/>
                </a:solidFill>
              </a:rPr>
              <a:t>Now we get 4 packets every 240ms = 16 packets/sec</a:t>
            </a:r>
          </a:p>
        </p:txBody>
      </p:sp>
      <p:sp>
        <p:nvSpPr>
          <p:cNvPr id="40" name="Rectangle 21"/>
          <p:cNvSpPr>
            <a:spLocks noChangeArrowheads="1"/>
          </p:cNvSpPr>
          <p:nvPr/>
        </p:nvSpPr>
        <p:spPr bwMode="auto">
          <a:xfrm>
            <a:off x="3090144" y="3131089"/>
            <a:ext cx="76200" cy="231775"/>
          </a:xfrm>
          <a:prstGeom prst="rect">
            <a:avLst/>
          </a:prstGeom>
          <a:solidFill>
            <a:schemeClr val="accent1">
              <a:lumMod val="75000"/>
            </a:schemeClr>
          </a:solidFill>
          <a:ln w="9525">
            <a:solidFill>
              <a:schemeClr val="tx1"/>
            </a:solidFill>
            <a:miter lim="800000"/>
            <a:headEnd/>
            <a:tailEnd/>
          </a:ln>
        </p:spPr>
        <p:txBody>
          <a:bodyPr wrap="none" anchor="ctr"/>
          <a:lstStyle/>
          <a:p>
            <a:pPr>
              <a:defRPr/>
            </a:pPr>
            <a:endParaRPr lang="en-US">
              <a:ea typeface="+mn-ea"/>
            </a:endParaRPr>
          </a:p>
        </p:txBody>
      </p:sp>
    </p:spTree>
    <p:extLst>
      <p:ext uri="{BB962C8B-B14F-4D97-AF65-F5344CB8AC3E}">
        <p14:creationId xmlns:p14="http://schemas.microsoft.com/office/powerpoint/2010/main" val="164848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dissolv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dissolv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dissolv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dissolv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Object 8"/>
          <p:cNvPicPr>
            <a:picLocks noChangeAspect="1" noChangeArrowheads="1"/>
          </p:cNvPicPr>
          <p:nvPr/>
        </p:nvPicPr>
        <p:blipFill>
          <a:blip r:embed="rId3">
            <a:extLst>
              <a:ext uri="{28A0092B-C50C-407E-A947-70E740481C1C}">
                <a14:useLocalDpi xmlns:a14="http://schemas.microsoft.com/office/drawing/2010/main"/>
              </a:ext>
            </a:extLst>
          </a:blip>
          <a:srcRect b="-1816"/>
          <a:stretch>
            <a:fillRect/>
          </a:stretch>
        </p:blipFill>
        <p:spPr bwMode="auto">
          <a:xfrm>
            <a:off x="1809750" y="1941590"/>
            <a:ext cx="5524500" cy="474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59" name="Title 3"/>
          <p:cNvSpPr>
            <a:spLocks noGrp="1"/>
          </p:cNvSpPr>
          <p:nvPr>
            <p:ph type="title"/>
          </p:nvPr>
        </p:nvSpPr>
        <p:spPr/>
        <p:txBody>
          <a:bodyPr/>
          <a:lstStyle/>
          <a:p>
            <a:r>
              <a:rPr lang="en-US" dirty="0">
                <a:latin typeface="Arial" charset="0"/>
                <a:cs typeface="Arial" charset="0"/>
              </a:rPr>
              <a:t>Reliable pipelined protocol</a:t>
            </a:r>
          </a:p>
        </p:txBody>
      </p:sp>
      <p:sp>
        <p:nvSpPr>
          <p:cNvPr id="2" name="Left Brace 1"/>
          <p:cNvSpPr/>
          <p:nvPr/>
        </p:nvSpPr>
        <p:spPr>
          <a:xfrm>
            <a:off x="1616324" y="3081549"/>
            <a:ext cx="193426" cy="9146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Left Brace 4"/>
          <p:cNvSpPr/>
          <p:nvPr/>
        </p:nvSpPr>
        <p:spPr>
          <a:xfrm flipH="1">
            <a:off x="7350055" y="3358277"/>
            <a:ext cx="172067" cy="9146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a:off x="372998" y="3196996"/>
            <a:ext cx="1243326" cy="646331"/>
          </a:xfrm>
          <a:prstGeom prst="rect">
            <a:avLst/>
          </a:prstGeom>
          <a:noFill/>
        </p:spPr>
        <p:txBody>
          <a:bodyPr wrap="square" rtlCol="0">
            <a:spAutoFit/>
          </a:bodyPr>
          <a:lstStyle/>
          <a:p>
            <a:pPr algn="ctr"/>
            <a:r>
              <a:rPr lang="en-US" dirty="0">
                <a:solidFill>
                  <a:schemeClr val="accent1">
                    <a:lumMod val="60000"/>
                    <a:lumOff val="40000"/>
                  </a:schemeClr>
                </a:solidFill>
              </a:rPr>
              <a:t>Buffers at sender</a:t>
            </a:r>
          </a:p>
        </p:txBody>
      </p:sp>
      <p:sp>
        <p:nvSpPr>
          <p:cNvPr id="7" name="TextBox 6"/>
          <p:cNvSpPr txBox="1"/>
          <p:nvPr/>
        </p:nvSpPr>
        <p:spPr>
          <a:xfrm>
            <a:off x="7614924" y="3520161"/>
            <a:ext cx="1243326" cy="646331"/>
          </a:xfrm>
          <a:prstGeom prst="rect">
            <a:avLst/>
          </a:prstGeom>
          <a:noFill/>
        </p:spPr>
        <p:txBody>
          <a:bodyPr wrap="square" rtlCol="0">
            <a:spAutoFit/>
          </a:bodyPr>
          <a:lstStyle/>
          <a:p>
            <a:pPr algn="ctr"/>
            <a:r>
              <a:rPr lang="en-US" dirty="0">
                <a:solidFill>
                  <a:schemeClr val="accent1">
                    <a:lumMod val="60000"/>
                    <a:lumOff val="40000"/>
                  </a:schemeClr>
                </a:solidFill>
              </a:rPr>
              <a:t>Buffers at receiver</a:t>
            </a:r>
          </a:p>
        </p:txBody>
      </p:sp>
    </p:spTree>
    <p:extLst>
      <p:ext uri="{BB962C8B-B14F-4D97-AF65-F5344CB8AC3E}">
        <p14:creationId xmlns:p14="http://schemas.microsoft.com/office/powerpoint/2010/main" val="188805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3"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many?</a:t>
            </a:r>
          </a:p>
        </p:txBody>
      </p:sp>
      <p:sp>
        <p:nvSpPr>
          <p:cNvPr id="4" name="Content Placeholder 3"/>
          <p:cNvSpPr>
            <a:spLocks noGrp="1"/>
          </p:cNvSpPr>
          <p:nvPr>
            <p:ph idx="1"/>
          </p:nvPr>
        </p:nvSpPr>
        <p:spPr/>
        <p:txBody>
          <a:bodyPr>
            <a:normAutofit/>
          </a:bodyPr>
          <a:lstStyle/>
          <a:p>
            <a:pPr marL="0" indent="0">
              <a:buNone/>
            </a:pPr>
            <a:r>
              <a:rPr lang="en-US" dirty="0"/>
              <a:t>How many packet buffers does the sender need to implement a reliable pipelined protocol?</a:t>
            </a:r>
          </a:p>
          <a:p>
            <a:pPr marL="0" indent="0">
              <a:buNone/>
            </a:pPr>
            <a:endParaRPr lang="en-US" dirty="0"/>
          </a:p>
          <a:p>
            <a:r>
              <a:rPr lang="en-US" dirty="0"/>
              <a:t>1</a:t>
            </a:r>
          </a:p>
          <a:p>
            <a:r>
              <a:rPr lang="en-US" dirty="0"/>
              <a:t>2</a:t>
            </a:r>
          </a:p>
          <a:p>
            <a:r>
              <a:rPr lang="en-US" dirty="0"/>
              <a:t>One buffer for each packet in the pipeline</a:t>
            </a:r>
          </a:p>
          <a:p>
            <a:r>
              <a:rPr lang="en-US" dirty="0"/>
              <a:t>Protocol designer's choice</a:t>
            </a:r>
          </a:p>
          <a:p>
            <a:endParaRPr lang="en-US" dirty="0"/>
          </a:p>
          <a:p>
            <a:pPr marL="0" indent="0">
              <a:buNone/>
            </a:pPr>
            <a:endParaRPr lang="en-US" dirty="0"/>
          </a:p>
        </p:txBody>
      </p:sp>
      <p:sp>
        <p:nvSpPr>
          <p:cNvPr id="3" name="Text Placeholder 2">
            <a:extLst>
              <a:ext uri="{FF2B5EF4-FFF2-40B4-BE49-F238E27FC236}">
                <a16:creationId xmlns:a16="http://schemas.microsoft.com/office/drawing/2014/main" id="{57CD4AE8-4030-EC49-AAE8-C0FDFCDAAFD4}"/>
              </a:ext>
            </a:extLst>
          </p:cNvPr>
          <p:cNvSpPr>
            <a:spLocks noGrp="1"/>
          </p:cNvSpPr>
          <p:nvPr>
            <p:ph type="body" sz="quarter" idx="13"/>
          </p:nvPr>
        </p:nvSpPr>
        <p:spPr/>
        <p:txBody>
          <a:bodyPr/>
          <a:lstStyle/>
          <a:p>
            <a:r>
              <a:rPr lang="en-US" dirty="0"/>
              <a:t>20</a:t>
            </a:r>
          </a:p>
        </p:txBody>
      </p:sp>
      <p:sp>
        <p:nvSpPr>
          <p:cNvPr id="5" name="Right Arrow 4">
            <a:extLst>
              <a:ext uri="{FF2B5EF4-FFF2-40B4-BE49-F238E27FC236}">
                <a16:creationId xmlns:a16="http://schemas.microsoft.com/office/drawing/2014/main" id="{3D98E306-AA00-144F-8206-9C8E091788A7}"/>
              </a:ext>
            </a:extLst>
          </p:cNvPr>
          <p:cNvSpPr/>
          <p:nvPr/>
        </p:nvSpPr>
        <p:spPr>
          <a:xfrm>
            <a:off x="904461" y="4293704"/>
            <a:ext cx="665922" cy="38762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005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4"/>
          <p:cNvSpPr txBox="1">
            <a:spLocks noChangeArrowheads="1"/>
          </p:cNvSpPr>
          <p:nvPr/>
        </p:nvSpPr>
        <p:spPr bwMode="auto">
          <a:xfrm>
            <a:off x="1635125" y="1624486"/>
            <a:ext cx="6494463" cy="3416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err="1"/>
              <a:t>struct</a:t>
            </a:r>
            <a:r>
              <a:rPr lang="en-US" b="1" dirty="0"/>
              <a:t> </a:t>
            </a:r>
            <a:r>
              <a:rPr lang="en-US" b="1" dirty="0" err="1"/>
              <a:t>header_t</a:t>
            </a:r>
            <a:r>
              <a:rPr lang="en-US" b="1" dirty="0"/>
              <a:t> {</a:t>
            </a:r>
          </a:p>
          <a:p>
            <a:pPr eaLnBrk="1" hangingPunct="1"/>
            <a:r>
              <a:rPr lang="en-US" b="1" dirty="0"/>
              <a:t>  </a:t>
            </a:r>
            <a:r>
              <a:rPr lang="en-US" b="1" dirty="0" err="1"/>
              <a:t>int</a:t>
            </a:r>
            <a:r>
              <a:rPr lang="en-US" b="1" dirty="0"/>
              <a:t> </a:t>
            </a:r>
            <a:r>
              <a:rPr lang="en-US" b="1" dirty="0" err="1"/>
              <a:t>destination_address</a:t>
            </a:r>
            <a:r>
              <a:rPr lang="en-US" b="1" dirty="0"/>
              <a:t>;  /* destination address */</a:t>
            </a:r>
          </a:p>
          <a:p>
            <a:pPr eaLnBrk="1" hangingPunct="1"/>
            <a:r>
              <a:rPr lang="en-US" b="1" dirty="0"/>
              <a:t>  </a:t>
            </a:r>
            <a:r>
              <a:rPr lang="en-US" b="1" dirty="0" err="1"/>
              <a:t>int</a:t>
            </a:r>
            <a:r>
              <a:rPr lang="en-US" b="1" dirty="0"/>
              <a:t> </a:t>
            </a:r>
            <a:r>
              <a:rPr lang="en-US" b="1" dirty="0" err="1"/>
              <a:t>source_address</a:t>
            </a:r>
            <a:r>
              <a:rPr lang="en-US" b="1" dirty="0"/>
              <a:t>;         /* source address */</a:t>
            </a:r>
          </a:p>
          <a:p>
            <a:pPr eaLnBrk="1" hangingPunct="1"/>
            <a:r>
              <a:rPr lang="en-US" b="1" dirty="0"/>
              <a:t>  </a:t>
            </a:r>
            <a:r>
              <a:rPr lang="en-US" b="1" dirty="0" err="1"/>
              <a:t>int</a:t>
            </a:r>
            <a:r>
              <a:rPr lang="en-US" b="1" dirty="0"/>
              <a:t> </a:t>
            </a:r>
            <a:r>
              <a:rPr lang="en-US" b="1" dirty="0" err="1"/>
              <a:t>num_packets</a:t>
            </a:r>
            <a:r>
              <a:rPr lang="en-US" b="1" dirty="0"/>
              <a:t>;              /* total number of packets in </a:t>
            </a:r>
          </a:p>
          <a:p>
            <a:pPr eaLnBrk="1" hangingPunct="1"/>
            <a:r>
              <a:rPr lang="en-US" b="1" dirty="0"/>
              <a:t>                                                 the message */</a:t>
            </a:r>
          </a:p>
          <a:p>
            <a:pPr eaLnBrk="1" hangingPunct="1"/>
            <a:r>
              <a:rPr lang="en-US" b="1" dirty="0"/>
              <a:t>  </a:t>
            </a:r>
            <a:r>
              <a:rPr lang="en-US" b="1" dirty="0" err="1"/>
              <a:t>int</a:t>
            </a:r>
            <a:r>
              <a:rPr lang="en-US" b="1" dirty="0"/>
              <a:t> </a:t>
            </a:r>
            <a:r>
              <a:rPr lang="en-US" b="1" dirty="0" err="1"/>
              <a:t>sequence_number</a:t>
            </a:r>
            <a:r>
              <a:rPr lang="en-US" b="1" dirty="0"/>
              <a:t>;     /* sequence number of this </a:t>
            </a:r>
          </a:p>
          <a:p>
            <a:pPr eaLnBrk="1" hangingPunct="1"/>
            <a:r>
              <a:rPr lang="en-US" b="1" dirty="0"/>
              <a:t>                                                 packet */</a:t>
            </a:r>
          </a:p>
          <a:p>
            <a:pPr eaLnBrk="1" hangingPunct="1"/>
            <a:r>
              <a:rPr lang="en-US" b="1" dirty="0"/>
              <a:t>  </a:t>
            </a:r>
            <a:r>
              <a:rPr lang="en-US" b="1" dirty="0" err="1"/>
              <a:t>int</a:t>
            </a:r>
            <a:r>
              <a:rPr lang="en-US" b="1" dirty="0"/>
              <a:t> </a:t>
            </a:r>
            <a:r>
              <a:rPr lang="en-US" b="1" dirty="0" err="1"/>
              <a:t>packet_size</a:t>
            </a:r>
            <a:r>
              <a:rPr lang="en-US" b="1" dirty="0"/>
              <a:t>;                 /* size of data contained in</a:t>
            </a:r>
          </a:p>
          <a:p>
            <a:pPr eaLnBrk="1" hangingPunct="1"/>
            <a:r>
              <a:rPr lang="en-US" b="1" dirty="0"/>
              <a:t>                                                 the packet */</a:t>
            </a:r>
          </a:p>
          <a:p>
            <a:pPr eaLnBrk="1" hangingPunct="1"/>
            <a:r>
              <a:rPr lang="en-US" b="1" dirty="0"/>
              <a:t>  </a:t>
            </a:r>
            <a:r>
              <a:rPr lang="en-US" b="1" dirty="0" err="1"/>
              <a:t>int</a:t>
            </a:r>
            <a:r>
              <a:rPr lang="en-US" b="1" dirty="0"/>
              <a:t> checksum;                    /* for integrity check of this </a:t>
            </a:r>
          </a:p>
          <a:p>
            <a:pPr eaLnBrk="1" hangingPunct="1"/>
            <a:r>
              <a:rPr lang="en-US" b="1" dirty="0"/>
              <a:t>                                                 packet */</a:t>
            </a:r>
          </a:p>
          <a:p>
            <a:pPr eaLnBrk="1" hangingPunct="1"/>
            <a:r>
              <a:rPr lang="en-US" b="1" dirty="0"/>
              <a:t>};</a:t>
            </a:r>
          </a:p>
        </p:txBody>
      </p:sp>
      <p:sp>
        <p:nvSpPr>
          <p:cNvPr id="20483" name="Text Box 5"/>
          <p:cNvSpPr txBox="1">
            <a:spLocks noChangeArrowheads="1"/>
          </p:cNvSpPr>
          <p:nvPr/>
        </p:nvSpPr>
        <p:spPr bwMode="auto">
          <a:xfrm>
            <a:off x="1635125" y="4932257"/>
            <a:ext cx="6416675" cy="1754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err="1"/>
              <a:t>struct</a:t>
            </a:r>
            <a:r>
              <a:rPr lang="en-US" b="1" dirty="0"/>
              <a:t> </a:t>
            </a:r>
            <a:r>
              <a:rPr lang="en-US" b="1" dirty="0" err="1"/>
              <a:t>packet_t</a:t>
            </a:r>
            <a:r>
              <a:rPr lang="en-US" b="1" dirty="0"/>
              <a:t> {</a:t>
            </a:r>
          </a:p>
          <a:p>
            <a:pPr eaLnBrk="1" hangingPunct="1"/>
            <a:r>
              <a:rPr lang="en-US" b="1" dirty="0"/>
              <a:t>  </a:t>
            </a:r>
            <a:r>
              <a:rPr lang="en-US" b="1" dirty="0" err="1"/>
              <a:t>struct</a:t>
            </a:r>
            <a:r>
              <a:rPr lang="en-US" b="1" dirty="0"/>
              <a:t> </a:t>
            </a:r>
            <a:r>
              <a:rPr lang="en-US" b="1" dirty="0" err="1"/>
              <a:t>header_t</a:t>
            </a:r>
            <a:r>
              <a:rPr lang="en-US" b="1" dirty="0"/>
              <a:t> header;   /* packet header */</a:t>
            </a:r>
          </a:p>
          <a:p>
            <a:pPr eaLnBrk="1" hangingPunct="1"/>
            <a:r>
              <a:rPr lang="en-US" b="1" dirty="0"/>
              <a:t>  char *data;                        /* pointer to the memory buffer</a:t>
            </a:r>
          </a:p>
          <a:p>
            <a:pPr eaLnBrk="1" hangingPunct="1"/>
            <a:r>
              <a:rPr lang="en-US" b="1" dirty="0"/>
              <a:t>                                                containing the data of size</a:t>
            </a:r>
          </a:p>
          <a:p>
            <a:pPr eaLnBrk="1" hangingPunct="1"/>
            <a:r>
              <a:rPr lang="en-US" b="1" dirty="0"/>
              <a:t>                                                </a:t>
            </a:r>
            <a:r>
              <a:rPr lang="en-US" b="1" dirty="0" err="1"/>
              <a:t>packet_size</a:t>
            </a:r>
            <a:r>
              <a:rPr lang="en-US" b="1" dirty="0"/>
              <a:t>  */</a:t>
            </a:r>
          </a:p>
          <a:p>
            <a:pPr eaLnBrk="1" hangingPunct="1"/>
            <a:r>
              <a:rPr lang="en-US" b="1" dirty="0"/>
              <a:t>};</a:t>
            </a:r>
          </a:p>
        </p:txBody>
      </p:sp>
      <p:sp>
        <p:nvSpPr>
          <p:cNvPr id="2" name="Title 1"/>
          <p:cNvSpPr>
            <a:spLocks noGrp="1"/>
          </p:cNvSpPr>
          <p:nvPr>
            <p:ph type="title"/>
          </p:nvPr>
        </p:nvSpPr>
        <p:spPr/>
        <p:txBody>
          <a:bodyPr/>
          <a:lstStyle/>
          <a:p>
            <a:r>
              <a:rPr lang="en-US" dirty="0"/>
              <a:t>What might a packet look like?</a:t>
            </a:r>
          </a:p>
        </p:txBody>
      </p:sp>
    </p:spTree>
    <p:extLst>
      <p:ext uri="{BB962C8B-B14F-4D97-AF65-F5344CB8AC3E}">
        <p14:creationId xmlns:p14="http://schemas.microsoft.com/office/powerpoint/2010/main" val="3565169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(&amp; session) layer concerns</a:t>
            </a:r>
          </a:p>
        </p:txBody>
      </p:sp>
      <p:sp>
        <p:nvSpPr>
          <p:cNvPr id="3" name="Content Placeholder 2"/>
          <p:cNvSpPr>
            <a:spLocks noGrp="1"/>
          </p:cNvSpPr>
          <p:nvPr>
            <p:ph idx="1"/>
          </p:nvPr>
        </p:nvSpPr>
        <p:spPr/>
        <p:txBody>
          <a:bodyPr/>
          <a:lstStyle/>
          <a:p>
            <a:r>
              <a:rPr lang="en-US" dirty="0"/>
              <a:t>Arbitrary message size</a:t>
            </a:r>
          </a:p>
          <a:p>
            <a:r>
              <a:rPr lang="en-US" dirty="0"/>
              <a:t>Out of order delivery</a:t>
            </a:r>
          </a:p>
          <a:p>
            <a:r>
              <a:rPr lang="en-US" dirty="0"/>
              <a:t>Packet loss</a:t>
            </a:r>
          </a:p>
          <a:p>
            <a:r>
              <a:rPr lang="en-US" dirty="0"/>
              <a:t>Bit errors</a:t>
            </a:r>
          </a:p>
          <a:p>
            <a:r>
              <a:rPr lang="en-US" dirty="0"/>
              <a:t>Queuing delays</a:t>
            </a:r>
          </a:p>
        </p:txBody>
      </p:sp>
      <p:sp>
        <p:nvSpPr>
          <p:cNvPr id="4" name="Right Brace 3"/>
          <p:cNvSpPr/>
          <p:nvPr/>
        </p:nvSpPr>
        <p:spPr>
          <a:xfrm>
            <a:off x="5168686" y="2859535"/>
            <a:ext cx="772638" cy="221125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 name="TextBox 4"/>
          <p:cNvSpPr txBox="1"/>
          <p:nvPr/>
        </p:nvSpPr>
        <p:spPr>
          <a:xfrm>
            <a:off x="6065657" y="3649904"/>
            <a:ext cx="1856109" cy="646331"/>
          </a:xfrm>
          <a:prstGeom prst="rect">
            <a:avLst/>
          </a:prstGeom>
          <a:noFill/>
        </p:spPr>
        <p:txBody>
          <a:bodyPr wrap="square" rtlCol="0">
            <a:spAutoFit/>
          </a:bodyPr>
          <a:lstStyle/>
          <a:p>
            <a:r>
              <a:rPr lang="en-US" dirty="0">
                <a:solidFill>
                  <a:srgbClr val="FF2929"/>
                </a:solidFill>
              </a:rPr>
              <a:t>How do we address these?</a:t>
            </a:r>
          </a:p>
        </p:txBody>
      </p:sp>
    </p:spTree>
    <p:extLst>
      <p:ext uri="{BB962C8B-B14F-4D97-AF65-F5344CB8AC3E}">
        <p14:creationId xmlns:p14="http://schemas.microsoft.com/office/powerpoint/2010/main" val="338255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1744663"/>
            <a:ext cx="8374063" cy="957489"/>
          </a:xfrm>
        </p:spPr>
        <p:txBody>
          <a:bodyPr>
            <a:normAutofit fontScale="92500" lnSpcReduction="10000"/>
          </a:bodyPr>
          <a:lstStyle/>
          <a:p>
            <a:pPr>
              <a:lnSpc>
                <a:spcPct val="90000"/>
              </a:lnSpc>
            </a:pPr>
            <a:r>
              <a:rPr lang="en-US" sz="2700" dirty="0">
                <a:latin typeface="Arial" charset="0"/>
                <a:cs typeface="Arial" charset="0"/>
              </a:rPr>
              <a:t>What is the </a:t>
            </a:r>
            <a:r>
              <a:rPr lang="en-US" sz="2700" i="1" dirty="0">
                <a:latin typeface="Arial" charset="0"/>
                <a:cs typeface="Arial" charset="0"/>
              </a:rPr>
              <a:t>Internet</a:t>
            </a:r>
            <a:r>
              <a:rPr lang="en-US" sz="2700" dirty="0">
                <a:latin typeface="Arial" charset="0"/>
                <a:cs typeface="Arial" charset="0"/>
              </a:rPr>
              <a:t>? Consider the postal system…</a:t>
            </a:r>
          </a:p>
          <a:p>
            <a:pPr>
              <a:lnSpc>
                <a:spcPct val="90000"/>
              </a:lnSpc>
            </a:pPr>
            <a:r>
              <a:rPr lang="en-US" sz="2700" dirty="0">
                <a:latin typeface="Arial" charset="0"/>
                <a:cs typeface="Arial" charset="0"/>
              </a:rPr>
              <a:t>Chandra sends a birthday letter to her grandmother</a:t>
            </a:r>
          </a:p>
        </p:txBody>
      </p:sp>
      <p:pic>
        <p:nvPicPr>
          <p:cNvPr id="4099" name="Object 7"/>
          <p:cNvPicPr>
            <a:picLocks noChangeArrowheads="1"/>
          </p:cNvPicPr>
          <p:nvPr/>
        </p:nvPicPr>
        <p:blipFill>
          <a:blip r:embed="rId3">
            <a:extLst>
              <a:ext uri="{28A0092B-C50C-407E-A947-70E740481C1C}">
                <a14:useLocalDpi xmlns:a14="http://schemas.microsoft.com/office/drawing/2010/main"/>
              </a:ext>
            </a:extLst>
          </a:blip>
          <a:srcRect t="-163" b="-262"/>
          <a:stretch>
            <a:fillRect/>
          </a:stretch>
        </p:blipFill>
        <p:spPr bwMode="auto">
          <a:xfrm>
            <a:off x="2279650" y="2702152"/>
            <a:ext cx="5495925" cy="3898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00" name="Title 4"/>
          <p:cNvSpPr>
            <a:spLocks noGrp="1"/>
          </p:cNvSpPr>
          <p:nvPr>
            <p:ph type="title"/>
          </p:nvPr>
        </p:nvSpPr>
        <p:spPr/>
        <p:txBody>
          <a:bodyPr/>
          <a:lstStyle/>
          <a:p>
            <a:r>
              <a:rPr lang="en-US" dirty="0">
                <a:latin typeface="Arial" charset="0"/>
                <a:cs typeface="Arial" charset="0"/>
              </a:rPr>
              <a:t>The traditional way</a:t>
            </a:r>
          </a:p>
        </p:txBody>
      </p:sp>
      <p:sp>
        <p:nvSpPr>
          <p:cNvPr id="2" name="TextBox 1"/>
          <p:cNvSpPr txBox="1"/>
          <p:nvPr/>
        </p:nvSpPr>
        <p:spPr>
          <a:xfrm>
            <a:off x="5432033" y="4600296"/>
            <a:ext cx="1530473" cy="307777"/>
          </a:xfrm>
          <a:prstGeom prst="rect">
            <a:avLst/>
          </a:prstGeom>
          <a:noFill/>
        </p:spPr>
        <p:txBody>
          <a:bodyPr wrap="square" rtlCol="0">
            <a:spAutoFit/>
          </a:bodyPr>
          <a:lstStyle/>
          <a:p>
            <a:r>
              <a:rPr lang="en-US" sz="1400" dirty="0"/>
              <a:t>Chennai, India</a:t>
            </a:r>
          </a:p>
        </p:txBody>
      </p:sp>
      <p:sp>
        <p:nvSpPr>
          <p:cNvPr id="3" name="TextBox 2"/>
          <p:cNvSpPr txBox="1"/>
          <p:nvPr/>
        </p:nvSpPr>
        <p:spPr>
          <a:xfrm>
            <a:off x="2682972" y="6579277"/>
            <a:ext cx="2081005" cy="307777"/>
          </a:xfrm>
          <a:prstGeom prst="rect">
            <a:avLst/>
          </a:prstGeom>
          <a:noFill/>
        </p:spPr>
        <p:txBody>
          <a:bodyPr wrap="square" rtlCol="0">
            <a:spAutoFit/>
          </a:bodyPr>
          <a:lstStyle/>
          <a:p>
            <a:pPr algn="ctr"/>
            <a:r>
              <a:rPr lang="en-US" sz="1400" dirty="0" err="1"/>
              <a:t>Mailpattie</a:t>
            </a:r>
            <a:r>
              <a:rPr lang="en-US" sz="1400" dirty="0"/>
              <a:t>, Tamil Nadu</a:t>
            </a:r>
          </a:p>
        </p:txBody>
      </p:sp>
      <p:sp>
        <p:nvSpPr>
          <p:cNvPr id="7" name="TextBox 6"/>
          <p:cNvSpPr txBox="1"/>
          <p:nvPr/>
        </p:nvSpPr>
        <p:spPr>
          <a:xfrm>
            <a:off x="3254461" y="3881431"/>
            <a:ext cx="902941" cy="307777"/>
          </a:xfrm>
          <a:prstGeom prst="rect">
            <a:avLst/>
          </a:prstGeom>
          <a:noFill/>
        </p:spPr>
        <p:txBody>
          <a:bodyPr wrap="square" rtlCol="0">
            <a:spAutoFit/>
          </a:bodyPr>
          <a:lstStyle/>
          <a:p>
            <a:pPr algn="ctr"/>
            <a:r>
              <a:rPr lang="en-US" sz="1400" dirty="0"/>
              <a:t>Atlanta</a:t>
            </a:r>
          </a:p>
        </p:txBody>
      </p:sp>
    </p:spTree>
    <p:extLst>
      <p:ext uri="{BB962C8B-B14F-4D97-AF65-F5344CB8AC3E}">
        <p14:creationId xmlns:p14="http://schemas.microsoft.com/office/powerpoint/2010/main" val="2315822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(&amp; session) layer concerns</a:t>
            </a:r>
          </a:p>
        </p:txBody>
      </p:sp>
      <p:sp>
        <p:nvSpPr>
          <p:cNvPr id="3" name="Content Placeholder 2"/>
          <p:cNvSpPr>
            <a:spLocks noGrp="1"/>
          </p:cNvSpPr>
          <p:nvPr>
            <p:ph idx="1"/>
          </p:nvPr>
        </p:nvSpPr>
        <p:spPr>
          <a:xfrm>
            <a:off x="1266411" y="2133600"/>
            <a:ext cx="7076747" cy="3992563"/>
          </a:xfrm>
        </p:spPr>
        <p:txBody>
          <a:bodyPr/>
          <a:lstStyle/>
          <a:p>
            <a:r>
              <a:rPr lang="en-US" dirty="0"/>
              <a:t>Arbitrary message size</a:t>
            </a:r>
          </a:p>
          <a:p>
            <a:r>
              <a:rPr lang="en-US" dirty="0"/>
              <a:t>Out of order delivery</a:t>
            </a:r>
          </a:p>
          <a:p>
            <a:r>
              <a:rPr lang="en-US" dirty="0"/>
              <a:t>Packet loss</a:t>
            </a:r>
          </a:p>
          <a:p>
            <a:r>
              <a:rPr lang="en-US" dirty="0"/>
              <a:t>Bit errors</a:t>
            </a:r>
          </a:p>
          <a:p>
            <a:r>
              <a:rPr lang="en-US" dirty="0"/>
              <a:t>Queuing delays</a:t>
            </a:r>
          </a:p>
        </p:txBody>
      </p:sp>
      <p:sp>
        <p:nvSpPr>
          <p:cNvPr id="6" name="TextBox 5"/>
          <p:cNvSpPr txBox="1"/>
          <p:nvPr/>
        </p:nvSpPr>
        <p:spPr>
          <a:xfrm>
            <a:off x="4827881" y="2202375"/>
            <a:ext cx="4316119" cy="369332"/>
          </a:xfrm>
          <a:prstGeom prst="rect">
            <a:avLst/>
          </a:prstGeom>
          <a:noFill/>
        </p:spPr>
        <p:txBody>
          <a:bodyPr wrap="square" rtlCol="0">
            <a:spAutoFit/>
          </a:bodyPr>
          <a:lstStyle/>
          <a:p>
            <a:r>
              <a:rPr lang="en-US" dirty="0">
                <a:solidFill>
                  <a:srgbClr val="FF2929"/>
                </a:solidFill>
                <a:sym typeface="Wingdings"/>
              </a:rPr>
              <a:t> Big segments use multiple packets</a:t>
            </a:r>
            <a:endParaRPr lang="en-US" dirty="0">
              <a:solidFill>
                <a:srgbClr val="FF2929"/>
              </a:solidFill>
            </a:endParaRPr>
          </a:p>
        </p:txBody>
      </p:sp>
      <p:sp>
        <p:nvSpPr>
          <p:cNvPr id="7" name="TextBox 6"/>
          <p:cNvSpPr txBox="1"/>
          <p:nvPr/>
        </p:nvSpPr>
        <p:spPr>
          <a:xfrm>
            <a:off x="4827881" y="2821337"/>
            <a:ext cx="4316119" cy="369332"/>
          </a:xfrm>
          <a:prstGeom prst="rect">
            <a:avLst/>
          </a:prstGeom>
          <a:noFill/>
        </p:spPr>
        <p:txBody>
          <a:bodyPr wrap="square" rtlCol="0">
            <a:spAutoFit/>
          </a:bodyPr>
          <a:lstStyle/>
          <a:p>
            <a:r>
              <a:rPr lang="en-US" dirty="0">
                <a:solidFill>
                  <a:srgbClr val="FF2929"/>
                </a:solidFill>
                <a:sym typeface="Wingdings"/>
              </a:rPr>
              <a:t> Sequence numbers</a:t>
            </a:r>
            <a:endParaRPr lang="en-US" dirty="0">
              <a:solidFill>
                <a:srgbClr val="FF2929"/>
              </a:solidFill>
            </a:endParaRPr>
          </a:p>
        </p:txBody>
      </p:sp>
      <p:sp>
        <p:nvSpPr>
          <p:cNvPr id="8" name="TextBox 7"/>
          <p:cNvSpPr txBox="1"/>
          <p:nvPr/>
        </p:nvSpPr>
        <p:spPr>
          <a:xfrm>
            <a:off x="4827881" y="3440299"/>
            <a:ext cx="4316119" cy="369332"/>
          </a:xfrm>
          <a:prstGeom prst="rect">
            <a:avLst/>
          </a:prstGeom>
          <a:noFill/>
        </p:spPr>
        <p:txBody>
          <a:bodyPr wrap="square" rtlCol="0">
            <a:spAutoFit/>
          </a:bodyPr>
          <a:lstStyle/>
          <a:p>
            <a:r>
              <a:rPr lang="en-US" dirty="0">
                <a:solidFill>
                  <a:srgbClr val="FF2929"/>
                </a:solidFill>
                <a:sym typeface="Wingdings"/>
              </a:rPr>
              <a:t> Positive ACK and buffers</a:t>
            </a:r>
            <a:endParaRPr lang="en-US" dirty="0">
              <a:solidFill>
                <a:srgbClr val="FF2929"/>
              </a:solidFill>
            </a:endParaRPr>
          </a:p>
        </p:txBody>
      </p:sp>
      <p:sp>
        <p:nvSpPr>
          <p:cNvPr id="9" name="TextBox 8"/>
          <p:cNvSpPr txBox="1"/>
          <p:nvPr/>
        </p:nvSpPr>
        <p:spPr>
          <a:xfrm>
            <a:off x="4827881" y="4059261"/>
            <a:ext cx="4316119" cy="369332"/>
          </a:xfrm>
          <a:prstGeom prst="rect">
            <a:avLst/>
          </a:prstGeom>
          <a:noFill/>
        </p:spPr>
        <p:txBody>
          <a:bodyPr wrap="square" rtlCol="0">
            <a:spAutoFit/>
          </a:bodyPr>
          <a:lstStyle/>
          <a:p>
            <a:r>
              <a:rPr lang="en-US" dirty="0">
                <a:solidFill>
                  <a:srgbClr val="FF2929"/>
                </a:solidFill>
                <a:sym typeface="Wingdings"/>
              </a:rPr>
              <a:t> Checksum for packet</a:t>
            </a:r>
            <a:endParaRPr lang="en-US" dirty="0">
              <a:solidFill>
                <a:srgbClr val="FF2929"/>
              </a:solidFill>
            </a:endParaRPr>
          </a:p>
        </p:txBody>
      </p:sp>
      <p:sp>
        <p:nvSpPr>
          <p:cNvPr id="10" name="TextBox 9"/>
          <p:cNvSpPr txBox="1"/>
          <p:nvPr/>
        </p:nvSpPr>
        <p:spPr>
          <a:xfrm>
            <a:off x="4827881" y="4678221"/>
            <a:ext cx="4316119" cy="369332"/>
          </a:xfrm>
          <a:prstGeom prst="rect">
            <a:avLst/>
          </a:prstGeom>
          <a:noFill/>
        </p:spPr>
        <p:txBody>
          <a:bodyPr wrap="square" rtlCol="0">
            <a:spAutoFit/>
          </a:bodyPr>
          <a:lstStyle/>
          <a:p>
            <a:r>
              <a:rPr lang="en-US" dirty="0">
                <a:solidFill>
                  <a:srgbClr val="FF2929"/>
                </a:solidFill>
                <a:sym typeface="Wingdings"/>
              </a:rPr>
              <a:t> But how to handle this one?</a:t>
            </a:r>
            <a:endParaRPr lang="en-US" dirty="0">
              <a:solidFill>
                <a:srgbClr val="FF2929"/>
              </a:solidFill>
            </a:endParaRPr>
          </a:p>
        </p:txBody>
      </p:sp>
    </p:spTree>
    <p:extLst>
      <p:ext uri="{BB962C8B-B14F-4D97-AF65-F5344CB8AC3E}">
        <p14:creationId xmlns:p14="http://schemas.microsoft.com/office/powerpoint/2010/main" val="296153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2"/>
          <p:cNvSpPr>
            <a:spLocks noGrp="1"/>
          </p:cNvSpPr>
          <p:nvPr>
            <p:ph type="title"/>
          </p:nvPr>
        </p:nvSpPr>
        <p:spPr/>
        <p:txBody>
          <a:bodyPr/>
          <a:lstStyle/>
          <a:p>
            <a:r>
              <a:rPr lang="en-US">
                <a:latin typeface="Arial" charset="0"/>
                <a:cs typeface="Arial" charset="0"/>
              </a:rPr>
              <a:t>Network congestion</a:t>
            </a:r>
          </a:p>
        </p:txBody>
      </p:sp>
      <p:sp>
        <p:nvSpPr>
          <p:cNvPr id="32" name="Content Placeholder 31"/>
          <p:cNvSpPr>
            <a:spLocks noGrp="1"/>
          </p:cNvSpPr>
          <p:nvPr>
            <p:ph idx="4294967295"/>
          </p:nvPr>
        </p:nvSpPr>
        <p:spPr>
          <a:xfrm>
            <a:off x="2066925" y="4378505"/>
            <a:ext cx="7077075" cy="2479495"/>
          </a:xfrm>
        </p:spPr>
        <p:txBody>
          <a:bodyPr>
            <a:normAutofit fontScale="92500" lnSpcReduction="20000"/>
          </a:bodyPr>
          <a:lstStyle/>
          <a:p>
            <a:r>
              <a:rPr lang="en-US" dirty="0"/>
              <a:t>Networks tend to grow</a:t>
            </a:r>
          </a:p>
          <a:p>
            <a:r>
              <a:rPr lang="en-US" dirty="0"/>
              <a:t>Network connections get overcommitted</a:t>
            </a:r>
          </a:p>
          <a:p>
            <a:r>
              <a:rPr lang="en-US" dirty="0"/>
              <a:t>Packets are queued, but get so stale they must be dropped</a:t>
            </a:r>
          </a:p>
          <a:p>
            <a:r>
              <a:rPr lang="en-US" dirty="0"/>
              <a:t>Because of the sequence number, we can ignore heavily delayed packets if they ever make it</a:t>
            </a:r>
          </a:p>
        </p:txBody>
      </p:sp>
      <p:cxnSp>
        <p:nvCxnSpPr>
          <p:cNvPr id="4" name="Straight Connector 3"/>
          <p:cNvCxnSpPr/>
          <p:nvPr/>
        </p:nvCxnSpPr>
        <p:spPr>
          <a:xfrm>
            <a:off x="932495" y="2105153"/>
            <a:ext cx="1856108" cy="399623"/>
          </a:xfrm>
          <a:prstGeom prst="line">
            <a:avLst/>
          </a:prstGeom>
          <a:ln w="57150" cmpd="sng"/>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932495" y="2287195"/>
            <a:ext cx="1856108" cy="279746"/>
          </a:xfrm>
          <a:prstGeom prst="line">
            <a:avLst/>
          </a:prstGeom>
          <a:ln w="57150" cmpd="sng"/>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932495" y="2759340"/>
            <a:ext cx="1856108" cy="509165"/>
          </a:xfrm>
          <a:prstGeom prst="line">
            <a:avLst/>
          </a:prstGeom>
          <a:ln w="57150" cmpd="sng"/>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932495" y="2830347"/>
            <a:ext cx="1856108" cy="657163"/>
          </a:xfrm>
          <a:prstGeom prst="line">
            <a:avLst/>
          </a:prstGeom>
          <a:ln w="57150" cmpd="sng"/>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2788603" y="2484005"/>
            <a:ext cx="0" cy="385137"/>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1509" name="TextBox 21508"/>
          <p:cNvSpPr txBox="1"/>
          <p:nvPr/>
        </p:nvSpPr>
        <p:spPr>
          <a:xfrm>
            <a:off x="188113" y="1946811"/>
            <a:ext cx="701262" cy="246221"/>
          </a:xfrm>
          <a:prstGeom prst="rect">
            <a:avLst/>
          </a:prstGeom>
          <a:noFill/>
        </p:spPr>
        <p:txBody>
          <a:bodyPr wrap="square" rtlCol="0">
            <a:spAutoFit/>
          </a:bodyPr>
          <a:lstStyle/>
          <a:p>
            <a:pPr algn="ctr"/>
            <a:r>
              <a:rPr lang="en-US" sz="1000" dirty="0">
                <a:solidFill>
                  <a:srgbClr val="FF2929"/>
                </a:solidFill>
                <a:latin typeface="+mn-lt"/>
              </a:rPr>
              <a:t>10Gb/sec</a:t>
            </a:r>
          </a:p>
        </p:txBody>
      </p:sp>
      <p:sp>
        <p:nvSpPr>
          <p:cNvPr id="38" name="TextBox 37"/>
          <p:cNvSpPr txBox="1"/>
          <p:nvPr/>
        </p:nvSpPr>
        <p:spPr>
          <a:xfrm>
            <a:off x="188113" y="2170748"/>
            <a:ext cx="701262" cy="246221"/>
          </a:xfrm>
          <a:prstGeom prst="rect">
            <a:avLst/>
          </a:prstGeom>
          <a:noFill/>
        </p:spPr>
        <p:txBody>
          <a:bodyPr wrap="square" rtlCol="0">
            <a:spAutoFit/>
          </a:bodyPr>
          <a:lstStyle/>
          <a:p>
            <a:pPr algn="ctr"/>
            <a:r>
              <a:rPr lang="en-US" sz="1000" dirty="0">
                <a:solidFill>
                  <a:srgbClr val="FF2929"/>
                </a:solidFill>
                <a:latin typeface="+mn-lt"/>
              </a:rPr>
              <a:t>10Gb/sec</a:t>
            </a:r>
          </a:p>
        </p:txBody>
      </p:sp>
      <p:sp>
        <p:nvSpPr>
          <p:cNvPr id="39" name="TextBox 38"/>
          <p:cNvSpPr txBox="1"/>
          <p:nvPr/>
        </p:nvSpPr>
        <p:spPr>
          <a:xfrm>
            <a:off x="188113" y="3145394"/>
            <a:ext cx="701262" cy="246221"/>
          </a:xfrm>
          <a:prstGeom prst="rect">
            <a:avLst/>
          </a:prstGeom>
          <a:noFill/>
        </p:spPr>
        <p:txBody>
          <a:bodyPr wrap="square" rtlCol="0">
            <a:spAutoFit/>
          </a:bodyPr>
          <a:lstStyle/>
          <a:p>
            <a:pPr algn="ctr"/>
            <a:r>
              <a:rPr lang="en-US" sz="1000" dirty="0">
                <a:solidFill>
                  <a:srgbClr val="FF2929"/>
                </a:solidFill>
                <a:latin typeface="+mn-lt"/>
              </a:rPr>
              <a:t>10Gb/sec</a:t>
            </a:r>
          </a:p>
        </p:txBody>
      </p:sp>
      <p:sp>
        <p:nvSpPr>
          <p:cNvPr id="40" name="TextBox 39"/>
          <p:cNvSpPr txBox="1"/>
          <p:nvPr/>
        </p:nvSpPr>
        <p:spPr>
          <a:xfrm>
            <a:off x="188113" y="3398100"/>
            <a:ext cx="701262" cy="246221"/>
          </a:xfrm>
          <a:prstGeom prst="rect">
            <a:avLst/>
          </a:prstGeom>
          <a:noFill/>
        </p:spPr>
        <p:txBody>
          <a:bodyPr wrap="square" rtlCol="0">
            <a:spAutoFit/>
          </a:bodyPr>
          <a:lstStyle/>
          <a:p>
            <a:pPr algn="ctr"/>
            <a:r>
              <a:rPr lang="en-US" sz="1000" dirty="0">
                <a:solidFill>
                  <a:srgbClr val="FF2929"/>
                </a:solidFill>
                <a:latin typeface="+mn-lt"/>
              </a:rPr>
              <a:t>10Gb/sec</a:t>
            </a:r>
          </a:p>
        </p:txBody>
      </p:sp>
      <p:cxnSp>
        <p:nvCxnSpPr>
          <p:cNvPr id="41" name="Straight Connector 40"/>
          <p:cNvCxnSpPr/>
          <p:nvPr/>
        </p:nvCxnSpPr>
        <p:spPr>
          <a:xfrm flipV="1">
            <a:off x="932495" y="2692137"/>
            <a:ext cx="1856108" cy="367326"/>
          </a:xfrm>
          <a:prstGeom prst="line">
            <a:avLst/>
          </a:prstGeom>
          <a:ln w="57150" cmpd="sng"/>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932495" y="2692138"/>
            <a:ext cx="1856108" cy="261184"/>
          </a:xfrm>
          <a:prstGeom prst="line">
            <a:avLst/>
          </a:prstGeom>
          <a:ln w="57150" cmpd="sng"/>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932495" y="2692137"/>
            <a:ext cx="1827129" cy="151661"/>
          </a:xfrm>
          <a:prstGeom prst="line">
            <a:avLst/>
          </a:prstGeom>
          <a:ln w="57150" cmpd="sng"/>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932495" y="2692137"/>
            <a:ext cx="1827129" cy="1"/>
          </a:xfrm>
          <a:prstGeom prst="line">
            <a:avLst/>
          </a:prstGeom>
          <a:ln w="57150" cmpd="sng"/>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932495" y="2504776"/>
            <a:ext cx="1856108" cy="119143"/>
          </a:xfrm>
          <a:prstGeom prst="line">
            <a:avLst/>
          </a:prstGeom>
          <a:ln w="57150" cmpd="sng"/>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932495" y="2594638"/>
            <a:ext cx="1884069" cy="97499"/>
          </a:xfrm>
          <a:prstGeom prst="line">
            <a:avLst/>
          </a:prstGeom>
          <a:ln w="57150" cmpd="sng"/>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932495" y="2719081"/>
            <a:ext cx="1856108" cy="457504"/>
          </a:xfrm>
          <a:prstGeom prst="line">
            <a:avLst/>
          </a:prstGeom>
          <a:ln w="57150" cmpd="sng"/>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932495" y="2416969"/>
            <a:ext cx="1881129" cy="201662"/>
          </a:xfrm>
          <a:prstGeom prst="line">
            <a:avLst/>
          </a:prstGeom>
          <a:ln w="57150" cmpd="sng"/>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932495" y="2792281"/>
            <a:ext cx="1856108" cy="599334"/>
          </a:xfrm>
          <a:prstGeom prst="line">
            <a:avLst/>
          </a:prstGeom>
          <a:ln w="57150" cmpd="sng"/>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932495" y="2843799"/>
            <a:ext cx="1881129" cy="746370"/>
          </a:xfrm>
          <a:prstGeom prst="line">
            <a:avLst/>
          </a:prstGeom>
          <a:ln w="57150" cmpd="sng"/>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932495" y="1998052"/>
            <a:ext cx="1884069" cy="506724"/>
          </a:xfrm>
          <a:prstGeom prst="line">
            <a:avLst/>
          </a:prstGeom>
          <a:ln w="57150" cmpd="sng"/>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2788603" y="2484005"/>
            <a:ext cx="5337423" cy="3851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100 Gb/sec</a:t>
            </a:r>
          </a:p>
        </p:txBody>
      </p:sp>
      <p:sp>
        <p:nvSpPr>
          <p:cNvPr id="21535" name="Rectangle 21534"/>
          <p:cNvSpPr/>
          <p:nvPr/>
        </p:nvSpPr>
        <p:spPr>
          <a:xfrm>
            <a:off x="786681" y="3762490"/>
            <a:ext cx="1895621" cy="396383"/>
          </a:xfrm>
          <a:prstGeom prst="rect">
            <a:avLst/>
          </a:prstGeom>
          <a:solidFill>
            <a:srgbClr val="008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Access Networks</a:t>
            </a:r>
          </a:p>
        </p:txBody>
      </p:sp>
      <p:sp>
        <p:nvSpPr>
          <p:cNvPr id="78" name="Rectangle 77"/>
          <p:cNvSpPr/>
          <p:nvPr/>
        </p:nvSpPr>
        <p:spPr>
          <a:xfrm>
            <a:off x="4711366" y="3762490"/>
            <a:ext cx="1895621" cy="396383"/>
          </a:xfrm>
          <a:prstGeom prst="rect">
            <a:avLst/>
          </a:prstGeom>
          <a:solidFill>
            <a:srgbClr val="008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Regional networks</a:t>
            </a:r>
          </a:p>
        </p:txBody>
      </p:sp>
    </p:spTree>
    <p:extLst>
      <p:ext uri="{BB962C8B-B14F-4D97-AF65-F5344CB8AC3E}">
        <p14:creationId xmlns:p14="http://schemas.microsoft.com/office/powerpoint/2010/main" val="271660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dissolve">
                                      <p:cBhvr>
                                        <p:cTn id="7" dur="5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dissolve">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dissolve">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dissolv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dissolve">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dissolve">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dissolve">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dissolve">
                                      <p:cBhvr>
                                        <p:cTn id="52" dur="500"/>
                                        <p:tgtEl>
                                          <p:spTgt spid="5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dissolve">
                                      <p:cBhvr>
                                        <p:cTn id="57" dur="500"/>
                                        <p:tgtEl>
                                          <p:spTgt spid="5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dissolve">
                                      <p:cBhvr>
                                        <p:cTn id="62" dur="500"/>
                                        <p:tgtEl>
                                          <p:spTgt spid="66"/>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32">
                                            <p:txEl>
                                              <p:pRg st="1" end="1"/>
                                            </p:txEl>
                                          </p:spTgt>
                                        </p:tgtEl>
                                        <p:attrNameLst>
                                          <p:attrName>style.visibility</p:attrName>
                                        </p:attrNameLst>
                                      </p:cBhvr>
                                      <p:to>
                                        <p:strVal val="visible"/>
                                      </p:to>
                                    </p:set>
                                    <p:animEffect transition="in" filter="dissolve">
                                      <p:cBhvr>
                                        <p:cTn id="67" dur="500"/>
                                        <p:tgtEl>
                                          <p:spTgt spid="32">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32">
                                            <p:txEl>
                                              <p:pRg st="2" end="2"/>
                                            </p:txEl>
                                          </p:spTgt>
                                        </p:tgtEl>
                                        <p:attrNameLst>
                                          <p:attrName>style.visibility</p:attrName>
                                        </p:attrNameLst>
                                      </p:cBhvr>
                                      <p:to>
                                        <p:strVal val="visible"/>
                                      </p:to>
                                    </p:set>
                                    <p:animEffect transition="in" filter="dissolve">
                                      <p:cBhvr>
                                        <p:cTn id="72" dur="500"/>
                                        <p:tgtEl>
                                          <p:spTgt spid="32">
                                            <p:txEl>
                                              <p:pRg st="2" end="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32">
                                            <p:txEl>
                                              <p:pRg st="3" end="3"/>
                                            </p:txEl>
                                          </p:spTgt>
                                        </p:tgtEl>
                                        <p:attrNameLst>
                                          <p:attrName>style.visibility</p:attrName>
                                        </p:attrNameLst>
                                      </p:cBhvr>
                                      <p:to>
                                        <p:strVal val="visible"/>
                                      </p:to>
                                    </p:set>
                                    <p:animEffect transition="in" filter="dissolve">
                                      <p:cBhvr>
                                        <p:cTn id="77" dur="500"/>
                                        <p:tgtEl>
                                          <p:spTgt spid="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52"/>
          <p:cNvGrpSpPr>
            <a:grpSpLocks/>
          </p:cNvGrpSpPr>
          <p:nvPr/>
        </p:nvGrpSpPr>
        <p:grpSpPr bwMode="auto">
          <a:xfrm>
            <a:off x="233363" y="1898455"/>
            <a:ext cx="8388350" cy="4270375"/>
            <a:chOff x="146" y="105"/>
            <a:chExt cx="5285" cy="2690"/>
          </a:xfrm>
        </p:grpSpPr>
        <p:sp>
          <p:nvSpPr>
            <p:cNvPr id="22532" name="Rectangle 4"/>
            <p:cNvSpPr>
              <a:spLocks noChangeArrowheads="1"/>
            </p:cNvSpPr>
            <p:nvPr/>
          </p:nvSpPr>
          <p:spPr bwMode="auto">
            <a:xfrm>
              <a:off x="146" y="418"/>
              <a:ext cx="145" cy="363"/>
            </a:xfrm>
            <a:prstGeom prst="rect">
              <a:avLst/>
            </a:prstGeom>
            <a:solidFill>
              <a:srgbClr val="669900"/>
            </a:solidFill>
            <a:ln w="9525">
              <a:solidFill>
                <a:schemeClr val="tx1"/>
              </a:solidFill>
              <a:miter lim="800000"/>
              <a:headEnd/>
              <a:tailEnd/>
            </a:ln>
          </p:spPr>
          <p:txBody>
            <a:bodyPr wrap="none" anchor="ctr"/>
            <a:lstStyle/>
            <a:p>
              <a:endParaRPr lang="en-US"/>
            </a:p>
          </p:txBody>
        </p:sp>
        <p:sp>
          <p:nvSpPr>
            <p:cNvPr id="22533" name="Rectangle 5"/>
            <p:cNvSpPr>
              <a:spLocks noChangeArrowheads="1"/>
            </p:cNvSpPr>
            <p:nvPr/>
          </p:nvSpPr>
          <p:spPr bwMode="auto">
            <a:xfrm>
              <a:off x="291" y="418"/>
              <a:ext cx="145" cy="363"/>
            </a:xfrm>
            <a:prstGeom prst="rect">
              <a:avLst/>
            </a:prstGeom>
            <a:solidFill>
              <a:srgbClr val="669900"/>
            </a:solidFill>
            <a:ln w="9525">
              <a:solidFill>
                <a:schemeClr val="tx1"/>
              </a:solidFill>
              <a:miter lim="800000"/>
              <a:headEnd/>
              <a:tailEnd/>
            </a:ln>
          </p:spPr>
          <p:txBody>
            <a:bodyPr wrap="none" anchor="ctr"/>
            <a:lstStyle/>
            <a:p>
              <a:endParaRPr lang="en-US"/>
            </a:p>
          </p:txBody>
        </p:sp>
        <p:sp>
          <p:nvSpPr>
            <p:cNvPr id="22534" name="Rectangle 6"/>
            <p:cNvSpPr>
              <a:spLocks noChangeArrowheads="1"/>
            </p:cNvSpPr>
            <p:nvPr/>
          </p:nvSpPr>
          <p:spPr bwMode="auto">
            <a:xfrm>
              <a:off x="436" y="418"/>
              <a:ext cx="145" cy="363"/>
            </a:xfrm>
            <a:prstGeom prst="rect">
              <a:avLst/>
            </a:prstGeom>
            <a:solidFill>
              <a:srgbClr val="669900"/>
            </a:solidFill>
            <a:ln w="9525">
              <a:solidFill>
                <a:schemeClr val="tx1"/>
              </a:solidFill>
              <a:miter lim="800000"/>
              <a:headEnd/>
              <a:tailEnd/>
            </a:ln>
          </p:spPr>
          <p:txBody>
            <a:bodyPr wrap="none" anchor="ctr"/>
            <a:lstStyle/>
            <a:p>
              <a:endParaRPr lang="en-US"/>
            </a:p>
          </p:txBody>
        </p:sp>
        <p:sp>
          <p:nvSpPr>
            <p:cNvPr id="22535" name="Rectangle 7"/>
            <p:cNvSpPr>
              <a:spLocks noChangeArrowheads="1"/>
            </p:cNvSpPr>
            <p:nvPr/>
          </p:nvSpPr>
          <p:spPr bwMode="auto">
            <a:xfrm>
              <a:off x="581" y="418"/>
              <a:ext cx="145" cy="363"/>
            </a:xfrm>
            <a:prstGeom prst="rect">
              <a:avLst/>
            </a:prstGeom>
            <a:solidFill>
              <a:srgbClr val="669900"/>
            </a:solidFill>
            <a:ln w="9525">
              <a:solidFill>
                <a:schemeClr val="tx1"/>
              </a:solidFill>
              <a:miter lim="800000"/>
              <a:headEnd/>
              <a:tailEnd/>
            </a:ln>
          </p:spPr>
          <p:txBody>
            <a:bodyPr wrap="none" anchor="ctr"/>
            <a:lstStyle/>
            <a:p>
              <a:endParaRPr lang="en-US"/>
            </a:p>
          </p:txBody>
        </p:sp>
        <p:sp>
          <p:nvSpPr>
            <p:cNvPr id="22536" name="Rectangle 8"/>
            <p:cNvSpPr>
              <a:spLocks noChangeArrowheads="1"/>
            </p:cNvSpPr>
            <p:nvPr/>
          </p:nvSpPr>
          <p:spPr bwMode="auto">
            <a:xfrm>
              <a:off x="727" y="418"/>
              <a:ext cx="145" cy="363"/>
            </a:xfrm>
            <a:prstGeom prst="rect">
              <a:avLst/>
            </a:prstGeom>
            <a:solidFill>
              <a:srgbClr val="669900"/>
            </a:solidFill>
            <a:ln w="9525">
              <a:solidFill>
                <a:schemeClr val="tx1"/>
              </a:solidFill>
              <a:miter lim="800000"/>
              <a:headEnd/>
              <a:tailEnd/>
            </a:ln>
          </p:spPr>
          <p:txBody>
            <a:bodyPr wrap="none" anchor="ctr"/>
            <a:lstStyle/>
            <a:p>
              <a:endParaRPr lang="en-US"/>
            </a:p>
          </p:txBody>
        </p:sp>
        <p:sp>
          <p:nvSpPr>
            <p:cNvPr id="22537" name="Rectangle 9"/>
            <p:cNvSpPr>
              <a:spLocks noChangeArrowheads="1"/>
            </p:cNvSpPr>
            <p:nvPr/>
          </p:nvSpPr>
          <p:spPr bwMode="auto">
            <a:xfrm>
              <a:off x="872" y="418"/>
              <a:ext cx="145" cy="363"/>
            </a:xfrm>
            <a:prstGeom prst="rect">
              <a:avLst/>
            </a:prstGeom>
            <a:solidFill>
              <a:srgbClr val="669900"/>
            </a:solidFill>
            <a:ln w="9525">
              <a:solidFill>
                <a:schemeClr val="tx1"/>
              </a:solidFill>
              <a:miter lim="800000"/>
              <a:headEnd/>
              <a:tailEnd/>
            </a:ln>
          </p:spPr>
          <p:txBody>
            <a:bodyPr wrap="none" anchor="ctr"/>
            <a:lstStyle/>
            <a:p>
              <a:endParaRPr lang="en-US"/>
            </a:p>
          </p:txBody>
        </p:sp>
        <p:sp>
          <p:nvSpPr>
            <p:cNvPr id="22538" name="Rectangle 10"/>
            <p:cNvSpPr>
              <a:spLocks noChangeArrowheads="1"/>
            </p:cNvSpPr>
            <p:nvPr/>
          </p:nvSpPr>
          <p:spPr bwMode="auto">
            <a:xfrm>
              <a:off x="1017" y="418"/>
              <a:ext cx="145" cy="363"/>
            </a:xfrm>
            <a:prstGeom prst="rect">
              <a:avLst/>
            </a:prstGeom>
            <a:solidFill>
              <a:srgbClr val="669900"/>
            </a:solidFill>
            <a:ln w="9525">
              <a:solidFill>
                <a:schemeClr val="tx1"/>
              </a:solidFill>
              <a:miter lim="800000"/>
              <a:headEnd/>
              <a:tailEnd/>
            </a:ln>
          </p:spPr>
          <p:txBody>
            <a:bodyPr wrap="none" anchor="ctr"/>
            <a:lstStyle/>
            <a:p>
              <a:endParaRPr lang="en-US"/>
            </a:p>
          </p:txBody>
        </p:sp>
        <p:sp>
          <p:nvSpPr>
            <p:cNvPr id="22539" name="Rectangle 11"/>
            <p:cNvSpPr>
              <a:spLocks noChangeArrowheads="1"/>
            </p:cNvSpPr>
            <p:nvPr/>
          </p:nvSpPr>
          <p:spPr bwMode="auto">
            <a:xfrm>
              <a:off x="1162" y="418"/>
              <a:ext cx="145" cy="363"/>
            </a:xfrm>
            <a:prstGeom prst="rect">
              <a:avLst/>
            </a:prstGeom>
            <a:solidFill>
              <a:srgbClr val="669900"/>
            </a:solidFill>
            <a:ln w="9525">
              <a:solidFill>
                <a:schemeClr val="tx1"/>
              </a:solidFill>
              <a:miter lim="800000"/>
              <a:headEnd/>
              <a:tailEnd/>
            </a:ln>
          </p:spPr>
          <p:txBody>
            <a:bodyPr wrap="none" anchor="ctr"/>
            <a:lstStyle/>
            <a:p>
              <a:endParaRPr lang="en-US"/>
            </a:p>
          </p:txBody>
        </p:sp>
        <p:sp>
          <p:nvSpPr>
            <p:cNvPr id="22540" name="Rectangle 12"/>
            <p:cNvSpPr>
              <a:spLocks noChangeArrowheads="1"/>
            </p:cNvSpPr>
            <p:nvPr/>
          </p:nvSpPr>
          <p:spPr bwMode="auto">
            <a:xfrm>
              <a:off x="1283" y="418"/>
              <a:ext cx="145" cy="363"/>
            </a:xfrm>
            <a:prstGeom prst="rect">
              <a:avLst/>
            </a:prstGeom>
            <a:solidFill>
              <a:srgbClr val="669900"/>
            </a:solidFill>
            <a:ln w="9525">
              <a:solidFill>
                <a:schemeClr val="tx1"/>
              </a:solidFill>
              <a:miter lim="800000"/>
              <a:headEnd/>
              <a:tailEnd/>
            </a:ln>
          </p:spPr>
          <p:txBody>
            <a:bodyPr wrap="none" anchor="ctr"/>
            <a:lstStyle/>
            <a:p>
              <a:endParaRPr lang="en-US"/>
            </a:p>
          </p:txBody>
        </p:sp>
        <p:sp>
          <p:nvSpPr>
            <p:cNvPr id="22541" name="Rectangle 13"/>
            <p:cNvSpPr>
              <a:spLocks noChangeArrowheads="1"/>
            </p:cNvSpPr>
            <p:nvPr/>
          </p:nvSpPr>
          <p:spPr bwMode="auto">
            <a:xfrm>
              <a:off x="1428" y="418"/>
              <a:ext cx="145" cy="363"/>
            </a:xfrm>
            <a:prstGeom prst="rect">
              <a:avLst/>
            </a:prstGeom>
            <a:solidFill>
              <a:srgbClr val="CC3300"/>
            </a:solidFill>
            <a:ln w="9525">
              <a:solidFill>
                <a:schemeClr val="tx1"/>
              </a:solidFill>
              <a:miter lim="800000"/>
              <a:headEnd/>
              <a:tailEnd/>
            </a:ln>
          </p:spPr>
          <p:txBody>
            <a:bodyPr wrap="none" anchor="ctr"/>
            <a:lstStyle/>
            <a:p>
              <a:endParaRPr lang="en-US"/>
            </a:p>
          </p:txBody>
        </p:sp>
        <p:sp>
          <p:nvSpPr>
            <p:cNvPr id="22542" name="Rectangle 14"/>
            <p:cNvSpPr>
              <a:spLocks noChangeArrowheads="1"/>
            </p:cNvSpPr>
            <p:nvPr/>
          </p:nvSpPr>
          <p:spPr bwMode="auto">
            <a:xfrm>
              <a:off x="1573" y="418"/>
              <a:ext cx="145" cy="363"/>
            </a:xfrm>
            <a:prstGeom prst="rect">
              <a:avLst/>
            </a:prstGeom>
            <a:solidFill>
              <a:srgbClr val="CC3300"/>
            </a:solidFill>
            <a:ln w="9525">
              <a:solidFill>
                <a:schemeClr val="tx1"/>
              </a:solidFill>
              <a:miter lim="800000"/>
              <a:headEnd/>
              <a:tailEnd/>
            </a:ln>
          </p:spPr>
          <p:txBody>
            <a:bodyPr wrap="none" anchor="ctr"/>
            <a:lstStyle/>
            <a:p>
              <a:endParaRPr lang="en-US"/>
            </a:p>
          </p:txBody>
        </p:sp>
        <p:sp>
          <p:nvSpPr>
            <p:cNvPr id="22543" name="Rectangle 15"/>
            <p:cNvSpPr>
              <a:spLocks noChangeArrowheads="1"/>
            </p:cNvSpPr>
            <p:nvPr/>
          </p:nvSpPr>
          <p:spPr bwMode="auto">
            <a:xfrm>
              <a:off x="1718" y="418"/>
              <a:ext cx="145" cy="363"/>
            </a:xfrm>
            <a:prstGeom prst="rect">
              <a:avLst/>
            </a:prstGeom>
            <a:solidFill>
              <a:srgbClr val="CC3300"/>
            </a:solidFill>
            <a:ln w="9525">
              <a:solidFill>
                <a:schemeClr val="tx1"/>
              </a:solidFill>
              <a:miter lim="800000"/>
              <a:headEnd/>
              <a:tailEnd/>
            </a:ln>
          </p:spPr>
          <p:txBody>
            <a:bodyPr wrap="none" anchor="ctr"/>
            <a:lstStyle/>
            <a:p>
              <a:endParaRPr lang="en-US"/>
            </a:p>
          </p:txBody>
        </p:sp>
        <p:sp>
          <p:nvSpPr>
            <p:cNvPr id="22544" name="Rectangle 16"/>
            <p:cNvSpPr>
              <a:spLocks noChangeArrowheads="1"/>
            </p:cNvSpPr>
            <p:nvPr/>
          </p:nvSpPr>
          <p:spPr bwMode="auto">
            <a:xfrm>
              <a:off x="1840" y="418"/>
              <a:ext cx="145" cy="363"/>
            </a:xfrm>
            <a:prstGeom prst="rect">
              <a:avLst/>
            </a:prstGeom>
            <a:solidFill>
              <a:srgbClr val="CC3300"/>
            </a:solidFill>
            <a:ln w="9525">
              <a:solidFill>
                <a:schemeClr val="tx1"/>
              </a:solidFill>
              <a:miter lim="800000"/>
              <a:headEnd/>
              <a:tailEnd/>
            </a:ln>
          </p:spPr>
          <p:txBody>
            <a:bodyPr wrap="none" anchor="ctr"/>
            <a:lstStyle/>
            <a:p>
              <a:endParaRPr lang="en-US"/>
            </a:p>
          </p:txBody>
        </p:sp>
        <p:sp>
          <p:nvSpPr>
            <p:cNvPr id="22545" name="Rectangle 17"/>
            <p:cNvSpPr>
              <a:spLocks noChangeArrowheads="1"/>
            </p:cNvSpPr>
            <p:nvPr/>
          </p:nvSpPr>
          <p:spPr bwMode="auto">
            <a:xfrm>
              <a:off x="1985" y="418"/>
              <a:ext cx="145" cy="363"/>
            </a:xfrm>
            <a:prstGeom prst="rect">
              <a:avLst/>
            </a:prstGeom>
            <a:solidFill>
              <a:srgbClr val="CC3300"/>
            </a:solidFill>
            <a:ln w="9525">
              <a:solidFill>
                <a:schemeClr val="tx1"/>
              </a:solidFill>
              <a:miter lim="800000"/>
              <a:headEnd/>
              <a:tailEnd/>
            </a:ln>
          </p:spPr>
          <p:txBody>
            <a:bodyPr wrap="none" anchor="ctr"/>
            <a:lstStyle/>
            <a:p>
              <a:endParaRPr lang="en-US"/>
            </a:p>
          </p:txBody>
        </p:sp>
        <p:sp>
          <p:nvSpPr>
            <p:cNvPr id="22546" name="Rectangle 18"/>
            <p:cNvSpPr>
              <a:spLocks noChangeArrowheads="1"/>
            </p:cNvSpPr>
            <p:nvPr/>
          </p:nvSpPr>
          <p:spPr bwMode="auto">
            <a:xfrm>
              <a:off x="2130" y="418"/>
              <a:ext cx="145" cy="363"/>
            </a:xfrm>
            <a:prstGeom prst="rect">
              <a:avLst/>
            </a:prstGeom>
            <a:solidFill>
              <a:srgbClr val="CC3300"/>
            </a:solidFill>
            <a:ln w="9525">
              <a:solidFill>
                <a:schemeClr val="tx1"/>
              </a:solidFill>
              <a:miter lim="800000"/>
              <a:headEnd/>
              <a:tailEnd/>
            </a:ln>
          </p:spPr>
          <p:txBody>
            <a:bodyPr wrap="none" anchor="ctr"/>
            <a:lstStyle/>
            <a:p>
              <a:endParaRPr lang="en-US"/>
            </a:p>
          </p:txBody>
        </p:sp>
        <p:sp>
          <p:nvSpPr>
            <p:cNvPr id="22547" name="Rectangle 19"/>
            <p:cNvSpPr>
              <a:spLocks noChangeArrowheads="1"/>
            </p:cNvSpPr>
            <p:nvPr/>
          </p:nvSpPr>
          <p:spPr bwMode="auto">
            <a:xfrm>
              <a:off x="2275" y="418"/>
              <a:ext cx="145" cy="363"/>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2548" name="Rectangle 20"/>
            <p:cNvSpPr>
              <a:spLocks noChangeArrowheads="1"/>
            </p:cNvSpPr>
            <p:nvPr/>
          </p:nvSpPr>
          <p:spPr bwMode="auto">
            <a:xfrm>
              <a:off x="2396" y="418"/>
              <a:ext cx="145" cy="363"/>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2549" name="Rectangle 21"/>
            <p:cNvSpPr>
              <a:spLocks noChangeArrowheads="1"/>
            </p:cNvSpPr>
            <p:nvPr/>
          </p:nvSpPr>
          <p:spPr bwMode="auto">
            <a:xfrm>
              <a:off x="2541" y="418"/>
              <a:ext cx="145" cy="363"/>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2550" name="Rectangle 22"/>
            <p:cNvSpPr>
              <a:spLocks noChangeArrowheads="1"/>
            </p:cNvSpPr>
            <p:nvPr/>
          </p:nvSpPr>
          <p:spPr bwMode="auto">
            <a:xfrm>
              <a:off x="2686" y="418"/>
              <a:ext cx="145" cy="363"/>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2551" name="Rectangle 23"/>
            <p:cNvSpPr>
              <a:spLocks noChangeArrowheads="1"/>
            </p:cNvSpPr>
            <p:nvPr/>
          </p:nvSpPr>
          <p:spPr bwMode="auto">
            <a:xfrm>
              <a:off x="2831" y="418"/>
              <a:ext cx="145" cy="36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2552" name="Rectangle 24"/>
            <p:cNvSpPr>
              <a:spLocks noChangeArrowheads="1"/>
            </p:cNvSpPr>
            <p:nvPr/>
          </p:nvSpPr>
          <p:spPr bwMode="auto">
            <a:xfrm>
              <a:off x="2977" y="418"/>
              <a:ext cx="145" cy="36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2553" name="Rectangle 25"/>
            <p:cNvSpPr>
              <a:spLocks noChangeArrowheads="1"/>
            </p:cNvSpPr>
            <p:nvPr/>
          </p:nvSpPr>
          <p:spPr bwMode="auto">
            <a:xfrm>
              <a:off x="3122" y="418"/>
              <a:ext cx="145" cy="36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2554" name="Rectangle 26"/>
            <p:cNvSpPr>
              <a:spLocks noChangeArrowheads="1"/>
            </p:cNvSpPr>
            <p:nvPr/>
          </p:nvSpPr>
          <p:spPr bwMode="auto">
            <a:xfrm>
              <a:off x="3267" y="418"/>
              <a:ext cx="145" cy="36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2555" name="Rectangle 27"/>
            <p:cNvSpPr>
              <a:spLocks noChangeArrowheads="1"/>
            </p:cNvSpPr>
            <p:nvPr/>
          </p:nvSpPr>
          <p:spPr bwMode="auto">
            <a:xfrm>
              <a:off x="3412" y="418"/>
              <a:ext cx="145" cy="36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2556" name="Rectangle 28"/>
            <p:cNvSpPr>
              <a:spLocks noChangeArrowheads="1"/>
            </p:cNvSpPr>
            <p:nvPr/>
          </p:nvSpPr>
          <p:spPr bwMode="auto">
            <a:xfrm>
              <a:off x="3557" y="418"/>
              <a:ext cx="145" cy="36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2557" name="Rectangle 29"/>
            <p:cNvSpPr>
              <a:spLocks noChangeArrowheads="1"/>
            </p:cNvSpPr>
            <p:nvPr/>
          </p:nvSpPr>
          <p:spPr bwMode="auto">
            <a:xfrm>
              <a:off x="3702" y="418"/>
              <a:ext cx="145" cy="36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2558" name="Rectangle 30"/>
            <p:cNvSpPr>
              <a:spLocks noChangeArrowheads="1"/>
            </p:cNvSpPr>
            <p:nvPr/>
          </p:nvSpPr>
          <p:spPr bwMode="auto">
            <a:xfrm>
              <a:off x="3847" y="418"/>
              <a:ext cx="145" cy="36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2559" name="Rectangle 31"/>
            <p:cNvSpPr>
              <a:spLocks noChangeArrowheads="1"/>
            </p:cNvSpPr>
            <p:nvPr/>
          </p:nvSpPr>
          <p:spPr bwMode="auto">
            <a:xfrm>
              <a:off x="3992" y="418"/>
              <a:ext cx="145" cy="36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2560" name="Rectangle 32"/>
            <p:cNvSpPr>
              <a:spLocks noChangeArrowheads="1"/>
            </p:cNvSpPr>
            <p:nvPr/>
          </p:nvSpPr>
          <p:spPr bwMode="auto">
            <a:xfrm>
              <a:off x="4138" y="418"/>
              <a:ext cx="145" cy="36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2561" name="Rectangle 33"/>
            <p:cNvSpPr>
              <a:spLocks noChangeArrowheads="1"/>
            </p:cNvSpPr>
            <p:nvPr/>
          </p:nvSpPr>
          <p:spPr bwMode="auto">
            <a:xfrm>
              <a:off x="4283" y="418"/>
              <a:ext cx="145" cy="36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2562" name="Rectangle 34"/>
            <p:cNvSpPr>
              <a:spLocks noChangeArrowheads="1"/>
            </p:cNvSpPr>
            <p:nvPr/>
          </p:nvSpPr>
          <p:spPr bwMode="auto">
            <a:xfrm>
              <a:off x="4428" y="418"/>
              <a:ext cx="145" cy="36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2563" name="Rectangle 35"/>
            <p:cNvSpPr>
              <a:spLocks noChangeArrowheads="1"/>
            </p:cNvSpPr>
            <p:nvPr/>
          </p:nvSpPr>
          <p:spPr bwMode="auto">
            <a:xfrm>
              <a:off x="4573" y="418"/>
              <a:ext cx="145" cy="36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2564" name="Line 36"/>
            <p:cNvSpPr>
              <a:spLocks noChangeShapeType="1"/>
            </p:cNvSpPr>
            <p:nvPr/>
          </p:nvSpPr>
          <p:spPr bwMode="auto">
            <a:xfrm>
              <a:off x="1138" y="200"/>
              <a:ext cx="1936"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2565" name="Text Box 37"/>
            <p:cNvSpPr txBox="1">
              <a:spLocks noChangeArrowheads="1"/>
            </p:cNvSpPr>
            <p:nvPr/>
          </p:nvSpPr>
          <p:spPr bwMode="auto">
            <a:xfrm>
              <a:off x="3098" y="105"/>
              <a:ext cx="1658"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Increasing sequence numbers </a:t>
              </a:r>
            </a:p>
          </p:txBody>
        </p:sp>
        <p:sp>
          <p:nvSpPr>
            <p:cNvPr id="22566" name="AutoShape 40"/>
            <p:cNvSpPr>
              <a:spLocks/>
            </p:cNvSpPr>
            <p:nvPr/>
          </p:nvSpPr>
          <p:spPr bwMode="auto">
            <a:xfrm rot="5400000">
              <a:off x="2082" y="320"/>
              <a:ext cx="96" cy="1355"/>
            </a:xfrm>
            <a:prstGeom prst="rightBrace">
              <a:avLst>
                <a:gd name="adj1" fmla="val 117622"/>
                <a:gd name="adj2" fmla="val 50000"/>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2567" name="Text Box 41"/>
            <p:cNvSpPr txBox="1">
              <a:spLocks noChangeArrowheads="1"/>
            </p:cNvSpPr>
            <p:nvPr/>
          </p:nvSpPr>
          <p:spPr bwMode="auto">
            <a:xfrm>
              <a:off x="1549" y="1120"/>
              <a:ext cx="1175" cy="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t>Active window of </a:t>
              </a:r>
            </a:p>
            <a:p>
              <a:pPr eaLnBrk="1" hangingPunct="1"/>
              <a:r>
                <a:rPr lang="en-US" b="1" dirty="0"/>
                <a:t>sequence numbers </a:t>
              </a:r>
            </a:p>
          </p:txBody>
        </p:sp>
        <p:sp>
          <p:nvSpPr>
            <p:cNvPr id="22568" name="Rectangle 42"/>
            <p:cNvSpPr>
              <a:spLocks noChangeArrowheads="1"/>
            </p:cNvSpPr>
            <p:nvPr/>
          </p:nvSpPr>
          <p:spPr bwMode="auto">
            <a:xfrm>
              <a:off x="195" y="1531"/>
              <a:ext cx="145" cy="363"/>
            </a:xfrm>
            <a:prstGeom prst="rect">
              <a:avLst/>
            </a:prstGeom>
            <a:solidFill>
              <a:srgbClr val="669900"/>
            </a:solidFill>
            <a:ln w="9525">
              <a:solidFill>
                <a:schemeClr val="tx1"/>
              </a:solidFill>
              <a:miter lim="800000"/>
              <a:headEnd/>
              <a:tailEnd/>
            </a:ln>
          </p:spPr>
          <p:txBody>
            <a:bodyPr wrap="none" anchor="ctr"/>
            <a:lstStyle/>
            <a:p>
              <a:endParaRPr lang="en-US"/>
            </a:p>
          </p:txBody>
        </p:sp>
        <p:sp>
          <p:nvSpPr>
            <p:cNvPr id="22569" name="Text Box 43"/>
            <p:cNvSpPr txBox="1">
              <a:spLocks noChangeArrowheads="1"/>
            </p:cNvSpPr>
            <p:nvPr/>
          </p:nvSpPr>
          <p:spPr bwMode="auto">
            <a:xfrm>
              <a:off x="427" y="1628"/>
              <a:ext cx="2387"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a:t>Packets sent and acknowledged </a:t>
              </a:r>
            </a:p>
          </p:txBody>
        </p:sp>
        <p:sp>
          <p:nvSpPr>
            <p:cNvPr id="22570" name="Rectangle 44"/>
            <p:cNvSpPr>
              <a:spLocks noChangeArrowheads="1"/>
            </p:cNvSpPr>
            <p:nvPr/>
          </p:nvSpPr>
          <p:spPr bwMode="auto">
            <a:xfrm>
              <a:off x="2928" y="1531"/>
              <a:ext cx="145" cy="363"/>
            </a:xfrm>
            <a:prstGeom prst="rect">
              <a:avLst/>
            </a:prstGeom>
            <a:solidFill>
              <a:srgbClr val="CC3300"/>
            </a:solidFill>
            <a:ln w="9525">
              <a:solidFill>
                <a:schemeClr val="tx1"/>
              </a:solidFill>
              <a:miter lim="800000"/>
              <a:headEnd/>
              <a:tailEnd/>
            </a:ln>
          </p:spPr>
          <p:txBody>
            <a:bodyPr wrap="none" anchor="ctr"/>
            <a:lstStyle/>
            <a:p>
              <a:endParaRPr lang="en-US"/>
            </a:p>
          </p:txBody>
        </p:sp>
        <p:sp>
          <p:nvSpPr>
            <p:cNvPr id="22571" name="Text Box 45"/>
            <p:cNvSpPr txBox="1">
              <a:spLocks noChangeArrowheads="1"/>
            </p:cNvSpPr>
            <p:nvPr/>
          </p:nvSpPr>
          <p:spPr bwMode="auto">
            <a:xfrm>
              <a:off x="3145" y="1550"/>
              <a:ext cx="1579"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a:t>Packets sent but not </a:t>
              </a:r>
            </a:p>
            <a:p>
              <a:pPr eaLnBrk="1" hangingPunct="1"/>
              <a:r>
                <a:rPr lang="en-US" b="1"/>
                <a:t>yet acknowledged </a:t>
              </a:r>
            </a:p>
          </p:txBody>
        </p:sp>
        <p:sp>
          <p:nvSpPr>
            <p:cNvPr id="22572" name="Rectangle 46"/>
            <p:cNvSpPr>
              <a:spLocks noChangeArrowheads="1"/>
            </p:cNvSpPr>
            <p:nvPr/>
          </p:nvSpPr>
          <p:spPr bwMode="auto">
            <a:xfrm>
              <a:off x="195" y="2039"/>
              <a:ext cx="145" cy="363"/>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2573" name="Text Box 48"/>
            <p:cNvSpPr txBox="1">
              <a:spLocks noChangeArrowheads="1"/>
            </p:cNvSpPr>
            <p:nvPr/>
          </p:nvSpPr>
          <p:spPr bwMode="auto">
            <a:xfrm>
              <a:off x="420" y="2039"/>
              <a:ext cx="2290" cy="7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t>Packets that are in the active </a:t>
              </a:r>
            </a:p>
            <a:p>
              <a:pPr eaLnBrk="1" hangingPunct="1"/>
              <a:r>
                <a:rPr lang="en-US" b="1" dirty="0"/>
                <a:t>window that can </a:t>
              </a:r>
            </a:p>
            <a:p>
              <a:pPr eaLnBrk="1" hangingPunct="1"/>
              <a:r>
                <a:rPr lang="en-US" b="1" dirty="0"/>
                <a:t>be sent without waiting for any </a:t>
              </a:r>
            </a:p>
            <a:p>
              <a:pPr eaLnBrk="1" hangingPunct="1"/>
              <a:r>
                <a:rPr lang="en-US" b="1" dirty="0"/>
                <a:t>further ACKS  </a:t>
              </a:r>
            </a:p>
          </p:txBody>
        </p:sp>
        <p:sp>
          <p:nvSpPr>
            <p:cNvPr id="22574" name="Rectangle 49"/>
            <p:cNvSpPr>
              <a:spLocks noChangeArrowheads="1"/>
            </p:cNvSpPr>
            <p:nvPr/>
          </p:nvSpPr>
          <p:spPr bwMode="auto">
            <a:xfrm>
              <a:off x="2925" y="2015"/>
              <a:ext cx="145" cy="36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2575" name="Text Box 50"/>
            <p:cNvSpPr txBox="1">
              <a:spLocks noChangeArrowheads="1"/>
            </p:cNvSpPr>
            <p:nvPr/>
          </p:nvSpPr>
          <p:spPr bwMode="auto">
            <a:xfrm>
              <a:off x="3133" y="2039"/>
              <a:ext cx="2298" cy="5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t>Packets that cannot yet </a:t>
              </a:r>
            </a:p>
            <a:p>
              <a:pPr eaLnBrk="1" hangingPunct="1"/>
              <a:r>
                <a:rPr lang="en-US" b="1" dirty="0"/>
                <a:t>be sent since they </a:t>
              </a:r>
            </a:p>
            <a:p>
              <a:pPr eaLnBrk="1" hangingPunct="1"/>
              <a:r>
                <a:rPr lang="en-US" b="1" dirty="0"/>
                <a:t>are outside the active window   </a:t>
              </a:r>
            </a:p>
          </p:txBody>
        </p:sp>
      </p:grpSp>
      <p:sp>
        <p:nvSpPr>
          <p:cNvPr id="22531" name="Title 46"/>
          <p:cNvSpPr>
            <a:spLocks noGrp="1"/>
          </p:cNvSpPr>
          <p:nvPr>
            <p:ph type="title"/>
          </p:nvPr>
        </p:nvSpPr>
        <p:spPr/>
        <p:txBody>
          <a:bodyPr/>
          <a:lstStyle/>
          <a:p>
            <a:r>
              <a:rPr lang="en-US" dirty="0">
                <a:latin typeface="Arial" charset="0"/>
                <a:cs typeface="Arial" charset="0"/>
              </a:rPr>
              <a:t>Reliable protocol with windowing</a:t>
            </a:r>
          </a:p>
        </p:txBody>
      </p:sp>
      <p:sp>
        <p:nvSpPr>
          <p:cNvPr id="2" name="TextBox 1"/>
          <p:cNvSpPr txBox="1"/>
          <p:nvPr/>
        </p:nvSpPr>
        <p:spPr>
          <a:xfrm>
            <a:off x="643856" y="6289592"/>
            <a:ext cx="7990061" cy="369332"/>
          </a:xfrm>
          <a:prstGeom prst="rect">
            <a:avLst/>
          </a:prstGeom>
          <a:noFill/>
        </p:spPr>
        <p:txBody>
          <a:bodyPr wrap="square" rtlCol="0">
            <a:spAutoFit/>
          </a:bodyPr>
          <a:lstStyle/>
          <a:p>
            <a:pPr algn="ctr"/>
            <a:r>
              <a:rPr lang="en-US" dirty="0">
                <a:solidFill>
                  <a:schemeClr val="accent1">
                    <a:lumMod val="60000"/>
                    <a:lumOff val="40000"/>
                  </a:schemeClr>
                </a:solidFill>
              </a:rPr>
              <a:t>Congratulations!  You've now been introduced to TCP from the IPv4 protocol</a:t>
            </a:r>
          </a:p>
        </p:txBody>
      </p:sp>
    </p:spTree>
    <p:extLst>
      <p:ext uri="{BB962C8B-B14F-4D97-AF65-F5344CB8AC3E}">
        <p14:creationId xmlns:p14="http://schemas.microsoft.com/office/powerpoint/2010/main" val="77518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ea typeface="+mj-ea"/>
              </a:rPr>
              <a:t>Transport protocols on the Internet</a:t>
            </a:r>
          </a:p>
        </p:txBody>
      </p:sp>
      <p:graphicFrame>
        <p:nvGraphicFramePr>
          <p:cNvPr id="4" name="Table 3"/>
          <p:cNvGraphicFramePr>
            <a:graphicFrameLocks noGrp="1"/>
          </p:cNvGraphicFramePr>
          <p:nvPr>
            <p:extLst>
              <p:ext uri="{D42A27DB-BD31-4B8C-83A1-F6EECF244321}">
                <p14:modId xmlns:p14="http://schemas.microsoft.com/office/powerpoint/2010/main" val="2320173625"/>
              </p:ext>
            </p:extLst>
          </p:nvPr>
        </p:nvGraphicFramePr>
        <p:xfrm>
          <a:off x="935038" y="2022917"/>
          <a:ext cx="7283450" cy="4237037"/>
        </p:xfrm>
        <a:graphic>
          <a:graphicData uri="http://schemas.openxmlformats.org/drawingml/2006/table">
            <a:tbl>
              <a:tblPr/>
              <a:tblGrid>
                <a:gridCol w="1051066">
                  <a:extLst>
                    <a:ext uri="{9D8B030D-6E8A-4147-A177-3AD203B41FA5}">
                      <a16:colId xmlns:a16="http://schemas.microsoft.com/office/drawing/2014/main" val="20000"/>
                    </a:ext>
                  </a:extLst>
                </a:gridCol>
                <a:gridCol w="1776452">
                  <a:extLst>
                    <a:ext uri="{9D8B030D-6E8A-4147-A177-3AD203B41FA5}">
                      <a16:colId xmlns:a16="http://schemas.microsoft.com/office/drawing/2014/main" val="20001"/>
                    </a:ext>
                  </a:extLst>
                </a:gridCol>
                <a:gridCol w="1998508">
                  <a:extLst>
                    <a:ext uri="{9D8B030D-6E8A-4147-A177-3AD203B41FA5}">
                      <a16:colId xmlns:a16="http://schemas.microsoft.com/office/drawing/2014/main" val="20002"/>
                    </a:ext>
                  </a:extLst>
                </a:gridCol>
                <a:gridCol w="2457424">
                  <a:extLst>
                    <a:ext uri="{9D8B030D-6E8A-4147-A177-3AD203B41FA5}">
                      <a16:colId xmlns:a16="http://schemas.microsoft.com/office/drawing/2014/main" val="20003"/>
                    </a:ext>
                  </a:extLst>
                </a:gridCol>
              </a:tblGrid>
              <a:tr h="564938">
                <a:tc>
                  <a:txBody>
                    <a:bodyPr/>
                    <a:lstStyle/>
                    <a:p>
                      <a:pPr marL="0" marR="0">
                        <a:spcBef>
                          <a:spcPts val="0"/>
                        </a:spcBef>
                        <a:spcAft>
                          <a:spcPts val="0"/>
                        </a:spcAft>
                        <a:tabLst>
                          <a:tab pos="1295400" algn="l"/>
                        </a:tabLst>
                      </a:pPr>
                      <a:r>
                        <a:rPr lang="en-US" sz="1600" b="1" dirty="0">
                          <a:solidFill>
                            <a:srgbClr val="FFFFFF"/>
                          </a:solidFill>
                          <a:latin typeface="Times New Roman"/>
                          <a:ea typeface="Times New Roman"/>
                        </a:rPr>
                        <a:t>Transport protocol</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80"/>
                    </a:solidFill>
                  </a:tcPr>
                </a:tc>
                <a:tc>
                  <a:txBody>
                    <a:bodyPr/>
                    <a:lstStyle/>
                    <a:p>
                      <a:pPr marL="0" marR="0">
                        <a:spcBef>
                          <a:spcPts val="0"/>
                        </a:spcBef>
                        <a:spcAft>
                          <a:spcPts val="0"/>
                        </a:spcAft>
                        <a:tabLst>
                          <a:tab pos="1295400" algn="l"/>
                        </a:tabLst>
                      </a:pPr>
                      <a:r>
                        <a:rPr lang="en-US" sz="1600">
                          <a:solidFill>
                            <a:srgbClr val="FFFFFF"/>
                          </a:solidFill>
                          <a:latin typeface="Times New Roman"/>
                          <a:ea typeface="Times New Roman"/>
                        </a:rPr>
                        <a:t>Features</a:t>
                      </a:r>
                      <a:endParaRPr lang="en-US" sz="160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80"/>
                    </a:solidFill>
                  </a:tcPr>
                </a:tc>
                <a:tc>
                  <a:txBody>
                    <a:bodyPr/>
                    <a:lstStyle/>
                    <a:p>
                      <a:pPr marL="0" marR="0">
                        <a:spcBef>
                          <a:spcPts val="0"/>
                        </a:spcBef>
                        <a:spcAft>
                          <a:spcPts val="0"/>
                        </a:spcAft>
                        <a:tabLst>
                          <a:tab pos="1295400" algn="l"/>
                        </a:tabLst>
                      </a:pPr>
                      <a:r>
                        <a:rPr lang="en-US" sz="1600">
                          <a:solidFill>
                            <a:srgbClr val="FFFFFF"/>
                          </a:solidFill>
                          <a:latin typeface="Times New Roman"/>
                          <a:ea typeface="Times New Roman"/>
                        </a:rPr>
                        <a:t>Pros</a:t>
                      </a:r>
                      <a:endParaRPr lang="en-US" sz="160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80"/>
                    </a:solidFill>
                  </a:tcPr>
                </a:tc>
                <a:tc>
                  <a:txBody>
                    <a:bodyPr/>
                    <a:lstStyle/>
                    <a:p>
                      <a:pPr marL="0" marR="0">
                        <a:spcBef>
                          <a:spcPts val="0"/>
                        </a:spcBef>
                        <a:spcAft>
                          <a:spcPts val="0"/>
                        </a:spcAft>
                        <a:tabLst>
                          <a:tab pos="1295400" algn="l"/>
                        </a:tabLst>
                      </a:pPr>
                      <a:r>
                        <a:rPr lang="en-US" sz="1600">
                          <a:solidFill>
                            <a:srgbClr val="FFFFFF"/>
                          </a:solidFill>
                          <a:latin typeface="Times New Roman"/>
                          <a:ea typeface="Times New Roman"/>
                        </a:rPr>
                        <a:t>Cons</a:t>
                      </a:r>
                      <a:endParaRPr lang="en-US" sz="160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80"/>
                    </a:solidFill>
                  </a:tcPr>
                </a:tc>
                <a:extLst>
                  <a:ext uri="{0D108BD9-81ED-4DB2-BD59-A6C34878D82A}">
                    <a16:rowId xmlns:a16="http://schemas.microsoft.com/office/drawing/2014/main" val="10000"/>
                  </a:ext>
                </a:extLst>
              </a:tr>
              <a:tr h="1977284">
                <a:tc>
                  <a:txBody>
                    <a:bodyPr/>
                    <a:lstStyle/>
                    <a:p>
                      <a:pPr marL="0" marR="0">
                        <a:spcBef>
                          <a:spcPts val="0"/>
                        </a:spcBef>
                        <a:spcAft>
                          <a:spcPts val="0"/>
                        </a:spcAft>
                        <a:tabLst>
                          <a:tab pos="1295400" algn="l"/>
                        </a:tabLst>
                      </a:pPr>
                      <a:r>
                        <a:rPr lang="en-US" sz="1600" b="1">
                          <a:latin typeface="Times New Roman"/>
                          <a:ea typeface="Times New Roman"/>
                        </a:rPr>
                        <a:t>TCP</a:t>
                      </a:r>
                      <a:endParaRPr lang="en-US" sz="160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marL="0" marR="0">
                        <a:spcBef>
                          <a:spcPts val="0"/>
                        </a:spcBef>
                        <a:spcAft>
                          <a:spcPts val="0"/>
                        </a:spcAft>
                        <a:tabLst>
                          <a:tab pos="1295400" algn="l"/>
                        </a:tabLst>
                      </a:pPr>
                      <a:r>
                        <a:rPr lang="en-US" sz="1600" dirty="0">
                          <a:latin typeface="Times New Roman"/>
                          <a:ea typeface="Times New Roman"/>
                        </a:rPr>
                        <a:t>Connection-oriented; self-regulating; data flow as stream; </a:t>
                      </a:r>
                      <a:r>
                        <a:rPr lang="en-US" sz="1600" b="1" dirty="0">
                          <a:latin typeface="Times New Roman"/>
                          <a:ea typeface="Times New Roman"/>
                        </a:rPr>
                        <a:t>supports windowing and ACKs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1295400" algn="l"/>
                        </a:tabLst>
                      </a:pPr>
                      <a:r>
                        <a:rPr lang="en-US" sz="1600" dirty="0">
                          <a:latin typeface="Times New Roman"/>
                          <a:ea typeface="Times New Roman"/>
                        </a:rPr>
                        <a:t>Reliable; messages arrive in order; well-behaved due to self-policing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1295400" algn="l"/>
                        </a:tabLst>
                      </a:pPr>
                      <a:r>
                        <a:rPr lang="en-US" sz="1600">
                          <a:latin typeface="Times New Roman"/>
                          <a:ea typeface="Times New Roman"/>
                        </a:rPr>
                        <a:t>Complexity in connection setup and tear-down; at a disadvantage when mixed with unregulated flows; no guarantees on delay or transmission rate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94815">
                <a:tc>
                  <a:txBody>
                    <a:bodyPr/>
                    <a:lstStyle/>
                    <a:p>
                      <a:pPr marL="0" marR="0">
                        <a:spcBef>
                          <a:spcPts val="0"/>
                        </a:spcBef>
                        <a:spcAft>
                          <a:spcPts val="0"/>
                        </a:spcAft>
                        <a:tabLst>
                          <a:tab pos="1295400" algn="l"/>
                        </a:tabLst>
                      </a:pPr>
                      <a:r>
                        <a:rPr lang="en-US" sz="1600" b="1" dirty="0">
                          <a:latin typeface="Times New Roman"/>
                          <a:ea typeface="Times New Roman"/>
                        </a:rPr>
                        <a:t>UDP</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marL="0" marR="0">
                        <a:spcBef>
                          <a:spcPts val="0"/>
                        </a:spcBef>
                        <a:spcAft>
                          <a:spcPts val="0"/>
                        </a:spcAft>
                        <a:tabLst>
                          <a:tab pos="1295400" algn="l"/>
                        </a:tabLst>
                      </a:pPr>
                      <a:r>
                        <a:rPr lang="en-US" sz="1600" dirty="0">
                          <a:latin typeface="Times New Roman"/>
                          <a:ea typeface="Times New Roman"/>
                        </a:rPr>
                        <a:t>Connection-less; unregulated; message as datagram; </a:t>
                      </a:r>
                      <a:r>
                        <a:rPr lang="en-US" sz="1600" b="1" dirty="0">
                          <a:latin typeface="Times New Roman"/>
                          <a:ea typeface="Times New Roman"/>
                        </a:rPr>
                        <a:t>no ACKs or windowing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1295400" algn="l"/>
                        </a:tabLst>
                      </a:pPr>
                      <a:r>
                        <a:rPr lang="en-US" sz="1600">
                          <a:latin typeface="Times New Roman"/>
                          <a:ea typeface="Times New Roman"/>
                        </a:rPr>
                        <a:t>Simplicity; no frills; especially suited for environments with low chance of packet loss and applications tolerant to packet loss;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1295400" algn="l"/>
                        </a:tabLst>
                      </a:pPr>
                      <a:r>
                        <a:rPr lang="en-US" sz="1600" dirty="0">
                          <a:latin typeface="Times New Roman"/>
                          <a:ea typeface="Times New Roman"/>
                        </a:rPr>
                        <a:t>Unreliable; message may arrive out of order; may contribute to network congestion; no guarantees on delay or transmission rate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63407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atin typeface="Arial" charset="0"/>
                <a:cs typeface="Arial" charset="0"/>
              </a:rPr>
              <a:t>Choice of transport protocols</a:t>
            </a:r>
          </a:p>
        </p:txBody>
      </p:sp>
      <p:graphicFrame>
        <p:nvGraphicFramePr>
          <p:cNvPr id="5" name="Table 4"/>
          <p:cNvGraphicFramePr>
            <a:graphicFrameLocks noGrp="1"/>
          </p:cNvGraphicFramePr>
          <p:nvPr>
            <p:extLst>
              <p:ext uri="{D42A27DB-BD31-4B8C-83A1-F6EECF244321}">
                <p14:modId xmlns:p14="http://schemas.microsoft.com/office/powerpoint/2010/main" val="2380342825"/>
              </p:ext>
            </p:extLst>
          </p:nvPr>
        </p:nvGraphicFramePr>
        <p:xfrm>
          <a:off x="1001713" y="1845118"/>
          <a:ext cx="7261224" cy="4843463"/>
        </p:xfrm>
        <a:graphic>
          <a:graphicData uri="http://schemas.openxmlformats.org/drawingml/2006/table">
            <a:tbl>
              <a:tblPr/>
              <a:tblGrid>
                <a:gridCol w="1975469">
                  <a:extLst>
                    <a:ext uri="{9D8B030D-6E8A-4147-A177-3AD203B41FA5}">
                      <a16:colId xmlns:a16="http://schemas.microsoft.com/office/drawing/2014/main" val="20000"/>
                    </a:ext>
                  </a:extLst>
                </a:gridCol>
                <a:gridCol w="3512686">
                  <a:extLst>
                    <a:ext uri="{9D8B030D-6E8A-4147-A177-3AD203B41FA5}">
                      <a16:colId xmlns:a16="http://schemas.microsoft.com/office/drawing/2014/main" val="20001"/>
                    </a:ext>
                  </a:extLst>
                </a:gridCol>
                <a:gridCol w="1773069">
                  <a:extLst>
                    <a:ext uri="{9D8B030D-6E8A-4147-A177-3AD203B41FA5}">
                      <a16:colId xmlns:a16="http://schemas.microsoft.com/office/drawing/2014/main" val="20002"/>
                    </a:ext>
                  </a:extLst>
                </a:gridCol>
              </a:tblGrid>
              <a:tr h="278788">
                <a:tc>
                  <a:txBody>
                    <a:bodyPr/>
                    <a:lstStyle/>
                    <a:p>
                      <a:pPr marL="0" marR="0">
                        <a:spcBef>
                          <a:spcPts val="0"/>
                        </a:spcBef>
                        <a:spcAft>
                          <a:spcPts val="0"/>
                        </a:spcAft>
                        <a:tabLst>
                          <a:tab pos="1295400" algn="l"/>
                        </a:tabLst>
                      </a:pPr>
                      <a:r>
                        <a:rPr lang="en-US" sz="1600" b="1" dirty="0">
                          <a:solidFill>
                            <a:srgbClr val="FFFFFF"/>
                          </a:solidFill>
                          <a:latin typeface="Times New Roman"/>
                          <a:ea typeface="Times New Roman"/>
                        </a:rPr>
                        <a:t>Application</a:t>
                      </a:r>
                      <a:endParaRPr lang="en-US" sz="1600" dirty="0">
                        <a:latin typeface="Times New Roman"/>
                        <a:ea typeface="Times New Roman"/>
                      </a:endParaRP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80"/>
                    </a:solidFill>
                  </a:tcPr>
                </a:tc>
                <a:tc>
                  <a:txBody>
                    <a:bodyPr/>
                    <a:lstStyle/>
                    <a:p>
                      <a:pPr marL="0" marR="0">
                        <a:spcBef>
                          <a:spcPts val="0"/>
                        </a:spcBef>
                        <a:spcAft>
                          <a:spcPts val="0"/>
                        </a:spcAft>
                        <a:tabLst>
                          <a:tab pos="1295400" algn="l"/>
                        </a:tabLst>
                      </a:pPr>
                      <a:r>
                        <a:rPr lang="en-US" sz="1600">
                          <a:solidFill>
                            <a:srgbClr val="FFFFFF"/>
                          </a:solidFill>
                          <a:latin typeface="Times New Roman"/>
                          <a:ea typeface="Times New Roman"/>
                        </a:rPr>
                        <a:t>Key requirement</a:t>
                      </a:r>
                      <a:endParaRPr lang="en-US" sz="1600">
                        <a:latin typeface="Times New Roman"/>
                        <a:ea typeface="Times New Roman"/>
                      </a:endParaRP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80"/>
                    </a:solidFill>
                  </a:tcPr>
                </a:tc>
                <a:tc>
                  <a:txBody>
                    <a:bodyPr/>
                    <a:lstStyle/>
                    <a:p>
                      <a:pPr marL="0" marR="0">
                        <a:spcBef>
                          <a:spcPts val="0"/>
                        </a:spcBef>
                        <a:spcAft>
                          <a:spcPts val="0"/>
                        </a:spcAft>
                        <a:tabLst>
                          <a:tab pos="1295400" algn="l"/>
                        </a:tabLst>
                      </a:pPr>
                      <a:r>
                        <a:rPr lang="en-US" sz="1600">
                          <a:solidFill>
                            <a:srgbClr val="FFFFFF"/>
                          </a:solidFill>
                          <a:latin typeface="Times New Roman"/>
                          <a:ea typeface="Times New Roman"/>
                        </a:rPr>
                        <a:t>Transport protocol</a:t>
                      </a:r>
                      <a:endParaRPr lang="en-US" sz="1600">
                        <a:latin typeface="Times New Roman"/>
                        <a:ea typeface="Times New Roman"/>
                      </a:endParaRP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80"/>
                    </a:solidFill>
                  </a:tcPr>
                </a:tc>
                <a:extLst>
                  <a:ext uri="{0D108BD9-81ED-4DB2-BD59-A6C34878D82A}">
                    <a16:rowId xmlns:a16="http://schemas.microsoft.com/office/drawing/2014/main" val="10000"/>
                  </a:ext>
                </a:extLst>
              </a:tr>
              <a:tr h="557574">
                <a:tc>
                  <a:txBody>
                    <a:bodyPr/>
                    <a:lstStyle/>
                    <a:p>
                      <a:pPr marL="0" marR="0">
                        <a:spcBef>
                          <a:spcPts val="0"/>
                        </a:spcBef>
                        <a:spcAft>
                          <a:spcPts val="0"/>
                        </a:spcAft>
                        <a:tabLst>
                          <a:tab pos="1295400" algn="l"/>
                        </a:tabLst>
                      </a:pPr>
                      <a:r>
                        <a:rPr lang="en-US" sz="1600" b="1">
                          <a:latin typeface="Times New Roman"/>
                          <a:ea typeface="Times New Roman"/>
                        </a:rPr>
                        <a:t>Web browser</a:t>
                      </a:r>
                      <a:endParaRPr lang="en-US" sz="1600">
                        <a:latin typeface="Times New Roman"/>
                        <a:ea typeface="Times New Roman"/>
                      </a:endParaRP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marL="0" marR="0">
                        <a:spcBef>
                          <a:spcPts val="0"/>
                        </a:spcBef>
                        <a:spcAft>
                          <a:spcPts val="0"/>
                        </a:spcAft>
                        <a:tabLst>
                          <a:tab pos="1295400" algn="l"/>
                        </a:tabLst>
                      </a:pPr>
                      <a:r>
                        <a:rPr lang="en-US" sz="1600">
                          <a:latin typeface="Times New Roman"/>
                          <a:ea typeface="Times New Roman"/>
                        </a:rPr>
                        <a:t>Reliable messaging; in order arrival of messages</a:t>
                      </a: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1295400" algn="l"/>
                        </a:tabLst>
                      </a:pPr>
                      <a:r>
                        <a:rPr lang="en-US" sz="1600">
                          <a:latin typeface="Times New Roman"/>
                          <a:ea typeface="Times New Roman"/>
                        </a:rPr>
                        <a:t>TCP</a:t>
                      </a: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57574">
                <a:tc>
                  <a:txBody>
                    <a:bodyPr/>
                    <a:lstStyle/>
                    <a:p>
                      <a:pPr marL="0" marR="0">
                        <a:spcBef>
                          <a:spcPts val="0"/>
                        </a:spcBef>
                        <a:spcAft>
                          <a:spcPts val="0"/>
                        </a:spcAft>
                        <a:tabLst>
                          <a:tab pos="1295400" algn="l"/>
                        </a:tabLst>
                      </a:pPr>
                      <a:r>
                        <a:rPr lang="en-US" sz="1600" b="1">
                          <a:latin typeface="Times New Roman"/>
                          <a:ea typeface="Times New Roman"/>
                        </a:rPr>
                        <a:t>Instant messaging</a:t>
                      </a:r>
                      <a:endParaRPr lang="en-US" sz="1600">
                        <a:latin typeface="Times New Roman"/>
                        <a:ea typeface="Times New Roman"/>
                      </a:endParaRP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marL="0" marR="0">
                        <a:spcBef>
                          <a:spcPts val="0"/>
                        </a:spcBef>
                        <a:spcAft>
                          <a:spcPts val="0"/>
                        </a:spcAft>
                        <a:tabLst>
                          <a:tab pos="1295400" algn="l"/>
                        </a:tabLst>
                      </a:pPr>
                      <a:r>
                        <a:rPr lang="en-US" sz="1600">
                          <a:latin typeface="Times New Roman"/>
                          <a:ea typeface="Times New Roman"/>
                        </a:rPr>
                        <a:t>Reliable messaging; in order arrival of messages</a:t>
                      </a: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1295400" algn="l"/>
                        </a:tabLst>
                      </a:pPr>
                      <a:r>
                        <a:rPr lang="en-US" sz="1600">
                          <a:latin typeface="Times New Roman"/>
                          <a:ea typeface="Times New Roman"/>
                        </a:rPr>
                        <a:t>TCP</a:t>
                      </a: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78788">
                <a:tc>
                  <a:txBody>
                    <a:bodyPr/>
                    <a:lstStyle/>
                    <a:p>
                      <a:pPr marL="0" marR="0">
                        <a:spcBef>
                          <a:spcPts val="0"/>
                        </a:spcBef>
                        <a:spcAft>
                          <a:spcPts val="0"/>
                        </a:spcAft>
                        <a:tabLst>
                          <a:tab pos="1295400" algn="l"/>
                        </a:tabLst>
                      </a:pPr>
                      <a:r>
                        <a:rPr lang="en-US" sz="1600" b="1">
                          <a:latin typeface="Times New Roman"/>
                          <a:ea typeface="Times New Roman"/>
                        </a:rPr>
                        <a:t>Voice over IP</a:t>
                      </a:r>
                      <a:endParaRPr lang="en-US" sz="1600">
                        <a:latin typeface="Times New Roman"/>
                        <a:ea typeface="Times New Roman"/>
                      </a:endParaRP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marL="0" marR="0">
                        <a:spcBef>
                          <a:spcPts val="0"/>
                        </a:spcBef>
                        <a:spcAft>
                          <a:spcPts val="0"/>
                        </a:spcAft>
                        <a:tabLst>
                          <a:tab pos="1295400" algn="l"/>
                        </a:tabLst>
                      </a:pPr>
                      <a:r>
                        <a:rPr lang="en-US" sz="1600">
                          <a:latin typeface="Times New Roman"/>
                          <a:ea typeface="Times New Roman"/>
                        </a:rPr>
                        <a:t>Low latency</a:t>
                      </a: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1295400" algn="l"/>
                        </a:tabLst>
                      </a:pPr>
                      <a:r>
                        <a:rPr lang="en-US" sz="1600" dirty="0">
                          <a:latin typeface="Times New Roman"/>
                          <a:ea typeface="Times New Roman"/>
                        </a:rPr>
                        <a:t>Usually UDP</a:t>
                      </a: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8788">
                <a:tc>
                  <a:txBody>
                    <a:bodyPr/>
                    <a:lstStyle/>
                    <a:p>
                      <a:pPr marL="0" marR="0">
                        <a:spcBef>
                          <a:spcPts val="0"/>
                        </a:spcBef>
                        <a:spcAft>
                          <a:spcPts val="0"/>
                        </a:spcAft>
                        <a:tabLst>
                          <a:tab pos="1295400" algn="l"/>
                        </a:tabLst>
                      </a:pPr>
                      <a:r>
                        <a:rPr lang="en-US" sz="1600" b="1">
                          <a:latin typeface="Times New Roman"/>
                          <a:ea typeface="Times New Roman"/>
                        </a:rPr>
                        <a:t>Electronic Mail</a:t>
                      </a:r>
                      <a:endParaRPr lang="en-US" sz="1600">
                        <a:latin typeface="Times New Roman"/>
                        <a:ea typeface="Times New Roman"/>
                      </a:endParaRP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marL="0" marR="0">
                        <a:spcBef>
                          <a:spcPts val="0"/>
                        </a:spcBef>
                        <a:spcAft>
                          <a:spcPts val="0"/>
                        </a:spcAft>
                        <a:tabLst>
                          <a:tab pos="1295400" algn="l"/>
                        </a:tabLst>
                      </a:pPr>
                      <a:r>
                        <a:rPr lang="en-US" sz="1600">
                          <a:latin typeface="Times New Roman"/>
                          <a:ea typeface="Times New Roman"/>
                        </a:rPr>
                        <a:t>Reliable messaging</a:t>
                      </a: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1295400" algn="l"/>
                        </a:tabLst>
                      </a:pPr>
                      <a:r>
                        <a:rPr lang="en-US" sz="1600">
                          <a:latin typeface="Times New Roman"/>
                          <a:ea typeface="Times New Roman"/>
                        </a:rPr>
                        <a:t>TCP</a:t>
                      </a: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57574">
                <a:tc>
                  <a:txBody>
                    <a:bodyPr/>
                    <a:lstStyle/>
                    <a:p>
                      <a:pPr marL="0" marR="0">
                        <a:spcBef>
                          <a:spcPts val="0"/>
                        </a:spcBef>
                        <a:spcAft>
                          <a:spcPts val="0"/>
                        </a:spcAft>
                        <a:tabLst>
                          <a:tab pos="1295400" algn="l"/>
                        </a:tabLst>
                      </a:pPr>
                      <a:r>
                        <a:rPr lang="en-US" sz="1600" b="1">
                          <a:latin typeface="Times New Roman"/>
                          <a:ea typeface="Times New Roman"/>
                        </a:rPr>
                        <a:t>Electronic file transfer</a:t>
                      </a:r>
                      <a:endParaRPr lang="en-US" sz="1600">
                        <a:latin typeface="Times New Roman"/>
                        <a:ea typeface="Times New Roman"/>
                      </a:endParaRP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marL="0" marR="0">
                        <a:spcBef>
                          <a:spcPts val="0"/>
                        </a:spcBef>
                        <a:spcAft>
                          <a:spcPts val="0"/>
                        </a:spcAft>
                        <a:tabLst>
                          <a:tab pos="1295400" algn="l"/>
                        </a:tabLst>
                      </a:pPr>
                      <a:r>
                        <a:rPr lang="en-US" sz="1600">
                          <a:latin typeface="Times New Roman"/>
                          <a:ea typeface="Times New Roman"/>
                        </a:rPr>
                        <a:t>Reliable messaging; in order delivery</a:t>
                      </a: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1295400" algn="l"/>
                        </a:tabLst>
                      </a:pPr>
                      <a:r>
                        <a:rPr lang="en-US" sz="1600">
                          <a:latin typeface="Times New Roman"/>
                          <a:ea typeface="Times New Roman"/>
                        </a:rPr>
                        <a:t>TCP</a:t>
                      </a: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87692">
                <a:tc>
                  <a:txBody>
                    <a:bodyPr/>
                    <a:lstStyle/>
                    <a:p>
                      <a:pPr marL="0" marR="0">
                        <a:spcBef>
                          <a:spcPts val="0"/>
                        </a:spcBef>
                        <a:spcAft>
                          <a:spcPts val="0"/>
                        </a:spcAft>
                        <a:tabLst>
                          <a:tab pos="1295400" algn="l"/>
                        </a:tabLst>
                      </a:pPr>
                      <a:r>
                        <a:rPr lang="en-US" sz="1600" b="1">
                          <a:latin typeface="Times New Roman"/>
                          <a:ea typeface="Times New Roman"/>
                        </a:rPr>
                        <a:t>Video over Internet</a:t>
                      </a:r>
                      <a:endParaRPr lang="en-US" sz="1600">
                        <a:latin typeface="Times New Roman"/>
                        <a:ea typeface="Times New Roman"/>
                      </a:endParaRP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marL="0" marR="0">
                        <a:spcBef>
                          <a:spcPts val="0"/>
                        </a:spcBef>
                        <a:spcAft>
                          <a:spcPts val="0"/>
                        </a:spcAft>
                        <a:tabLst>
                          <a:tab pos="1295400" algn="l"/>
                        </a:tabLst>
                      </a:pPr>
                      <a:r>
                        <a:rPr lang="en-US" sz="1600">
                          <a:latin typeface="Times New Roman"/>
                          <a:ea typeface="Times New Roman"/>
                        </a:rPr>
                        <a:t>Low latency</a:t>
                      </a: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1295400" algn="l"/>
                        </a:tabLst>
                      </a:pPr>
                      <a:r>
                        <a:rPr lang="en-US" sz="1600" dirty="0">
                          <a:latin typeface="Times New Roman"/>
                          <a:ea typeface="Times New Roman"/>
                        </a:rPr>
                        <a:t>Usually UDP; may be TCP</a:t>
                      </a: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57574">
                <a:tc>
                  <a:txBody>
                    <a:bodyPr/>
                    <a:lstStyle/>
                    <a:p>
                      <a:pPr marL="0" marR="0">
                        <a:spcBef>
                          <a:spcPts val="0"/>
                        </a:spcBef>
                        <a:spcAft>
                          <a:spcPts val="0"/>
                        </a:spcAft>
                        <a:tabLst>
                          <a:tab pos="1295400" algn="l"/>
                        </a:tabLst>
                      </a:pPr>
                      <a:r>
                        <a:rPr lang="en-US" sz="1600" b="1">
                          <a:latin typeface="Times New Roman"/>
                          <a:ea typeface="Times New Roman"/>
                        </a:rPr>
                        <a:t>File download on P2P networks</a:t>
                      </a:r>
                      <a:endParaRPr lang="en-US" sz="1600">
                        <a:latin typeface="Times New Roman"/>
                        <a:ea typeface="Times New Roman"/>
                      </a:endParaRP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marL="0" marR="0">
                        <a:spcBef>
                          <a:spcPts val="0"/>
                        </a:spcBef>
                        <a:spcAft>
                          <a:spcPts val="0"/>
                        </a:spcAft>
                        <a:tabLst>
                          <a:tab pos="1295400" algn="l"/>
                        </a:tabLst>
                      </a:pPr>
                      <a:r>
                        <a:rPr lang="en-US" sz="1600">
                          <a:latin typeface="Times New Roman"/>
                          <a:ea typeface="Times New Roman"/>
                        </a:rPr>
                        <a:t>Reliable messaging; in order arrival of messages</a:t>
                      </a: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1295400" algn="l"/>
                        </a:tabLst>
                      </a:pPr>
                      <a:r>
                        <a:rPr lang="en-US" sz="1600">
                          <a:latin typeface="Times New Roman"/>
                          <a:ea typeface="Times New Roman"/>
                        </a:rPr>
                        <a:t>TCP</a:t>
                      </a: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731537">
                <a:tc>
                  <a:txBody>
                    <a:bodyPr/>
                    <a:lstStyle/>
                    <a:p>
                      <a:pPr marL="0" marR="0">
                        <a:spcBef>
                          <a:spcPts val="0"/>
                        </a:spcBef>
                        <a:spcAft>
                          <a:spcPts val="0"/>
                        </a:spcAft>
                        <a:tabLst>
                          <a:tab pos="1295400" algn="l"/>
                        </a:tabLst>
                      </a:pPr>
                      <a:r>
                        <a:rPr lang="en-US" sz="1600" b="1">
                          <a:latin typeface="Times New Roman"/>
                          <a:ea typeface="Times New Roman"/>
                        </a:rPr>
                        <a:t>Network file service on LAN</a:t>
                      </a:r>
                      <a:endParaRPr lang="en-US" sz="1600">
                        <a:latin typeface="Times New Roman"/>
                        <a:ea typeface="Times New Roman"/>
                      </a:endParaRP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marL="0" marR="0">
                        <a:spcBef>
                          <a:spcPts val="0"/>
                        </a:spcBef>
                        <a:spcAft>
                          <a:spcPts val="0"/>
                        </a:spcAft>
                        <a:tabLst>
                          <a:tab pos="1295400" algn="l"/>
                        </a:tabLst>
                      </a:pPr>
                      <a:r>
                        <a:rPr lang="en-US" sz="1600">
                          <a:latin typeface="Times New Roman"/>
                          <a:ea typeface="Times New Roman"/>
                        </a:rPr>
                        <a:t>Reliable messaging; in order arrival of messages</a:t>
                      </a: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1295400" algn="l"/>
                        </a:tabLst>
                      </a:pPr>
                      <a:r>
                        <a:rPr lang="en-US" sz="1600">
                          <a:latin typeface="Times New Roman"/>
                          <a:ea typeface="Times New Roman"/>
                        </a:rPr>
                        <a:t>TCP;  or reliable messaging on top of UDP</a:t>
                      </a: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57574">
                <a:tc>
                  <a:txBody>
                    <a:bodyPr/>
                    <a:lstStyle/>
                    <a:p>
                      <a:pPr marL="0" marR="0">
                        <a:spcBef>
                          <a:spcPts val="0"/>
                        </a:spcBef>
                        <a:spcAft>
                          <a:spcPts val="0"/>
                        </a:spcAft>
                        <a:tabLst>
                          <a:tab pos="1295400" algn="l"/>
                        </a:tabLst>
                      </a:pPr>
                      <a:r>
                        <a:rPr lang="en-US" sz="1600" b="1">
                          <a:latin typeface="Times New Roman"/>
                          <a:ea typeface="Times New Roman"/>
                        </a:rPr>
                        <a:t>Remote terminal access</a:t>
                      </a:r>
                      <a:endParaRPr lang="en-US" sz="1600">
                        <a:latin typeface="Times New Roman"/>
                        <a:ea typeface="Times New Roman"/>
                      </a:endParaRP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marL="0" marR="0">
                        <a:spcBef>
                          <a:spcPts val="0"/>
                        </a:spcBef>
                        <a:spcAft>
                          <a:spcPts val="0"/>
                        </a:spcAft>
                        <a:tabLst>
                          <a:tab pos="1295400" algn="l"/>
                        </a:tabLst>
                      </a:pPr>
                      <a:r>
                        <a:rPr lang="en-US" sz="1600">
                          <a:latin typeface="Times New Roman"/>
                          <a:ea typeface="Times New Roman"/>
                        </a:rPr>
                        <a:t>Reliable messaging; in order arrival of messages</a:t>
                      </a: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1295400" algn="l"/>
                        </a:tabLst>
                      </a:pPr>
                      <a:r>
                        <a:rPr lang="en-US" sz="1600" dirty="0">
                          <a:latin typeface="Times New Roman"/>
                          <a:ea typeface="Times New Roman"/>
                        </a:rPr>
                        <a:t>TCP</a:t>
                      </a:r>
                    </a:p>
                  </a:txBody>
                  <a:tcPr marL="68581" marR="68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765845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5200" kern="1200" dirty="0">
                <a:effectLst/>
              </a:rPr>
              <a:t>Now let's look lower</a:t>
            </a:r>
            <a:endParaRPr lang="en-US" dirty="0"/>
          </a:p>
        </p:txBody>
      </p:sp>
      <p:sp>
        <p:nvSpPr>
          <p:cNvPr id="3" name="Content Placeholder 2"/>
          <p:cNvSpPr>
            <a:spLocks noGrp="1"/>
          </p:cNvSpPr>
          <p:nvPr>
            <p:ph idx="1"/>
          </p:nvPr>
        </p:nvSpPr>
        <p:spPr>
          <a:xfrm>
            <a:off x="457200" y="1792820"/>
            <a:ext cx="2622019" cy="4996011"/>
          </a:xfrm>
        </p:spPr>
        <p:txBody>
          <a:bodyPr>
            <a:normAutofit/>
          </a:bodyPr>
          <a:lstStyle/>
          <a:p>
            <a:pPr lvl="0"/>
            <a:r>
              <a:rPr lang="en-US" dirty="0">
                <a:solidFill>
                  <a:schemeClr val="tx1"/>
                </a:solidFill>
                <a:ea typeface="+mj-ea"/>
                <a:cs typeface="+mj-cs"/>
              </a:rPr>
              <a:t>IP lives at the network layer</a:t>
            </a:r>
          </a:p>
          <a:p>
            <a:pPr lvl="0"/>
            <a:r>
              <a:rPr lang="en-US" kern="1200" baseline="0" dirty="0">
                <a:solidFill>
                  <a:schemeClr val="tx1"/>
                </a:solidFill>
                <a:effectLst/>
                <a:ea typeface="+mj-ea"/>
                <a:cs typeface="+mj-cs"/>
              </a:rPr>
              <a:t>Let’s look specifically at IP as a layer 3 as well as its relationship to the Transport (Session) layers</a:t>
            </a:r>
          </a:p>
        </p:txBody>
      </p:sp>
      <p:grpSp>
        <p:nvGrpSpPr>
          <p:cNvPr id="4" name="Group 34"/>
          <p:cNvGrpSpPr>
            <a:grpSpLocks/>
          </p:cNvGrpSpPr>
          <p:nvPr/>
        </p:nvGrpSpPr>
        <p:grpSpPr bwMode="auto">
          <a:xfrm>
            <a:off x="3884613" y="2008082"/>
            <a:ext cx="3397250" cy="4556125"/>
            <a:chOff x="1703" y="1152"/>
            <a:chExt cx="2140" cy="2591"/>
          </a:xfrm>
        </p:grpSpPr>
        <p:sp>
          <p:nvSpPr>
            <p:cNvPr id="5" name="AutoShape 6"/>
            <p:cNvSpPr>
              <a:spLocks noChangeArrowheads="1"/>
            </p:cNvSpPr>
            <p:nvPr/>
          </p:nvSpPr>
          <p:spPr bwMode="auto">
            <a:xfrm>
              <a:off x="1932" y="1406"/>
              <a:ext cx="645" cy="257"/>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Data</a:t>
              </a:r>
            </a:p>
          </p:txBody>
        </p:sp>
        <p:sp>
          <p:nvSpPr>
            <p:cNvPr id="6" name="AutoShape 7"/>
            <p:cNvSpPr>
              <a:spLocks noChangeArrowheads="1"/>
            </p:cNvSpPr>
            <p:nvPr/>
          </p:nvSpPr>
          <p:spPr bwMode="auto">
            <a:xfrm>
              <a:off x="1921" y="1748"/>
              <a:ext cx="645" cy="257"/>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dirty="0"/>
                <a:t>Data</a:t>
              </a:r>
            </a:p>
          </p:txBody>
        </p:sp>
        <p:sp>
          <p:nvSpPr>
            <p:cNvPr id="7" name="AutoShape 9"/>
            <p:cNvSpPr>
              <a:spLocks noChangeArrowheads="1"/>
            </p:cNvSpPr>
            <p:nvPr/>
          </p:nvSpPr>
          <p:spPr bwMode="auto">
            <a:xfrm>
              <a:off x="1921" y="2090"/>
              <a:ext cx="645" cy="257"/>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Data</a:t>
              </a:r>
            </a:p>
          </p:txBody>
        </p:sp>
        <p:sp>
          <p:nvSpPr>
            <p:cNvPr id="8" name="AutoShape 10"/>
            <p:cNvSpPr>
              <a:spLocks noChangeArrowheads="1"/>
            </p:cNvSpPr>
            <p:nvPr/>
          </p:nvSpPr>
          <p:spPr bwMode="auto">
            <a:xfrm>
              <a:off x="1921" y="2432"/>
              <a:ext cx="645" cy="257"/>
            </a:xfrm>
            <a:prstGeom prst="roundRect">
              <a:avLst>
                <a:gd name="adj" fmla="val 16667"/>
              </a:avLst>
            </a:prstGeom>
            <a:solidFill>
              <a:srgbClr val="C4F926"/>
            </a:solidFill>
            <a:ln w="9525">
              <a:solidFill>
                <a:schemeClr val="tx1"/>
              </a:solidFill>
              <a:round/>
              <a:headEnd/>
              <a:tailEnd/>
            </a:ln>
          </p:spPr>
          <p:txBody>
            <a:bodyPr wrap="none" anchor="ctr"/>
            <a:lstStyle/>
            <a:p>
              <a:pPr algn="ctr">
                <a:buFontTx/>
                <a:buNone/>
              </a:pPr>
              <a:r>
                <a:rPr lang="en-US" sz="1400" b="0"/>
                <a:t>Segments</a:t>
              </a:r>
            </a:p>
          </p:txBody>
        </p:sp>
        <p:sp>
          <p:nvSpPr>
            <p:cNvPr id="9" name="AutoShape 11"/>
            <p:cNvSpPr>
              <a:spLocks noChangeArrowheads="1"/>
            </p:cNvSpPr>
            <p:nvPr/>
          </p:nvSpPr>
          <p:spPr bwMode="auto">
            <a:xfrm>
              <a:off x="1921" y="2774"/>
              <a:ext cx="645" cy="257"/>
            </a:xfrm>
            <a:prstGeom prst="roundRect">
              <a:avLst>
                <a:gd name="adj" fmla="val 16667"/>
              </a:avLst>
            </a:prstGeom>
            <a:solidFill>
              <a:srgbClr val="FBF82A"/>
            </a:solidFill>
            <a:ln w="9525">
              <a:solidFill>
                <a:schemeClr val="tx1"/>
              </a:solidFill>
              <a:round/>
              <a:headEnd/>
              <a:tailEnd/>
            </a:ln>
          </p:spPr>
          <p:txBody>
            <a:bodyPr wrap="none" anchor="ctr"/>
            <a:lstStyle/>
            <a:p>
              <a:pPr algn="ctr">
                <a:buFontTx/>
                <a:buNone/>
              </a:pPr>
              <a:r>
                <a:rPr lang="en-US" sz="1400" b="0"/>
                <a:t>Packets</a:t>
              </a:r>
            </a:p>
          </p:txBody>
        </p:sp>
        <p:sp>
          <p:nvSpPr>
            <p:cNvPr id="10" name="AutoShape 12"/>
            <p:cNvSpPr>
              <a:spLocks noChangeArrowheads="1"/>
            </p:cNvSpPr>
            <p:nvPr/>
          </p:nvSpPr>
          <p:spPr bwMode="auto">
            <a:xfrm>
              <a:off x="1921" y="3116"/>
              <a:ext cx="645" cy="257"/>
            </a:xfrm>
            <a:prstGeom prst="roundRect">
              <a:avLst>
                <a:gd name="adj" fmla="val 16667"/>
              </a:avLst>
            </a:prstGeom>
            <a:solidFill>
              <a:srgbClr val="FE9500"/>
            </a:solidFill>
            <a:ln w="9525">
              <a:solidFill>
                <a:schemeClr val="tx1"/>
              </a:solidFill>
              <a:round/>
              <a:headEnd/>
              <a:tailEnd/>
            </a:ln>
          </p:spPr>
          <p:txBody>
            <a:bodyPr wrap="none" anchor="ctr"/>
            <a:lstStyle/>
            <a:p>
              <a:pPr algn="ctr">
                <a:buFontTx/>
                <a:buNone/>
              </a:pPr>
              <a:r>
                <a:rPr lang="en-US" sz="1400" b="0"/>
                <a:t>Frames</a:t>
              </a:r>
            </a:p>
          </p:txBody>
        </p:sp>
        <p:sp>
          <p:nvSpPr>
            <p:cNvPr id="11" name="AutoShape 13"/>
            <p:cNvSpPr>
              <a:spLocks noChangeArrowheads="1"/>
            </p:cNvSpPr>
            <p:nvPr/>
          </p:nvSpPr>
          <p:spPr bwMode="auto">
            <a:xfrm>
              <a:off x="1921" y="3458"/>
              <a:ext cx="645" cy="257"/>
            </a:xfrm>
            <a:prstGeom prst="roundRect">
              <a:avLst>
                <a:gd name="adj" fmla="val 16667"/>
              </a:avLst>
            </a:prstGeom>
            <a:solidFill>
              <a:srgbClr val="FC2600"/>
            </a:solidFill>
            <a:ln w="9525">
              <a:solidFill>
                <a:schemeClr val="tx1"/>
              </a:solidFill>
              <a:round/>
              <a:headEnd/>
              <a:tailEnd/>
            </a:ln>
          </p:spPr>
          <p:txBody>
            <a:bodyPr wrap="none" anchor="ctr"/>
            <a:lstStyle/>
            <a:p>
              <a:pPr algn="ctr">
                <a:buFontTx/>
                <a:buNone/>
              </a:pPr>
              <a:r>
                <a:rPr lang="en-US" sz="1400" b="0"/>
                <a:t>Bits</a:t>
              </a:r>
            </a:p>
          </p:txBody>
        </p:sp>
        <p:sp>
          <p:nvSpPr>
            <p:cNvPr id="12" name="AutoShape 14"/>
            <p:cNvSpPr>
              <a:spLocks noChangeArrowheads="1"/>
            </p:cNvSpPr>
            <p:nvPr/>
          </p:nvSpPr>
          <p:spPr bwMode="auto">
            <a:xfrm>
              <a:off x="2614" y="1377"/>
              <a:ext cx="1229" cy="314"/>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Application</a:t>
              </a:r>
            </a:p>
            <a:p>
              <a:pPr algn="ctr">
                <a:buFontTx/>
                <a:buNone/>
              </a:pPr>
              <a:r>
                <a:rPr lang="en-US" sz="1000" b="0"/>
                <a:t>Network Process to Application</a:t>
              </a:r>
            </a:p>
          </p:txBody>
        </p:sp>
        <p:sp>
          <p:nvSpPr>
            <p:cNvPr id="13" name="AutoShape 16"/>
            <p:cNvSpPr>
              <a:spLocks noChangeArrowheads="1"/>
            </p:cNvSpPr>
            <p:nvPr/>
          </p:nvSpPr>
          <p:spPr bwMode="auto">
            <a:xfrm>
              <a:off x="2614" y="1719"/>
              <a:ext cx="1229" cy="314"/>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Presentation</a:t>
              </a:r>
            </a:p>
            <a:p>
              <a:pPr algn="ctr">
                <a:buFontTx/>
                <a:buNone/>
              </a:pPr>
              <a:r>
                <a:rPr lang="en-US" sz="1000" b="0"/>
                <a:t>Data Representation</a:t>
              </a:r>
            </a:p>
            <a:p>
              <a:pPr algn="ctr">
                <a:buFontTx/>
                <a:buNone/>
              </a:pPr>
              <a:r>
                <a:rPr lang="en-US" sz="1000" b="0"/>
                <a:t>and Encryption</a:t>
              </a:r>
            </a:p>
          </p:txBody>
        </p:sp>
        <p:sp>
          <p:nvSpPr>
            <p:cNvPr id="14" name="AutoShape 17"/>
            <p:cNvSpPr>
              <a:spLocks noChangeArrowheads="1"/>
            </p:cNvSpPr>
            <p:nvPr/>
          </p:nvSpPr>
          <p:spPr bwMode="auto">
            <a:xfrm>
              <a:off x="2614" y="2061"/>
              <a:ext cx="1229" cy="314"/>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Session</a:t>
              </a:r>
            </a:p>
            <a:p>
              <a:pPr algn="ctr">
                <a:buFontTx/>
                <a:buNone/>
              </a:pPr>
              <a:r>
                <a:rPr lang="en-US" sz="1000" b="0"/>
                <a:t>Interhost Communication</a:t>
              </a:r>
            </a:p>
          </p:txBody>
        </p:sp>
        <p:sp>
          <p:nvSpPr>
            <p:cNvPr id="15" name="AutoShape 18"/>
            <p:cNvSpPr>
              <a:spLocks noChangeArrowheads="1"/>
            </p:cNvSpPr>
            <p:nvPr/>
          </p:nvSpPr>
          <p:spPr bwMode="auto">
            <a:xfrm>
              <a:off x="2614" y="2403"/>
              <a:ext cx="1229" cy="314"/>
            </a:xfrm>
            <a:prstGeom prst="roundRect">
              <a:avLst>
                <a:gd name="adj" fmla="val 16667"/>
              </a:avLst>
            </a:prstGeom>
            <a:solidFill>
              <a:srgbClr val="C4F926"/>
            </a:solidFill>
            <a:ln w="9525">
              <a:solidFill>
                <a:schemeClr val="tx1"/>
              </a:solidFill>
              <a:round/>
              <a:headEnd/>
              <a:tailEnd/>
            </a:ln>
          </p:spPr>
          <p:txBody>
            <a:bodyPr wrap="none" anchor="ctr"/>
            <a:lstStyle/>
            <a:p>
              <a:pPr algn="ctr">
                <a:buFontTx/>
                <a:buNone/>
              </a:pPr>
              <a:r>
                <a:rPr lang="en-US" sz="1400" b="0" dirty="0"/>
                <a:t>Transport</a:t>
              </a:r>
            </a:p>
            <a:p>
              <a:pPr algn="ctr">
                <a:buFontTx/>
                <a:buNone/>
              </a:pPr>
              <a:r>
                <a:rPr lang="en-US" sz="1000" b="0" dirty="0"/>
                <a:t>End-to-End Connections</a:t>
              </a:r>
            </a:p>
            <a:p>
              <a:pPr algn="ctr">
                <a:buFontTx/>
                <a:buNone/>
              </a:pPr>
              <a:r>
                <a:rPr lang="en-US" sz="1000" b="0" dirty="0"/>
                <a:t>and Reliability</a:t>
              </a:r>
            </a:p>
          </p:txBody>
        </p:sp>
        <p:sp>
          <p:nvSpPr>
            <p:cNvPr id="16" name="AutoShape 19"/>
            <p:cNvSpPr>
              <a:spLocks noChangeArrowheads="1"/>
            </p:cNvSpPr>
            <p:nvPr/>
          </p:nvSpPr>
          <p:spPr bwMode="auto">
            <a:xfrm>
              <a:off x="2614" y="2745"/>
              <a:ext cx="1229" cy="314"/>
            </a:xfrm>
            <a:prstGeom prst="roundRect">
              <a:avLst>
                <a:gd name="adj" fmla="val 16667"/>
              </a:avLst>
            </a:prstGeom>
            <a:solidFill>
              <a:srgbClr val="FBF82A"/>
            </a:solidFill>
            <a:ln w="9525">
              <a:solidFill>
                <a:schemeClr val="tx1"/>
              </a:solidFill>
              <a:round/>
              <a:headEnd/>
              <a:tailEnd/>
            </a:ln>
          </p:spPr>
          <p:txBody>
            <a:bodyPr wrap="none" anchor="ctr"/>
            <a:lstStyle/>
            <a:p>
              <a:pPr algn="ctr">
                <a:buFontTx/>
                <a:buNone/>
              </a:pPr>
              <a:r>
                <a:rPr lang="en-US" sz="1400" b="0"/>
                <a:t>Network</a:t>
              </a:r>
            </a:p>
            <a:p>
              <a:pPr algn="ctr">
                <a:buFontTx/>
                <a:buNone/>
              </a:pPr>
              <a:r>
                <a:rPr lang="en-US" sz="1000" b="0"/>
                <a:t>Path Determination</a:t>
              </a:r>
            </a:p>
            <a:p>
              <a:pPr algn="ctr">
                <a:buFontTx/>
                <a:buNone/>
              </a:pPr>
              <a:r>
                <a:rPr lang="en-US" sz="1000" b="0"/>
                <a:t>and IP (Logical Addressing)</a:t>
              </a:r>
            </a:p>
          </p:txBody>
        </p:sp>
        <p:sp>
          <p:nvSpPr>
            <p:cNvPr id="17" name="AutoShape 20"/>
            <p:cNvSpPr>
              <a:spLocks noChangeArrowheads="1"/>
            </p:cNvSpPr>
            <p:nvPr/>
          </p:nvSpPr>
          <p:spPr bwMode="auto">
            <a:xfrm>
              <a:off x="2614" y="3087"/>
              <a:ext cx="1229" cy="314"/>
            </a:xfrm>
            <a:prstGeom prst="roundRect">
              <a:avLst>
                <a:gd name="adj" fmla="val 16667"/>
              </a:avLst>
            </a:prstGeom>
            <a:solidFill>
              <a:srgbClr val="FE9500"/>
            </a:solidFill>
            <a:ln w="9525">
              <a:solidFill>
                <a:schemeClr val="tx1"/>
              </a:solidFill>
              <a:round/>
              <a:headEnd/>
              <a:tailEnd/>
            </a:ln>
          </p:spPr>
          <p:txBody>
            <a:bodyPr wrap="none" anchor="ctr"/>
            <a:lstStyle/>
            <a:p>
              <a:pPr algn="ctr">
                <a:buFontTx/>
                <a:buNone/>
              </a:pPr>
              <a:r>
                <a:rPr lang="en-US" sz="1400" b="0"/>
                <a:t>Data Link</a:t>
              </a:r>
            </a:p>
            <a:p>
              <a:pPr algn="ctr">
                <a:buFontTx/>
                <a:buNone/>
              </a:pPr>
              <a:r>
                <a:rPr lang="en-US" sz="1000" b="0"/>
                <a:t>MAC and LLC</a:t>
              </a:r>
            </a:p>
            <a:p>
              <a:pPr algn="ctr">
                <a:buFontTx/>
                <a:buNone/>
              </a:pPr>
              <a:r>
                <a:rPr lang="en-US" sz="1000" b="0"/>
                <a:t>(Physical addressing)</a:t>
              </a:r>
            </a:p>
          </p:txBody>
        </p:sp>
        <p:sp>
          <p:nvSpPr>
            <p:cNvPr id="18" name="AutoShape 21"/>
            <p:cNvSpPr>
              <a:spLocks noChangeArrowheads="1"/>
            </p:cNvSpPr>
            <p:nvPr/>
          </p:nvSpPr>
          <p:spPr bwMode="auto">
            <a:xfrm>
              <a:off x="2614" y="3429"/>
              <a:ext cx="1229" cy="314"/>
            </a:xfrm>
            <a:prstGeom prst="roundRect">
              <a:avLst>
                <a:gd name="adj" fmla="val 16667"/>
              </a:avLst>
            </a:prstGeom>
            <a:solidFill>
              <a:srgbClr val="FC2600"/>
            </a:solidFill>
            <a:ln w="9525">
              <a:solidFill>
                <a:schemeClr val="tx1"/>
              </a:solidFill>
              <a:round/>
              <a:headEnd/>
              <a:tailEnd/>
            </a:ln>
          </p:spPr>
          <p:txBody>
            <a:bodyPr wrap="none" anchor="ctr"/>
            <a:lstStyle/>
            <a:p>
              <a:pPr algn="ctr">
                <a:buFontTx/>
                <a:buNone/>
              </a:pPr>
              <a:r>
                <a:rPr lang="en-US" sz="1400" b="0" dirty="0"/>
                <a:t>Physical</a:t>
              </a:r>
            </a:p>
            <a:p>
              <a:pPr algn="ctr">
                <a:buFontTx/>
                <a:buNone/>
              </a:pPr>
              <a:r>
                <a:rPr lang="en-US" sz="1000" b="0" dirty="0"/>
                <a:t>Media, Signal, and</a:t>
              </a:r>
            </a:p>
            <a:p>
              <a:pPr algn="ctr">
                <a:buFontTx/>
                <a:buNone/>
              </a:pPr>
              <a:r>
                <a:rPr lang="en-US" sz="1000" b="0" dirty="0"/>
                <a:t>Binary Transmission</a:t>
              </a:r>
            </a:p>
          </p:txBody>
        </p:sp>
        <p:sp>
          <p:nvSpPr>
            <p:cNvPr id="19" name="Text Box 22"/>
            <p:cNvSpPr txBox="1">
              <a:spLocks noChangeArrowheads="1"/>
            </p:cNvSpPr>
            <p:nvPr/>
          </p:nvSpPr>
          <p:spPr bwMode="auto">
            <a:xfrm>
              <a:off x="1715" y="1435"/>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7</a:t>
              </a:r>
            </a:p>
          </p:txBody>
        </p:sp>
        <p:sp>
          <p:nvSpPr>
            <p:cNvPr id="20" name="Text Box 23"/>
            <p:cNvSpPr txBox="1">
              <a:spLocks noChangeArrowheads="1"/>
            </p:cNvSpPr>
            <p:nvPr/>
          </p:nvSpPr>
          <p:spPr bwMode="auto">
            <a:xfrm>
              <a:off x="1713" y="1778"/>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6</a:t>
              </a:r>
            </a:p>
          </p:txBody>
        </p:sp>
        <p:sp>
          <p:nvSpPr>
            <p:cNvPr id="21" name="Text Box 24"/>
            <p:cNvSpPr txBox="1">
              <a:spLocks noChangeArrowheads="1"/>
            </p:cNvSpPr>
            <p:nvPr/>
          </p:nvSpPr>
          <p:spPr bwMode="auto">
            <a:xfrm>
              <a:off x="1711" y="2121"/>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5</a:t>
              </a:r>
            </a:p>
          </p:txBody>
        </p:sp>
        <p:sp>
          <p:nvSpPr>
            <p:cNvPr id="22" name="Text Box 25"/>
            <p:cNvSpPr txBox="1">
              <a:spLocks noChangeArrowheads="1"/>
            </p:cNvSpPr>
            <p:nvPr/>
          </p:nvSpPr>
          <p:spPr bwMode="auto">
            <a:xfrm>
              <a:off x="1709" y="2464"/>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4</a:t>
              </a:r>
            </a:p>
          </p:txBody>
        </p:sp>
        <p:sp>
          <p:nvSpPr>
            <p:cNvPr id="23" name="Text Box 26"/>
            <p:cNvSpPr txBox="1">
              <a:spLocks noChangeArrowheads="1"/>
            </p:cNvSpPr>
            <p:nvPr/>
          </p:nvSpPr>
          <p:spPr bwMode="auto">
            <a:xfrm>
              <a:off x="1707" y="2807"/>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3</a:t>
              </a:r>
            </a:p>
          </p:txBody>
        </p:sp>
        <p:sp>
          <p:nvSpPr>
            <p:cNvPr id="24" name="Text Box 27"/>
            <p:cNvSpPr txBox="1">
              <a:spLocks noChangeArrowheads="1"/>
            </p:cNvSpPr>
            <p:nvPr/>
          </p:nvSpPr>
          <p:spPr bwMode="auto">
            <a:xfrm>
              <a:off x="1705" y="3150"/>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2</a:t>
              </a:r>
            </a:p>
          </p:txBody>
        </p:sp>
        <p:sp>
          <p:nvSpPr>
            <p:cNvPr id="25" name="Text Box 28"/>
            <p:cNvSpPr txBox="1">
              <a:spLocks noChangeArrowheads="1"/>
            </p:cNvSpPr>
            <p:nvPr/>
          </p:nvSpPr>
          <p:spPr bwMode="auto">
            <a:xfrm>
              <a:off x="1703" y="3493"/>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1</a:t>
              </a:r>
            </a:p>
          </p:txBody>
        </p:sp>
        <p:sp>
          <p:nvSpPr>
            <p:cNvPr id="26" name="Text Box 29"/>
            <p:cNvSpPr txBox="1">
              <a:spLocks noChangeArrowheads="1"/>
            </p:cNvSpPr>
            <p:nvPr/>
          </p:nvSpPr>
          <p:spPr bwMode="auto">
            <a:xfrm>
              <a:off x="1932" y="1153"/>
              <a:ext cx="627" cy="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400" dirty="0"/>
                <a:t>Data</a:t>
              </a:r>
              <a:endParaRPr lang="en-US" sz="1400" b="0" dirty="0"/>
            </a:p>
          </p:txBody>
        </p:sp>
        <p:sp>
          <p:nvSpPr>
            <p:cNvPr id="27" name="Text Box 30"/>
            <p:cNvSpPr txBox="1">
              <a:spLocks noChangeArrowheads="1"/>
            </p:cNvSpPr>
            <p:nvPr/>
          </p:nvSpPr>
          <p:spPr bwMode="auto">
            <a:xfrm>
              <a:off x="2676" y="1152"/>
              <a:ext cx="1156" cy="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400"/>
                <a:t>Layer</a:t>
              </a:r>
            </a:p>
          </p:txBody>
        </p:sp>
      </p:grpSp>
      <p:sp>
        <p:nvSpPr>
          <p:cNvPr id="28" name="Text Box 35"/>
          <p:cNvSpPr txBox="1">
            <a:spLocks noChangeArrowheads="1"/>
          </p:cNvSpPr>
          <p:nvPr/>
        </p:nvSpPr>
        <p:spPr bwMode="auto">
          <a:xfrm>
            <a:off x="7578725" y="4846532"/>
            <a:ext cx="3524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IP</a:t>
            </a:r>
          </a:p>
        </p:txBody>
      </p:sp>
      <p:sp>
        <p:nvSpPr>
          <p:cNvPr id="29" name="Text Box 36"/>
          <p:cNvSpPr txBox="1">
            <a:spLocks noChangeArrowheads="1"/>
          </p:cNvSpPr>
          <p:nvPr/>
        </p:nvSpPr>
        <p:spPr bwMode="auto">
          <a:xfrm>
            <a:off x="7578725" y="5564082"/>
            <a:ext cx="85566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Ethernet</a:t>
            </a:r>
          </a:p>
        </p:txBody>
      </p:sp>
      <p:sp>
        <p:nvSpPr>
          <p:cNvPr id="30" name="Text Box 37"/>
          <p:cNvSpPr txBox="1">
            <a:spLocks noChangeArrowheads="1"/>
          </p:cNvSpPr>
          <p:nvPr/>
        </p:nvSpPr>
        <p:spPr bwMode="auto">
          <a:xfrm>
            <a:off x="7578725" y="4021032"/>
            <a:ext cx="96943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dirty="0"/>
              <a:t>TCP/UDP</a:t>
            </a:r>
          </a:p>
        </p:txBody>
      </p:sp>
      <p:sp>
        <p:nvSpPr>
          <p:cNvPr id="31" name="Text Box 38"/>
          <p:cNvSpPr txBox="1">
            <a:spLocks noChangeArrowheads="1"/>
          </p:cNvSpPr>
          <p:nvPr/>
        </p:nvSpPr>
        <p:spPr bwMode="auto">
          <a:xfrm>
            <a:off x="7470775" y="5192607"/>
            <a:ext cx="5492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ARP</a:t>
            </a:r>
          </a:p>
        </p:txBody>
      </p:sp>
      <p:sp>
        <p:nvSpPr>
          <p:cNvPr id="32" name="AutoShape 39"/>
          <p:cNvSpPr>
            <a:spLocks/>
          </p:cNvSpPr>
          <p:nvPr/>
        </p:nvSpPr>
        <p:spPr bwMode="auto">
          <a:xfrm>
            <a:off x="7410450" y="3690832"/>
            <a:ext cx="119063" cy="1014413"/>
          </a:xfrm>
          <a:prstGeom prst="rightBrace">
            <a:avLst>
              <a:gd name="adj1" fmla="val 71000"/>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 name="Text Box 40"/>
          <p:cNvSpPr txBox="1">
            <a:spLocks noChangeArrowheads="1"/>
          </p:cNvSpPr>
          <p:nvPr/>
        </p:nvSpPr>
        <p:spPr bwMode="auto">
          <a:xfrm>
            <a:off x="7594600" y="6126057"/>
            <a:ext cx="120173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1000baseSX</a:t>
            </a:r>
          </a:p>
        </p:txBody>
      </p:sp>
      <p:sp>
        <p:nvSpPr>
          <p:cNvPr id="34" name="Line 1057"/>
          <p:cNvSpPr>
            <a:spLocks noChangeShapeType="1"/>
          </p:cNvSpPr>
          <p:nvPr/>
        </p:nvSpPr>
        <p:spPr bwMode="auto">
          <a:xfrm>
            <a:off x="7427913" y="5005282"/>
            <a:ext cx="180975" cy="0"/>
          </a:xfrm>
          <a:prstGeom prst="line">
            <a:avLst/>
          </a:prstGeom>
          <a:noFill/>
          <a:ln w="12700">
            <a:solidFill>
              <a:schemeClr val="tx1"/>
            </a:solidFill>
            <a:round/>
            <a:headEnd type="triangle" w="sm" len="me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35" name="Line 1058"/>
          <p:cNvSpPr>
            <a:spLocks noChangeShapeType="1"/>
          </p:cNvSpPr>
          <p:nvPr/>
        </p:nvSpPr>
        <p:spPr bwMode="auto">
          <a:xfrm>
            <a:off x="7427913" y="5719657"/>
            <a:ext cx="180975" cy="0"/>
          </a:xfrm>
          <a:prstGeom prst="line">
            <a:avLst/>
          </a:prstGeom>
          <a:noFill/>
          <a:ln w="12700">
            <a:solidFill>
              <a:schemeClr val="tx1"/>
            </a:solidFill>
            <a:round/>
            <a:headEnd type="triangle" w="sm" len="me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36" name="Line 1059"/>
          <p:cNvSpPr>
            <a:spLocks noChangeShapeType="1"/>
          </p:cNvSpPr>
          <p:nvPr/>
        </p:nvSpPr>
        <p:spPr bwMode="auto">
          <a:xfrm>
            <a:off x="7427913" y="6262582"/>
            <a:ext cx="180975" cy="0"/>
          </a:xfrm>
          <a:prstGeom prst="line">
            <a:avLst/>
          </a:prstGeom>
          <a:noFill/>
          <a:ln w="12700">
            <a:solidFill>
              <a:schemeClr val="tx1"/>
            </a:solidFill>
            <a:round/>
            <a:headEnd type="triangle" w="sm" len="me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37" name="AutoShape 39"/>
          <p:cNvSpPr>
            <a:spLocks/>
          </p:cNvSpPr>
          <p:nvPr/>
        </p:nvSpPr>
        <p:spPr bwMode="auto">
          <a:xfrm>
            <a:off x="7410450" y="5160857"/>
            <a:ext cx="107950" cy="349250"/>
          </a:xfrm>
          <a:prstGeom prst="rightBrace">
            <a:avLst>
              <a:gd name="adj1" fmla="val 2696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 name="TextBox 37"/>
          <p:cNvSpPr txBox="1"/>
          <p:nvPr/>
        </p:nvSpPr>
        <p:spPr>
          <a:xfrm>
            <a:off x="4021564" y="1700800"/>
            <a:ext cx="3460024" cy="369332"/>
          </a:xfrm>
          <a:prstGeom prst="rect">
            <a:avLst/>
          </a:prstGeom>
          <a:noFill/>
        </p:spPr>
        <p:txBody>
          <a:bodyPr wrap="square" rtlCol="0">
            <a:spAutoFit/>
          </a:bodyPr>
          <a:lstStyle/>
          <a:p>
            <a:pPr algn="ctr"/>
            <a:r>
              <a:rPr lang="en-US" b="1" dirty="0"/>
              <a:t>OSI Model</a:t>
            </a:r>
          </a:p>
        </p:txBody>
      </p:sp>
      <p:sp>
        <p:nvSpPr>
          <p:cNvPr id="45" name="Oval 44"/>
          <p:cNvSpPr/>
          <p:nvPr/>
        </p:nvSpPr>
        <p:spPr>
          <a:xfrm>
            <a:off x="3079219" y="4710809"/>
            <a:ext cx="5355169" cy="699860"/>
          </a:xfrm>
          <a:prstGeom prst="ellipse">
            <a:avLst/>
          </a:prstGeom>
          <a:noFill/>
          <a:ln w="5715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5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4400" kern="1200" dirty="0">
                <a:solidFill>
                  <a:srgbClr val="FFFFFF"/>
                </a:solidFill>
                <a:effectLst/>
              </a:rPr>
              <a:t>The Story of IP</a:t>
            </a:r>
            <a:endParaRPr lang="en-US" dirty="0">
              <a:solidFill>
                <a:srgbClr val="FFFFFF"/>
              </a:solidFill>
            </a:endParaRPr>
          </a:p>
        </p:txBody>
      </p:sp>
      <p:sp>
        <p:nvSpPr>
          <p:cNvPr id="3" name="Content Placeholder 2"/>
          <p:cNvSpPr>
            <a:spLocks noGrp="1"/>
          </p:cNvSpPr>
          <p:nvPr>
            <p:ph idx="1"/>
          </p:nvPr>
        </p:nvSpPr>
        <p:spPr>
          <a:xfrm>
            <a:off x="360168" y="2133600"/>
            <a:ext cx="4132454" cy="4614227"/>
          </a:xfrm>
        </p:spPr>
        <p:txBody>
          <a:bodyPr>
            <a:normAutofit fontScale="47500" lnSpcReduction="20000"/>
          </a:bodyPr>
          <a:lstStyle/>
          <a:p>
            <a:pPr lvl="0"/>
            <a:r>
              <a:rPr lang="en-US" sz="4400" kern="1200" dirty="0">
                <a:solidFill>
                  <a:schemeClr val="tx1"/>
                </a:solidFill>
                <a:effectLst/>
                <a:latin typeface="+mj-lt"/>
                <a:ea typeface="+mj-ea"/>
                <a:cs typeface="+mj-cs"/>
              </a:rPr>
              <a:t>No public internet</a:t>
            </a:r>
          </a:p>
          <a:p>
            <a:pPr lvl="0"/>
            <a:r>
              <a:rPr lang="en-US" sz="4400" kern="1200" dirty="0">
                <a:solidFill>
                  <a:schemeClr val="tx1"/>
                </a:solidFill>
                <a:effectLst/>
                <a:latin typeface="+mj-lt"/>
                <a:ea typeface="+mj-ea"/>
                <a:cs typeface="+mj-cs"/>
              </a:rPr>
              <a:t>Islands of connectivity</a:t>
            </a:r>
          </a:p>
          <a:p>
            <a:pPr lvl="1"/>
            <a:r>
              <a:rPr lang="en-US" sz="4000" dirty="0">
                <a:latin typeface="+mj-lt"/>
                <a:ea typeface="+mj-ea"/>
                <a:cs typeface="+mj-cs"/>
              </a:rPr>
              <a:t>Data link layer networks all over, even in 1983</a:t>
            </a:r>
          </a:p>
          <a:p>
            <a:pPr lvl="2"/>
            <a:r>
              <a:rPr lang="en-US" sz="3600" kern="1200" dirty="0">
                <a:solidFill>
                  <a:schemeClr val="tx1"/>
                </a:solidFill>
                <a:effectLst/>
                <a:latin typeface="+mj-lt"/>
                <a:ea typeface="+mj-ea"/>
                <a:cs typeface="+mj-cs"/>
              </a:rPr>
              <a:t>Ethernet</a:t>
            </a:r>
          </a:p>
          <a:p>
            <a:pPr lvl="2"/>
            <a:r>
              <a:rPr lang="en-US" sz="3600" kern="1200" dirty="0">
                <a:solidFill>
                  <a:schemeClr val="tx1"/>
                </a:solidFill>
                <a:effectLst/>
                <a:latin typeface="+mj-lt"/>
                <a:ea typeface="+mj-ea"/>
                <a:cs typeface="+mj-cs"/>
              </a:rPr>
              <a:t>802.11 wireless</a:t>
            </a:r>
          </a:p>
          <a:p>
            <a:pPr lvl="2"/>
            <a:r>
              <a:rPr lang="en-US" sz="3600" kern="1200" dirty="0">
                <a:solidFill>
                  <a:schemeClr val="tx1"/>
                </a:solidFill>
                <a:effectLst/>
                <a:latin typeface="+mj-lt"/>
                <a:ea typeface="+mj-ea"/>
                <a:cs typeface="+mj-cs"/>
              </a:rPr>
              <a:t>Token Ring</a:t>
            </a:r>
          </a:p>
          <a:p>
            <a:pPr lvl="2"/>
            <a:r>
              <a:rPr lang="en-US" sz="3600" kern="1200" dirty="0">
                <a:solidFill>
                  <a:schemeClr val="tx1"/>
                </a:solidFill>
                <a:effectLst/>
                <a:latin typeface="+mj-lt"/>
                <a:ea typeface="+mj-ea"/>
                <a:cs typeface="+mj-cs"/>
              </a:rPr>
              <a:t>AppleTalk</a:t>
            </a:r>
          </a:p>
          <a:p>
            <a:pPr lvl="2"/>
            <a:r>
              <a:rPr lang="en-US" sz="3600" dirty="0">
                <a:latin typeface="+mj-lt"/>
                <a:ea typeface="+mj-ea"/>
                <a:cs typeface="+mj-cs"/>
              </a:rPr>
              <a:t>RS232 serial</a:t>
            </a:r>
          </a:p>
          <a:p>
            <a:pPr lvl="2"/>
            <a:r>
              <a:rPr lang="en-US" sz="3600" dirty="0">
                <a:latin typeface="+mj-lt"/>
                <a:ea typeface="+mj-ea"/>
                <a:cs typeface="+mj-cs"/>
              </a:rPr>
              <a:t>ATM</a:t>
            </a:r>
          </a:p>
          <a:p>
            <a:pPr lvl="2"/>
            <a:r>
              <a:rPr lang="en-US" sz="3600" kern="1200" dirty="0">
                <a:solidFill>
                  <a:schemeClr val="tx1"/>
                </a:solidFill>
                <a:effectLst/>
                <a:latin typeface="+mj-lt"/>
                <a:ea typeface="+mj-ea"/>
                <a:cs typeface="+mj-cs"/>
              </a:rPr>
              <a:t>And plenty more</a:t>
            </a:r>
            <a:endParaRPr lang="en-US" sz="3600" dirty="0">
              <a:latin typeface="+mj-lt"/>
              <a:ea typeface="+mj-ea"/>
              <a:cs typeface="+mj-cs"/>
            </a:endParaRPr>
          </a:p>
          <a:p>
            <a:r>
              <a:rPr lang="en-US" sz="4400" dirty="0">
                <a:latin typeface="+mj-lt"/>
                <a:ea typeface="+mj-ea"/>
                <a:cs typeface="+mj-cs"/>
              </a:rPr>
              <a:t>So can we build a network of networks?</a:t>
            </a:r>
          </a:p>
        </p:txBody>
      </p:sp>
      <p:sp>
        <p:nvSpPr>
          <p:cNvPr id="4" name="Freeform 140"/>
          <p:cNvSpPr>
            <a:spLocks/>
          </p:cNvSpPr>
          <p:nvPr/>
        </p:nvSpPr>
        <p:spPr bwMode="auto">
          <a:xfrm rot="16200000">
            <a:off x="6203156" y="4058839"/>
            <a:ext cx="846137" cy="1593850"/>
          </a:xfrm>
          <a:custGeom>
            <a:avLst/>
            <a:gdLst>
              <a:gd name="T0" fmla="*/ 2147483646 w 10315"/>
              <a:gd name="T1" fmla="*/ 2147483646 h 10000"/>
              <a:gd name="T2" fmla="*/ 2147483646 w 10315"/>
              <a:gd name="T3" fmla="*/ 2147483646 h 10000"/>
              <a:gd name="T4" fmla="*/ 2147483646 w 10315"/>
              <a:gd name="T5" fmla="*/ 2147483646 h 10000"/>
              <a:gd name="T6" fmla="*/ 2147483646 w 10315"/>
              <a:gd name="T7" fmla="*/ 2147483646 h 10000"/>
              <a:gd name="T8" fmla="*/ 2147483646 w 10315"/>
              <a:gd name="T9" fmla="*/ 2147483646 h 10000"/>
              <a:gd name="T10" fmla="*/ 2147483646 w 10315"/>
              <a:gd name="T11" fmla="*/ 2147483646 h 10000"/>
              <a:gd name="T12" fmla="*/ 2147483646 w 10315"/>
              <a:gd name="T13" fmla="*/ 2147483646 h 10000"/>
              <a:gd name="T14" fmla="*/ 2147483646 w 10315"/>
              <a:gd name="T15" fmla="*/ 2147483646 h 10000"/>
              <a:gd name="T16" fmla="*/ 2147483646 w 10315"/>
              <a:gd name="T17" fmla="*/ 2147483646 h 10000"/>
              <a:gd name="T18" fmla="*/ 2147483646 w 10315"/>
              <a:gd name="T19" fmla="*/ 2147483646 h 10000"/>
              <a:gd name="T20" fmla="*/ 2147483646 w 10315"/>
              <a:gd name="T21" fmla="*/ 2147483646 h 10000"/>
              <a:gd name="T22" fmla="*/ 2147483646 w 10315"/>
              <a:gd name="T23" fmla="*/ 2147483646 h 10000"/>
              <a:gd name="T24" fmla="*/ 2147483646 w 10315"/>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Freeform 140"/>
          <p:cNvSpPr>
            <a:spLocks/>
          </p:cNvSpPr>
          <p:nvPr/>
        </p:nvSpPr>
        <p:spPr bwMode="auto">
          <a:xfrm rot="10800000">
            <a:off x="7200900" y="2732482"/>
            <a:ext cx="846138" cy="1593850"/>
          </a:xfrm>
          <a:custGeom>
            <a:avLst/>
            <a:gdLst>
              <a:gd name="T0" fmla="*/ 2147483646 w 10315"/>
              <a:gd name="T1" fmla="*/ 2147483646 h 10000"/>
              <a:gd name="T2" fmla="*/ 2147483646 w 10315"/>
              <a:gd name="T3" fmla="*/ 2147483646 h 10000"/>
              <a:gd name="T4" fmla="*/ 2147483646 w 10315"/>
              <a:gd name="T5" fmla="*/ 2147483646 h 10000"/>
              <a:gd name="T6" fmla="*/ 2147483646 w 10315"/>
              <a:gd name="T7" fmla="*/ 2147483646 h 10000"/>
              <a:gd name="T8" fmla="*/ 2147483646 w 10315"/>
              <a:gd name="T9" fmla="*/ 2147483646 h 10000"/>
              <a:gd name="T10" fmla="*/ 2147483646 w 10315"/>
              <a:gd name="T11" fmla="*/ 2147483646 h 10000"/>
              <a:gd name="T12" fmla="*/ 2147483646 w 10315"/>
              <a:gd name="T13" fmla="*/ 2147483646 h 10000"/>
              <a:gd name="T14" fmla="*/ 2147483646 w 10315"/>
              <a:gd name="T15" fmla="*/ 2147483646 h 10000"/>
              <a:gd name="T16" fmla="*/ 2147483646 w 10315"/>
              <a:gd name="T17" fmla="*/ 2147483646 h 10000"/>
              <a:gd name="T18" fmla="*/ 2147483646 w 10315"/>
              <a:gd name="T19" fmla="*/ 2147483646 h 10000"/>
              <a:gd name="T20" fmla="*/ 2147483646 w 10315"/>
              <a:gd name="T21" fmla="*/ 2147483646 h 10000"/>
              <a:gd name="T22" fmla="*/ 2147483646 w 10315"/>
              <a:gd name="T23" fmla="*/ 2147483646 h 10000"/>
              <a:gd name="T24" fmla="*/ 2147483646 w 10315"/>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 name="Freeform 140"/>
          <p:cNvSpPr>
            <a:spLocks/>
          </p:cNvSpPr>
          <p:nvPr/>
        </p:nvSpPr>
        <p:spPr bwMode="auto">
          <a:xfrm>
            <a:off x="5165725" y="2314970"/>
            <a:ext cx="1038225" cy="1927225"/>
          </a:xfrm>
          <a:custGeom>
            <a:avLst/>
            <a:gdLst>
              <a:gd name="T0" fmla="*/ 2147483646 w 1223"/>
              <a:gd name="T1" fmla="*/ 2147483646 h 1291"/>
              <a:gd name="T2" fmla="*/ 2147483646 w 1223"/>
              <a:gd name="T3" fmla="*/ 2147483646 h 1291"/>
              <a:gd name="T4" fmla="*/ 2147483646 w 1223"/>
              <a:gd name="T5" fmla="*/ 2147483646 h 1291"/>
              <a:gd name="T6" fmla="*/ 2147483646 w 1223"/>
              <a:gd name="T7" fmla="*/ 2147483646 h 1291"/>
              <a:gd name="T8" fmla="*/ 2147483646 w 1223"/>
              <a:gd name="T9" fmla="*/ 2147483646 h 1291"/>
              <a:gd name="T10" fmla="*/ 2147483646 w 1223"/>
              <a:gd name="T11" fmla="*/ 2147483646 h 1291"/>
              <a:gd name="T12" fmla="*/ 2147483646 w 1223"/>
              <a:gd name="T13" fmla="*/ 2147483646 h 1291"/>
              <a:gd name="T14" fmla="*/ 2147483646 w 1223"/>
              <a:gd name="T15" fmla="*/ 2147483646 h 1291"/>
              <a:gd name="T16" fmla="*/ 2147483646 w 1223"/>
              <a:gd name="T17" fmla="*/ 2147483646 h 1291"/>
              <a:gd name="T18" fmla="*/ 2147483646 w 1223"/>
              <a:gd name="T19" fmla="*/ 2147483646 h 1291"/>
              <a:gd name="T20" fmla="*/ 2147483646 w 1223"/>
              <a:gd name="T21" fmla="*/ 2147483646 h 1291"/>
              <a:gd name="T22" fmla="*/ 2147483646 w 1223"/>
              <a:gd name="T23" fmla="*/ 2147483646 h 1291"/>
              <a:gd name="T24" fmla="*/ 2147483646 w 1223"/>
              <a:gd name="T25" fmla="*/ 2147483646 h 1291"/>
              <a:gd name="T26" fmla="*/ 2147483646 w 1223"/>
              <a:gd name="T27" fmla="*/ 214748364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 name="Line 36"/>
          <p:cNvSpPr>
            <a:spLocks noChangeShapeType="1"/>
          </p:cNvSpPr>
          <p:nvPr/>
        </p:nvSpPr>
        <p:spPr bwMode="auto">
          <a:xfrm>
            <a:off x="7878763" y="2840432"/>
            <a:ext cx="234950" cy="635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 name="Line 38"/>
          <p:cNvSpPr>
            <a:spLocks noChangeShapeType="1"/>
          </p:cNvSpPr>
          <p:nvPr/>
        </p:nvSpPr>
        <p:spPr bwMode="auto">
          <a:xfrm>
            <a:off x="7878763" y="4112020"/>
            <a:ext cx="234950" cy="635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 name="Line 47"/>
          <p:cNvSpPr>
            <a:spLocks noChangeShapeType="1"/>
          </p:cNvSpPr>
          <p:nvPr/>
        </p:nvSpPr>
        <p:spPr bwMode="auto">
          <a:xfrm flipH="1" flipV="1">
            <a:off x="6003925" y="5142307"/>
            <a:ext cx="3175" cy="2413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7" name="Line 48"/>
          <p:cNvSpPr>
            <a:spLocks noChangeShapeType="1"/>
          </p:cNvSpPr>
          <p:nvPr/>
        </p:nvSpPr>
        <p:spPr bwMode="auto">
          <a:xfrm flipH="1" flipV="1">
            <a:off x="7180263" y="5147070"/>
            <a:ext cx="3175" cy="2413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23" name="Group 73"/>
          <p:cNvGrpSpPr>
            <a:grpSpLocks/>
          </p:cNvGrpSpPr>
          <p:nvPr/>
        </p:nvGrpSpPr>
        <p:grpSpPr bwMode="auto">
          <a:xfrm>
            <a:off x="4373563" y="2391170"/>
            <a:ext cx="641350" cy="558800"/>
            <a:chOff x="-44" y="1473"/>
            <a:chExt cx="981" cy="1105"/>
          </a:xfrm>
        </p:grpSpPr>
        <p:pic>
          <p:nvPicPr>
            <p:cNvPr id="24" name="Picture 74"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 name="Freeform 7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6" name="Group 80"/>
          <p:cNvGrpSpPr>
            <a:grpSpLocks/>
          </p:cNvGrpSpPr>
          <p:nvPr/>
        </p:nvGrpSpPr>
        <p:grpSpPr bwMode="auto">
          <a:xfrm>
            <a:off x="4368800" y="2989657"/>
            <a:ext cx="641350" cy="558800"/>
            <a:chOff x="-44" y="1473"/>
            <a:chExt cx="981" cy="1105"/>
          </a:xfrm>
        </p:grpSpPr>
        <p:pic>
          <p:nvPicPr>
            <p:cNvPr id="27" name="Picture 81"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 name="Freeform 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9" name="Group 83"/>
          <p:cNvGrpSpPr>
            <a:grpSpLocks/>
          </p:cNvGrpSpPr>
          <p:nvPr/>
        </p:nvGrpSpPr>
        <p:grpSpPr bwMode="auto">
          <a:xfrm>
            <a:off x="4397375" y="3599257"/>
            <a:ext cx="641350" cy="558800"/>
            <a:chOff x="-44" y="1473"/>
            <a:chExt cx="981" cy="1105"/>
          </a:xfrm>
        </p:grpSpPr>
        <p:pic>
          <p:nvPicPr>
            <p:cNvPr id="30" name="Picture 84"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 name="Freeform 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2" name="Group 87"/>
          <p:cNvGrpSpPr>
            <a:grpSpLocks/>
          </p:cNvGrpSpPr>
          <p:nvPr/>
        </p:nvGrpSpPr>
        <p:grpSpPr bwMode="auto">
          <a:xfrm flipH="1">
            <a:off x="8056563" y="2548332"/>
            <a:ext cx="641350" cy="558800"/>
            <a:chOff x="-44" y="1473"/>
            <a:chExt cx="981" cy="1105"/>
          </a:xfrm>
        </p:grpSpPr>
        <p:pic>
          <p:nvPicPr>
            <p:cNvPr id="33" name="Picture 88"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5" name="Group 90"/>
          <p:cNvGrpSpPr>
            <a:grpSpLocks/>
          </p:cNvGrpSpPr>
          <p:nvPr/>
        </p:nvGrpSpPr>
        <p:grpSpPr bwMode="auto">
          <a:xfrm flipH="1">
            <a:off x="8070850" y="3827857"/>
            <a:ext cx="641350" cy="558800"/>
            <a:chOff x="-44" y="1473"/>
            <a:chExt cx="981" cy="1105"/>
          </a:xfrm>
        </p:grpSpPr>
        <p:pic>
          <p:nvPicPr>
            <p:cNvPr id="36" name="Picture 91"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8" name="Group 93"/>
          <p:cNvGrpSpPr>
            <a:grpSpLocks/>
          </p:cNvGrpSpPr>
          <p:nvPr/>
        </p:nvGrpSpPr>
        <p:grpSpPr bwMode="auto">
          <a:xfrm flipH="1">
            <a:off x="6972300" y="5351857"/>
            <a:ext cx="641350" cy="558800"/>
            <a:chOff x="-44" y="1473"/>
            <a:chExt cx="981" cy="1105"/>
          </a:xfrm>
        </p:grpSpPr>
        <p:pic>
          <p:nvPicPr>
            <p:cNvPr id="39" name="Picture 94"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 name="Freeform 9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1" name="Group 96"/>
          <p:cNvGrpSpPr>
            <a:grpSpLocks/>
          </p:cNvGrpSpPr>
          <p:nvPr/>
        </p:nvGrpSpPr>
        <p:grpSpPr bwMode="auto">
          <a:xfrm flipH="1">
            <a:off x="5808663" y="5393132"/>
            <a:ext cx="641350" cy="558800"/>
            <a:chOff x="-44" y="1473"/>
            <a:chExt cx="981" cy="1105"/>
          </a:xfrm>
        </p:grpSpPr>
        <p:pic>
          <p:nvPicPr>
            <p:cNvPr id="42" name="Picture 97"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 name="Freeform 9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53" name="Line 5"/>
          <p:cNvSpPr>
            <a:spLocks noChangeShapeType="1"/>
          </p:cNvSpPr>
          <p:nvPr/>
        </p:nvSpPr>
        <p:spPr bwMode="auto">
          <a:xfrm>
            <a:off x="4979988" y="2678507"/>
            <a:ext cx="390525" cy="635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4" name="Line 7"/>
          <p:cNvSpPr>
            <a:spLocks noChangeShapeType="1"/>
          </p:cNvSpPr>
          <p:nvPr/>
        </p:nvSpPr>
        <p:spPr bwMode="auto">
          <a:xfrm flipV="1">
            <a:off x="5014913" y="3418282"/>
            <a:ext cx="277812" cy="317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5" name="Line 8"/>
          <p:cNvSpPr>
            <a:spLocks noChangeShapeType="1"/>
          </p:cNvSpPr>
          <p:nvPr/>
        </p:nvSpPr>
        <p:spPr bwMode="auto">
          <a:xfrm>
            <a:off x="5026025" y="3950095"/>
            <a:ext cx="422275" cy="476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13972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dissolve">
                                      <p:cBhvr>
                                        <p:cTn id="13" dur="500"/>
                                        <p:tgtEl>
                                          <p:spTgt spid="23"/>
                                        </p:tgtEl>
                                      </p:cBhvr>
                                    </p:animEffect>
                                  </p:childTnLst>
                                </p:cTn>
                              </p:par>
                              <p:par>
                                <p:cTn id="14" presetID="9"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par>
                                <p:cTn id="17" presetID="9"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dissolve">
                                      <p:cBhvr>
                                        <p:cTn id="19" dur="500"/>
                                        <p:tgtEl>
                                          <p:spTgt spid="2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dissolve">
                                      <p:cBhvr>
                                        <p:cTn id="22" dur="500"/>
                                        <p:tgtEl>
                                          <p:spTgt spid="5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dissolve">
                                      <p:cBhvr>
                                        <p:cTn id="25" dur="500"/>
                                        <p:tgtEl>
                                          <p:spTgt spid="5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dissolve">
                                      <p:cBhvr>
                                        <p:cTn id="28" dur="500"/>
                                        <p:tgtEl>
                                          <p:spTgt spid="5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dissolve">
                                      <p:cBhvr>
                                        <p:cTn id="33" dur="500"/>
                                        <p:tgtEl>
                                          <p:spTgt spid="3">
                                            <p:txEl>
                                              <p:pRg st="1" end="1"/>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dissolve">
                                      <p:cBhvr>
                                        <p:cTn id="36" dur="500"/>
                                        <p:tgtEl>
                                          <p:spTgt spid="3">
                                            <p:txEl>
                                              <p:pRg st="2" end="2"/>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dissolve">
                                      <p:cBhvr>
                                        <p:cTn id="39" dur="500"/>
                                        <p:tgtEl>
                                          <p:spTgt spid="3">
                                            <p:txEl>
                                              <p:pRg st="3" end="3"/>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dissolve">
                                      <p:cBhvr>
                                        <p:cTn id="42" dur="500"/>
                                        <p:tgtEl>
                                          <p:spTgt spid="3">
                                            <p:txEl>
                                              <p:pRg st="4" end="4"/>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dissolve">
                                      <p:cBhvr>
                                        <p:cTn id="45" dur="500"/>
                                        <p:tgtEl>
                                          <p:spTgt spid="3">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dissolve">
                                      <p:cBhvr>
                                        <p:cTn id="50" dur="500"/>
                                        <p:tgtEl>
                                          <p:spTgt spid="4"/>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dissolve">
                                      <p:cBhvr>
                                        <p:cTn id="53" dur="500"/>
                                        <p:tgtEl>
                                          <p:spTgt spid="16"/>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dissolve">
                                      <p:cBhvr>
                                        <p:cTn id="56" dur="500"/>
                                        <p:tgtEl>
                                          <p:spTgt spid="17"/>
                                        </p:tgtEl>
                                      </p:cBhvr>
                                    </p:animEffect>
                                  </p:childTnLst>
                                </p:cTn>
                              </p:par>
                              <p:par>
                                <p:cTn id="57" presetID="9"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dissolve">
                                      <p:cBhvr>
                                        <p:cTn id="59" dur="500"/>
                                        <p:tgtEl>
                                          <p:spTgt spid="38"/>
                                        </p:tgtEl>
                                      </p:cBhvr>
                                    </p:animEffect>
                                  </p:childTnLst>
                                </p:cTn>
                              </p:par>
                              <p:par>
                                <p:cTn id="60" presetID="9" presetClass="entr" presetSubtype="0" fill="hold" nodeType="with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dissolve">
                                      <p:cBhvr>
                                        <p:cTn id="62" dur="500"/>
                                        <p:tgtEl>
                                          <p:spTgt spid="41"/>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3">
                                            <p:txEl>
                                              <p:pRg st="6" end="6"/>
                                            </p:txEl>
                                          </p:spTgt>
                                        </p:tgtEl>
                                        <p:attrNameLst>
                                          <p:attrName>style.visibility</p:attrName>
                                        </p:attrNameLst>
                                      </p:cBhvr>
                                      <p:to>
                                        <p:strVal val="visible"/>
                                      </p:to>
                                    </p:set>
                                    <p:animEffect transition="in" filter="dissolve">
                                      <p:cBhvr>
                                        <p:cTn id="65" dur="500"/>
                                        <p:tgtEl>
                                          <p:spTgt spid="3">
                                            <p:txEl>
                                              <p:pRg st="6" end="6"/>
                                            </p:txEl>
                                          </p:spTgt>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3">
                                            <p:txEl>
                                              <p:pRg st="7" end="7"/>
                                            </p:txEl>
                                          </p:spTgt>
                                        </p:tgtEl>
                                        <p:attrNameLst>
                                          <p:attrName>style.visibility</p:attrName>
                                        </p:attrNameLst>
                                      </p:cBhvr>
                                      <p:to>
                                        <p:strVal val="visible"/>
                                      </p:to>
                                    </p:set>
                                    <p:animEffect transition="in" filter="dissolve">
                                      <p:cBhvr>
                                        <p:cTn id="68" dur="500"/>
                                        <p:tgtEl>
                                          <p:spTgt spid="3">
                                            <p:txEl>
                                              <p:pRg st="7" end="7"/>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Effect transition="in" filter="dissolve">
                                      <p:cBhvr>
                                        <p:cTn id="71" dur="500"/>
                                        <p:tgtEl>
                                          <p:spTgt spid="3">
                                            <p:txEl>
                                              <p:pRg st="8" end="8"/>
                                            </p:txEl>
                                          </p:spTgt>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3">
                                            <p:txEl>
                                              <p:pRg st="9" end="9"/>
                                            </p:txEl>
                                          </p:spTgt>
                                        </p:tgtEl>
                                        <p:attrNameLst>
                                          <p:attrName>style.visibility</p:attrName>
                                        </p:attrNameLst>
                                      </p:cBhvr>
                                      <p:to>
                                        <p:strVal val="visible"/>
                                      </p:to>
                                    </p:set>
                                    <p:animEffect transition="in" filter="dissolve">
                                      <p:cBhvr>
                                        <p:cTn id="74" dur="500"/>
                                        <p:tgtEl>
                                          <p:spTgt spid="3">
                                            <p:txEl>
                                              <p:pRg st="9" end="9"/>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3">
                                            <p:txEl>
                                              <p:pRg st="10" end="10"/>
                                            </p:txEl>
                                          </p:spTgt>
                                        </p:tgtEl>
                                        <p:attrNameLst>
                                          <p:attrName>style.visibility</p:attrName>
                                        </p:attrNameLst>
                                      </p:cBhvr>
                                      <p:to>
                                        <p:strVal val="visible"/>
                                      </p:to>
                                    </p:set>
                                    <p:animEffect transition="in" filter="dissolve">
                                      <p:cBhvr>
                                        <p:cTn id="79" dur="500"/>
                                        <p:tgtEl>
                                          <p:spTgt spid="3">
                                            <p:txEl>
                                              <p:pRg st="10" end="10"/>
                                            </p:txEl>
                                          </p:spTgt>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dissolve">
                                      <p:cBhvr>
                                        <p:cTn id="82" dur="500"/>
                                        <p:tgtEl>
                                          <p:spTgt spid="5"/>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1"/>
                                        </p:tgtEl>
                                        <p:attrNameLst>
                                          <p:attrName>style.visibility</p:attrName>
                                        </p:attrNameLst>
                                      </p:cBhvr>
                                      <p:to>
                                        <p:strVal val="visible"/>
                                      </p:to>
                                    </p:set>
                                    <p:animEffect transition="in" filter="dissolve">
                                      <p:cBhvr>
                                        <p:cTn id="85" dur="500"/>
                                        <p:tgtEl>
                                          <p:spTgt spid="1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dissolve">
                                      <p:cBhvr>
                                        <p:cTn id="88" dur="500"/>
                                        <p:tgtEl>
                                          <p:spTgt spid="12"/>
                                        </p:tgtEl>
                                      </p:cBhvr>
                                    </p:animEffect>
                                  </p:childTnLst>
                                </p:cTn>
                              </p:par>
                              <p:par>
                                <p:cTn id="89" presetID="9" presetClass="entr" presetSubtype="0" fill="hold"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dissolve">
                                      <p:cBhvr>
                                        <p:cTn id="91" dur="500"/>
                                        <p:tgtEl>
                                          <p:spTgt spid="32"/>
                                        </p:tgtEl>
                                      </p:cBhvr>
                                    </p:animEffect>
                                  </p:childTnLst>
                                </p:cTn>
                              </p:par>
                              <p:par>
                                <p:cTn id="92" presetID="9" presetClass="entr" presetSubtype="0" fill="hold"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1" grpId="0" animBg="1"/>
      <p:bldP spid="12" grpId="0" animBg="1"/>
      <p:bldP spid="16" grpId="0" animBg="1"/>
      <p:bldP spid="17" grpId="0" animBg="1"/>
      <p:bldP spid="53" grpId="0" animBg="1"/>
      <p:bldP spid="54" grpId="0" animBg="1"/>
      <p:bldP spid="5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4400" kern="1200" dirty="0">
                <a:solidFill>
                  <a:srgbClr val="FFFFFF"/>
                </a:solidFill>
                <a:effectLst/>
              </a:rPr>
              <a:t>The Story of IP</a:t>
            </a:r>
            <a:endParaRPr lang="en-US" dirty="0">
              <a:solidFill>
                <a:srgbClr val="FFFFFF"/>
              </a:solidFill>
            </a:endParaRPr>
          </a:p>
        </p:txBody>
      </p:sp>
      <p:sp>
        <p:nvSpPr>
          <p:cNvPr id="3" name="Content Placeholder 2"/>
          <p:cNvSpPr>
            <a:spLocks noGrp="1"/>
          </p:cNvSpPr>
          <p:nvPr>
            <p:ph idx="1"/>
          </p:nvPr>
        </p:nvSpPr>
        <p:spPr>
          <a:xfrm>
            <a:off x="360168" y="2133600"/>
            <a:ext cx="4132454" cy="4614227"/>
          </a:xfrm>
        </p:spPr>
        <p:txBody>
          <a:bodyPr>
            <a:normAutofit lnSpcReduction="10000"/>
          </a:bodyPr>
          <a:lstStyle/>
          <a:p>
            <a:pPr lvl="0"/>
            <a:r>
              <a:rPr lang="en-US" kern="1200" dirty="0">
                <a:solidFill>
                  <a:schemeClr val="tx1"/>
                </a:solidFill>
                <a:effectLst/>
                <a:latin typeface="+mj-lt"/>
                <a:ea typeface="+mj-ea"/>
                <a:cs typeface="+mj-cs"/>
              </a:rPr>
              <a:t>Build a network layer that can address and interconnect all sorts of different data link networks</a:t>
            </a:r>
          </a:p>
          <a:p>
            <a:pPr lvl="0"/>
            <a:r>
              <a:rPr lang="en-US" dirty="0">
                <a:solidFill>
                  <a:schemeClr val="tx1"/>
                </a:solidFill>
                <a:latin typeface="+mj-lt"/>
                <a:ea typeface="+mj-ea"/>
                <a:cs typeface="+mj-cs"/>
              </a:rPr>
              <a:t>After a decade of innovation and another decade of growth</a:t>
            </a:r>
          </a:p>
          <a:p>
            <a:pPr lvl="0"/>
            <a:r>
              <a:rPr lang="en-US" kern="1200" dirty="0">
                <a:solidFill>
                  <a:schemeClr val="tx1"/>
                </a:solidFill>
                <a:effectLst/>
                <a:latin typeface="+mj-lt"/>
                <a:ea typeface="+mj-ea"/>
                <a:cs typeface="+mj-cs"/>
              </a:rPr>
              <a:t>IP for everybody (version 4 that is) with two built-in transport protocols, TCP and UDP</a:t>
            </a:r>
          </a:p>
        </p:txBody>
      </p:sp>
      <p:sp>
        <p:nvSpPr>
          <p:cNvPr id="4" name="Freeform 140"/>
          <p:cNvSpPr>
            <a:spLocks/>
          </p:cNvSpPr>
          <p:nvPr/>
        </p:nvSpPr>
        <p:spPr bwMode="auto">
          <a:xfrm rot="16200000">
            <a:off x="6203156" y="4058839"/>
            <a:ext cx="846137" cy="1593850"/>
          </a:xfrm>
          <a:custGeom>
            <a:avLst/>
            <a:gdLst>
              <a:gd name="T0" fmla="*/ 2147483646 w 10315"/>
              <a:gd name="T1" fmla="*/ 2147483646 h 10000"/>
              <a:gd name="T2" fmla="*/ 2147483646 w 10315"/>
              <a:gd name="T3" fmla="*/ 2147483646 h 10000"/>
              <a:gd name="T4" fmla="*/ 2147483646 w 10315"/>
              <a:gd name="T5" fmla="*/ 2147483646 h 10000"/>
              <a:gd name="T6" fmla="*/ 2147483646 w 10315"/>
              <a:gd name="T7" fmla="*/ 2147483646 h 10000"/>
              <a:gd name="T8" fmla="*/ 2147483646 w 10315"/>
              <a:gd name="T9" fmla="*/ 2147483646 h 10000"/>
              <a:gd name="T10" fmla="*/ 2147483646 w 10315"/>
              <a:gd name="T11" fmla="*/ 2147483646 h 10000"/>
              <a:gd name="T12" fmla="*/ 2147483646 w 10315"/>
              <a:gd name="T13" fmla="*/ 2147483646 h 10000"/>
              <a:gd name="T14" fmla="*/ 2147483646 w 10315"/>
              <a:gd name="T15" fmla="*/ 2147483646 h 10000"/>
              <a:gd name="T16" fmla="*/ 2147483646 w 10315"/>
              <a:gd name="T17" fmla="*/ 2147483646 h 10000"/>
              <a:gd name="T18" fmla="*/ 2147483646 w 10315"/>
              <a:gd name="T19" fmla="*/ 2147483646 h 10000"/>
              <a:gd name="T20" fmla="*/ 2147483646 w 10315"/>
              <a:gd name="T21" fmla="*/ 2147483646 h 10000"/>
              <a:gd name="T22" fmla="*/ 2147483646 w 10315"/>
              <a:gd name="T23" fmla="*/ 2147483646 h 10000"/>
              <a:gd name="T24" fmla="*/ 2147483646 w 10315"/>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 name="Freeform 140"/>
          <p:cNvSpPr>
            <a:spLocks/>
          </p:cNvSpPr>
          <p:nvPr/>
        </p:nvSpPr>
        <p:spPr bwMode="auto">
          <a:xfrm rot="10800000">
            <a:off x="7200900" y="2732482"/>
            <a:ext cx="846138" cy="1593850"/>
          </a:xfrm>
          <a:custGeom>
            <a:avLst/>
            <a:gdLst>
              <a:gd name="T0" fmla="*/ 2147483646 w 10315"/>
              <a:gd name="T1" fmla="*/ 2147483646 h 10000"/>
              <a:gd name="T2" fmla="*/ 2147483646 w 10315"/>
              <a:gd name="T3" fmla="*/ 2147483646 h 10000"/>
              <a:gd name="T4" fmla="*/ 2147483646 w 10315"/>
              <a:gd name="T5" fmla="*/ 2147483646 h 10000"/>
              <a:gd name="T6" fmla="*/ 2147483646 w 10315"/>
              <a:gd name="T7" fmla="*/ 2147483646 h 10000"/>
              <a:gd name="T8" fmla="*/ 2147483646 w 10315"/>
              <a:gd name="T9" fmla="*/ 2147483646 h 10000"/>
              <a:gd name="T10" fmla="*/ 2147483646 w 10315"/>
              <a:gd name="T11" fmla="*/ 2147483646 h 10000"/>
              <a:gd name="T12" fmla="*/ 2147483646 w 10315"/>
              <a:gd name="T13" fmla="*/ 2147483646 h 10000"/>
              <a:gd name="T14" fmla="*/ 2147483646 w 10315"/>
              <a:gd name="T15" fmla="*/ 2147483646 h 10000"/>
              <a:gd name="T16" fmla="*/ 2147483646 w 10315"/>
              <a:gd name="T17" fmla="*/ 2147483646 h 10000"/>
              <a:gd name="T18" fmla="*/ 2147483646 w 10315"/>
              <a:gd name="T19" fmla="*/ 2147483646 h 10000"/>
              <a:gd name="T20" fmla="*/ 2147483646 w 10315"/>
              <a:gd name="T21" fmla="*/ 2147483646 h 10000"/>
              <a:gd name="T22" fmla="*/ 2147483646 w 10315"/>
              <a:gd name="T23" fmla="*/ 2147483646 h 10000"/>
              <a:gd name="T24" fmla="*/ 2147483646 w 10315"/>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 name="Freeform 140"/>
          <p:cNvSpPr>
            <a:spLocks/>
          </p:cNvSpPr>
          <p:nvPr/>
        </p:nvSpPr>
        <p:spPr bwMode="auto">
          <a:xfrm>
            <a:off x="5165725" y="2314970"/>
            <a:ext cx="1038225" cy="1927225"/>
          </a:xfrm>
          <a:custGeom>
            <a:avLst/>
            <a:gdLst>
              <a:gd name="T0" fmla="*/ 2147483646 w 1223"/>
              <a:gd name="T1" fmla="*/ 2147483646 h 1291"/>
              <a:gd name="T2" fmla="*/ 2147483646 w 1223"/>
              <a:gd name="T3" fmla="*/ 2147483646 h 1291"/>
              <a:gd name="T4" fmla="*/ 2147483646 w 1223"/>
              <a:gd name="T5" fmla="*/ 2147483646 h 1291"/>
              <a:gd name="T6" fmla="*/ 2147483646 w 1223"/>
              <a:gd name="T7" fmla="*/ 2147483646 h 1291"/>
              <a:gd name="T8" fmla="*/ 2147483646 w 1223"/>
              <a:gd name="T9" fmla="*/ 2147483646 h 1291"/>
              <a:gd name="T10" fmla="*/ 2147483646 w 1223"/>
              <a:gd name="T11" fmla="*/ 2147483646 h 1291"/>
              <a:gd name="T12" fmla="*/ 2147483646 w 1223"/>
              <a:gd name="T13" fmla="*/ 2147483646 h 1291"/>
              <a:gd name="T14" fmla="*/ 2147483646 w 1223"/>
              <a:gd name="T15" fmla="*/ 2147483646 h 1291"/>
              <a:gd name="T16" fmla="*/ 2147483646 w 1223"/>
              <a:gd name="T17" fmla="*/ 2147483646 h 1291"/>
              <a:gd name="T18" fmla="*/ 2147483646 w 1223"/>
              <a:gd name="T19" fmla="*/ 2147483646 h 1291"/>
              <a:gd name="T20" fmla="*/ 2147483646 w 1223"/>
              <a:gd name="T21" fmla="*/ 2147483646 h 1291"/>
              <a:gd name="T22" fmla="*/ 2147483646 w 1223"/>
              <a:gd name="T23" fmla="*/ 2147483646 h 1291"/>
              <a:gd name="T24" fmla="*/ 2147483646 w 1223"/>
              <a:gd name="T25" fmla="*/ 2147483646 h 1291"/>
              <a:gd name="T26" fmla="*/ 2147483646 w 1223"/>
              <a:gd name="T27" fmla="*/ 214748364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 name="Line 36"/>
          <p:cNvSpPr>
            <a:spLocks noChangeShapeType="1"/>
          </p:cNvSpPr>
          <p:nvPr/>
        </p:nvSpPr>
        <p:spPr bwMode="auto">
          <a:xfrm>
            <a:off x="7878763" y="2840432"/>
            <a:ext cx="234950" cy="635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 name="Line 38"/>
          <p:cNvSpPr>
            <a:spLocks noChangeShapeType="1"/>
          </p:cNvSpPr>
          <p:nvPr/>
        </p:nvSpPr>
        <p:spPr bwMode="auto">
          <a:xfrm>
            <a:off x="7878763" y="4112020"/>
            <a:ext cx="234950" cy="635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 name="Line 47"/>
          <p:cNvSpPr>
            <a:spLocks noChangeShapeType="1"/>
          </p:cNvSpPr>
          <p:nvPr/>
        </p:nvSpPr>
        <p:spPr bwMode="auto">
          <a:xfrm flipH="1" flipV="1">
            <a:off x="6003925" y="5142307"/>
            <a:ext cx="3175" cy="2413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7" name="Line 48"/>
          <p:cNvSpPr>
            <a:spLocks noChangeShapeType="1"/>
          </p:cNvSpPr>
          <p:nvPr/>
        </p:nvSpPr>
        <p:spPr bwMode="auto">
          <a:xfrm flipH="1" flipV="1">
            <a:off x="7180263" y="5147070"/>
            <a:ext cx="3175" cy="2413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23" name="Group 73"/>
          <p:cNvGrpSpPr>
            <a:grpSpLocks/>
          </p:cNvGrpSpPr>
          <p:nvPr/>
        </p:nvGrpSpPr>
        <p:grpSpPr bwMode="auto">
          <a:xfrm>
            <a:off x="4373563" y="2391170"/>
            <a:ext cx="641350" cy="558800"/>
            <a:chOff x="-44" y="1473"/>
            <a:chExt cx="981" cy="1105"/>
          </a:xfrm>
        </p:grpSpPr>
        <p:pic>
          <p:nvPicPr>
            <p:cNvPr id="24" name="Picture 74"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 name="Freeform 7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6" name="Group 80"/>
          <p:cNvGrpSpPr>
            <a:grpSpLocks/>
          </p:cNvGrpSpPr>
          <p:nvPr/>
        </p:nvGrpSpPr>
        <p:grpSpPr bwMode="auto">
          <a:xfrm>
            <a:off x="4368800" y="2989657"/>
            <a:ext cx="641350" cy="558800"/>
            <a:chOff x="-44" y="1473"/>
            <a:chExt cx="981" cy="1105"/>
          </a:xfrm>
        </p:grpSpPr>
        <p:pic>
          <p:nvPicPr>
            <p:cNvPr id="27" name="Picture 81"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 name="Freeform 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9" name="Group 83"/>
          <p:cNvGrpSpPr>
            <a:grpSpLocks/>
          </p:cNvGrpSpPr>
          <p:nvPr/>
        </p:nvGrpSpPr>
        <p:grpSpPr bwMode="auto">
          <a:xfrm>
            <a:off x="4397375" y="3599257"/>
            <a:ext cx="641350" cy="558800"/>
            <a:chOff x="-44" y="1473"/>
            <a:chExt cx="981" cy="1105"/>
          </a:xfrm>
        </p:grpSpPr>
        <p:pic>
          <p:nvPicPr>
            <p:cNvPr id="30" name="Picture 84"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 name="Freeform 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2" name="Group 87"/>
          <p:cNvGrpSpPr>
            <a:grpSpLocks/>
          </p:cNvGrpSpPr>
          <p:nvPr/>
        </p:nvGrpSpPr>
        <p:grpSpPr bwMode="auto">
          <a:xfrm flipH="1">
            <a:off x="8056563" y="2548332"/>
            <a:ext cx="641350" cy="558800"/>
            <a:chOff x="-44" y="1473"/>
            <a:chExt cx="981" cy="1105"/>
          </a:xfrm>
        </p:grpSpPr>
        <p:pic>
          <p:nvPicPr>
            <p:cNvPr id="33" name="Picture 88"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5" name="Group 90"/>
          <p:cNvGrpSpPr>
            <a:grpSpLocks/>
          </p:cNvGrpSpPr>
          <p:nvPr/>
        </p:nvGrpSpPr>
        <p:grpSpPr bwMode="auto">
          <a:xfrm flipH="1">
            <a:off x="8070850" y="3827857"/>
            <a:ext cx="641350" cy="558800"/>
            <a:chOff x="-44" y="1473"/>
            <a:chExt cx="981" cy="1105"/>
          </a:xfrm>
        </p:grpSpPr>
        <p:pic>
          <p:nvPicPr>
            <p:cNvPr id="36" name="Picture 91"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8" name="Group 93"/>
          <p:cNvGrpSpPr>
            <a:grpSpLocks/>
          </p:cNvGrpSpPr>
          <p:nvPr/>
        </p:nvGrpSpPr>
        <p:grpSpPr bwMode="auto">
          <a:xfrm flipH="1">
            <a:off x="6972300" y="5351857"/>
            <a:ext cx="641350" cy="558800"/>
            <a:chOff x="-44" y="1473"/>
            <a:chExt cx="981" cy="1105"/>
          </a:xfrm>
        </p:grpSpPr>
        <p:pic>
          <p:nvPicPr>
            <p:cNvPr id="39" name="Picture 94"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 name="Freeform 9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1" name="Group 96"/>
          <p:cNvGrpSpPr>
            <a:grpSpLocks/>
          </p:cNvGrpSpPr>
          <p:nvPr/>
        </p:nvGrpSpPr>
        <p:grpSpPr bwMode="auto">
          <a:xfrm flipH="1">
            <a:off x="5808663" y="5393132"/>
            <a:ext cx="641350" cy="558800"/>
            <a:chOff x="-44" y="1473"/>
            <a:chExt cx="981" cy="1105"/>
          </a:xfrm>
        </p:grpSpPr>
        <p:pic>
          <p:nvPicPr>
            <p:cNvPr id="42" name="Picture 97"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 name="Freeform 9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53" name="Line 5"/>
          <p:cNvSpPr>
            <a:spLocks noChangeShapeType="1"/>
          </p:cNvSpPr>
          <p:nvPr/>
        </p:nvSpPr>
        <p:spPr bwMode="auto">
          <a:xfrm>
            <a:off x="4979988" y="2678507"/>
            <a:ext cx="390525" cy="635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4" name="Line 7"/>
          <p:cNvSpPr>
            <a:spLocks noChangeShapeType="1"/>
          </p:cNvSpPr>
          <p:nvPr/>
        </p:nvSpPr>
        <p:spPr bwMode="auto">
          <a:xfrm flipV="1">
            <a:off x="5014913" y="3418282"/>
            <a:ext cx="277812" cy="317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5" name="Line 8"/>
          <p:cNvSpPr>
            <a:spLocks noChangeShapeType="1"/>
          </p:cNvSpPr>
          <p:nvPr/>
        </p:nvSpPr>
        <p:spPr bwMode="auto">
          <a:xfrm>
            <a:off x="5026025" y="3950095"/>
            <a:ext cx="422275" cy="476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 name="Cloud 7">
            <a:extLst>
              <a:ext uri="{FF2B5EF4-FFF2-40B4-BE49-F238E27FC236}">
                <a16:creationId xmlns:a16="http://schemas.microsoft.com/office/drawing/2014/main" id="{A93D7121-E8F1-844C-901F-946E16F2990B}"/>
              </a:ext>
            </a:extLst>
          </p:cNvPr>
          <p:cNvSpPr/>
          <p:nvPr/>
        </p:nvSpPr>
        <p:spPr>
          <a:xfrm>
            <a:off x="6216196" y="2231552"/>
            <a:ext cx="1124177" cy="1252538"/>
          </a:xfrm>
          <a:prstGeom prst="cloud">
            <a:avLst/>
          </a:prstGeom>
          <a:gradFill>
            <a:gsLst>
              <a:gs pos="0">
                <a:srgbClr val="0070C0"/>
              </a:gs>
              <a:gs pos="100000">
                <a:srgbClr val="00B0F0"/>
              </a:gs>
              <a:gs pos="100000">
                <a:schemeClr val="accent1">
                  <a:tint val="100000"/>
                  <a:shade val="100000"/>
                  <a:satMod val="150000"/>
                </a:schemeClr>
              </a:gs>
            </a:gsLst>
          </a:gra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The internet</a:t>
            </a:r>
          </a:p>
        </p:txBody>
      </p:sp>
      <p:cxnSp>
        <p:nvCxnSpPr>
          <p:cNvPr id="10" name="Straight Arrow Connector 9">
            <a:extLst>
              <a:ext uri="{FF2B5EF4-FFF2-40B4-BE49-F238E27FC236}">
                <a16:creationId xmlns:a16="http://schemas.microsoft.com/office/drawing/2014/main" id="{9E934C90-237D-EA4D-BFA8-367D31873D20}"/>
              </a:ext>
            </a:extLst>
          </p:cNvPr>
          <p:cNvCxnSpPr>
            <a:cxnSpLocks/>
            <a:endCxn id="8" idx="1"/>
          </p:cNvCxnSpPr>
          <p:nvPr/>
        </p:nvCxnSpPr>
        <p:spPr>
          <a:xfrm flipV="1">
            <a:off x="6634048" y="3482756"/>
            <a:ext cx="144237" cy="95787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57DD6168-DD40-4C4F-A899-64FE4033A2D9}"/>
              </a:ext>
            </a:extLst>
          </p:cNvPr>
          <p:cNvCxnSpPr>
            <a:cxnSpLocks/>
          </p:cNvCxnSpPr>
          <p:nvPr/>
        </p:nvCxnSpPr>
        <p:spPr>
          <a:xfrm flipH="1">
            <a:off x="6176736" y="3418282"/>
            <a:ext cx="250735" cy="13017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E2212A06-5203-2547-87D8-29428331C0EB}"/>
              </a:ext>
            </a:extLst>
          </p:cNvPr>
          <p:cNvCxnSpPr>
            <a:cxnSpLocks/>
          </p:cNvCxnSpPr>
          <p:nvPr/>
        </p:nvCxnSpPr>
        <p:spPr>
          <a:xfrm flipH="1" flipV="1">
            <a:off x="7023826" y="3345806"/>
            <a:ext cx="184557" cy="18360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100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dissolve">
                                      <p:cBhvr>
                                        <p:cTn id="15" dur="500"/>
                                        <p:tgtEl>
                                          <p:spTgt spid="4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dissolve">
                                      <p:cBhvr>
                                        <p:cTn id="2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ChangeArrowheads="1"/>
          </p:cNvSpPr>
          <p:nvPr>
            <p:ph type="title"/>
          </p:nvPr>
        </p:nvSpPr>
        <p:spPr/>
        <p:txBody>
          <a:bodyPr/>
          <a:lstStyle/>
          <a:p>
            <a:r>
              <a:rPr lang="en-US" sz="4000" dirty="0">
                <a:latin typeface="Gill Sans MT" charset="0"/>
                <a:ea typeface="MS PGothic" charset="0"/>
              </a:rPr>
              <a:t>IP datagram (packet) format</a:t>
            </a:r>
          </a:p>
        </p:txBody>
      </p:sp>
      <p:grpSp>
        <p:nvGrpSpPr>
          <p:cNvPr id="29700" name="Group 55"/>
          <p:cNvGrpSpPr>
            <a:grpSpLocks/>
          </p:cNvGrpSpPr>
          <p:nvPr/>
        </p:nvGrpSpPr>
        <p:grpSpPr bwMode="auto">
          <a:xfrm>
            <a:off x="2970717" y="1695837"/>
            <a:ext cx="3908893" cy="5152981"/>
            <a:chOff x="1929" y="607"/>
            <a:chExt cx="2545" cy="3355"/>
          </a:xfrm>
          <a:effectLst/>
        </p:grpSpPr>
        <p:sp>
          <p:nvSpPr>
            <p:cNvPr id="29730" name="Rectangle 5"/>
            <p:cNvSpPr>
              <a:spLocks noChangeArrowheads="1"/>
            </p:cNvSpPr>
            <p:nvPr/>
          </p:nvSpPr>
          <p:spPr bwMode="auto">
            <a:xfrm>
              <a:off x="1980" y="935"/>
              <a:ext cx="2489" cy="3027"/>
            </a:xfrm>
            <a:prstGeom prst="rect">
              <a:avLst/>
            </a:prstGeom>
            <a:solidFill>
              <a:schemeClr val="bg1"/>
            </a:solidFill>
            <a:ln w="19050">
              <a:solidFill>
                <a:schemeClr val="tx1"/>
              </a:solidFill>
              <a:miter lim="800000"/>
              <a:headEnd/>
              <a:tailEnd/>
            </a:ln>
          </p:spPr>
          <p:txBody>
            <a:bodyPr wrap="none" anchor="ctr"/>
            <a:lstStyle/>
            <a:p>
              <a:pPr algn="ctr"/>
              <a:endParaRPr lang="en-US" sz="2400"/>
            </a:p>
          </p:txBody>
        </p:sp>
        <p:sp>
          <p:nvSpPr>
            <p:cNvPr id="29731" name="Text Box 6"/>
            <p:cNvSpPr txBox="1">
              <a:spLocks noChangeArrowheads="1"/>
            </p:cNvSpPr>
            <p:nvPr/>
          </p:nvSpPr>
          <p:spPr bwMode="auto">
            <a:xfrm>
              <a:off x="1954" y="973"/>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800">
                  <a:latin typeface="Arial" charset="0"/>
                </a:rPr>
                <a:t>ver</a:t>
              </a:r>
              <a:endParaRPr lang="en-US" sz="2400">
                <a:latin typeface="Arial" charset="0"/>
              </a:endParaRPr>
            </a:p>
          </p:txBody>
        </p:sp>
        <p:sp>
          <p:nvSpPr>
            <p:cNvPr id="29732" name="Text Box 7"/>
            <p:cNvSpPr txBox="1">
              <a:spLocks noChangeArrowheads="1"/>
            </p:cNvSpPr>
            <p:nvPr/>
          </p:nvSpPr>
          <p:spPr bwMode="auto">
            <a:xfrm>
              <a:off x="3529" y="1012"/>
              <a:ext cx="50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800">
                  <a:latin typeface="Arial" charset="0"/>
                </a:rPr>
                <a:t>length</a:t>
              </a:r>
            </a:p>
          </p:txBody>
        </p:sp>
        <p:sp>
          <p:nvSpPr>
            <p:cNvPr id="29733" name="Line 8"/>
            <p:cNvSpPr>
              <a:spLocks noChangeShapeType="1"/>
            </p:cNvSpPr>
            <p:nvPr/>
          </p:nvSpPr>
          <p:spPr bwMode="auto">
            <a:xfrm>
              <a:off x="1988" y="1261"/>
              <a:ext cx="2486" cy="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734" name="Line 9"/>
            <p:cNvSpPr>
              <a:spLocks noChangeShapeType="1"/>
            </p:cNvSpPr>
            <p:nvPr/>
          </p:nvSpPr>
          <p:spPr bwMode="auto">
            <a:xfrm flipH="1" flipV="1">
              <a:off x="3210" y="941"/>
              <a:ext cx="0" cy="31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735" name="Text Box 10"/>
            <p:cNvSpPr txBox="1">
              <a:spLocks noChangeArrowheads="1"/>
            </p:cNvSpPr>
            <p:nvPr/>
          </p:nvSpPr>
          <p:spPr bwMode="auto">
            <a:xfrm>
              <a:off x="2922" y="607"/>
              <a:ext cx="54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800">
                  <a:latin typeface="Arial" charset="0"/>
                </a:rPr>
                <a:t>32 bits</a:t>
              </a:r>
              <a:endParaRPr lang="en-US" sz="2400">
                <a:latin typeface="Arial" charset="0"/>
              </a:endParaRPr>
            </a:p>
          </p:txBody>
        </p:sp>
        <p:sp>
          <p:nvSpPr>
            <p:cNvPr id="29736" name="Line 11"/>
            <p:cNvSpPr>
              <a:spLocks noChangeShapeType="1"/>
            </p:cNvSpPr>
            <p:nvPr/>
          </p:nvSpPr>
          <p:spPr bwMode="auto">
            <a:xfrm>
              <a:off x="3552" y="762"/>
              <a:ext cx="899" cy="3"/>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9737" name="Line 12"/>
            <p:cNvSpPr>
              <a:spLocks noChangeShapeType="1"/>
            </p:cNvSpPr>
            <p:nvPr/>
          </p:nvSpPr>
          <p:spPr bwMode="auto">
            <a:xfrm rot="10800000">
              <a:off x="1972" y="769"/>
              <a:ext cx="845" cy="0"/>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9738" name="Text Box 13"/>
            <p:cNvSpPr txBox="1">
              <a:spLocks noChangeArrowheads="1"/>
            </p:cNvSpPr>
            <p:nvPr/>
          </p:nvSpPr>
          <p:spPr bwMode="auto">
            <a:xfrm>
              <a:off x="2606" y="2792"/>
              <a:ext cx="1351" cy="8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2000">
                  <a:latin typeface="Arial" charset="0"/>
                </a:rPr>
                <a:t>data </a:t>
              </a:r>
            </a:p>
            <a:p>
              <a:pPr algn="ctr"/>
              <a:r>
                <a:rPr lang="en-US" sz="2000">
                  <a:latin typeface="Arial" charset="0"/>
                </a:rPr>
                <a:t>(variable length,</a:t>
              </a:r>
            </a:p>
            <a:p>
              <a:pPr algn="ctr"/>
              <a:r>
                <a:rPr lang="en-US" sz="2000">
                  <a:latin typeface="Arial" charset="0"/>
                </a:rPr>
                <a:t>typically a TCP </a:t>
              </a:r>
            </a:p>
            <a:p>
              <a:pPr algn="ctr"/>
              <a:r>
                <a:rPr lang="en-US" sz="2000">
                  <a:latin typeface="Arial" charset="0"/>
                </a:rPr>
                <a:t>or UDP segment)</a:t>
              </a:r>
              <a:endParaRPr lang="en-US" sz="2400">
                <a:latin typeface="Arial" charset="0"/>
              </a:endParaRPr>
            </a:p>
          </p:txBody>
        </p:sp>
        <p:sp>
          <p:nvSpPr>
            <p:cNvPr id="29739" name="Text Box 14"/>
            <p:cNvSpPr txBox="1">
              <a:spLocks noChangeArrowheads="1"/>
            </p:cNvSpPr>
            <p:nvPr/>
          </p:nvSpPr>
          <p:spPr bwMode="auto">
            <a:xfrm>
              <a:off x="1929" y="1320"/>
              <a:ext cx="135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800">
                  <a:latin typeface="Arial" charset="0"/>
                </a:rPr>
                <a:t>16-bit identifier</a:t>
              </a:r>
              <a:endParaRPr lang="en-US" sz="2000">
                <a:latin typeface="Arial" charset="0"/>
              </a:endParaRPr>
            </a:p>
          </p:txBody>
        </p:sp>
        <p:sp>
          <p:nvSpPr>
            <p:cNvPr id="29740" name="Line 15"/>
            <p:cNvSpPr>
              <a:spLocks noChangeShapeType="1"/>
            </p:cNvSpPr>
            <p:nvPr/>
          </p:nvSpPr>
          <p:spPr bwMode="auto">
            <a:xfrm flipV="1">
              <a:off x="1984" y="2205"/>
              <a:ext cx="2489"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741" name="Line 16"/>
            <p:cNvSpPr>
              <a:spLocks noChangeShapeType="1"/>
            </p:cNvSpPr>
            <p:nvPr/>
          </p:nvSpPr>
          <p:spPr bwMode="auto">
            <a:xfrm flipV="1">
              <a:off x="1984" y="2505"/>
              <a:ext cx="2489"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742" name="Text Box 17"/>
            <p:cNvSpPr txBox="1">
              <a:spLocks noChangeArrowheads="1"/>
            </p:cNvSpPr>
            <p:nvPr/>
          </p:nvSpPr>
          <p:spPr bwMode="auto">
            <a:xfrm>
              <a:off x="3464" y="1549"/>
              <a:ext cx="804"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800">
                  <a:latin typeface="Arial" charset="0"/>
                </a:rPr>
                <a:t>header</a:t>
              </a:r>
            </a:p>
            <a:p>
              <a:pPr algn="ctr"/>
              <a:r>
                <a:rPr lang="en-US" sz="1800">
                  <a:latin typeface="Arial" charset="0"/>
                </a:rPr>
                <a:t> checksum</a:t>
              </a:r>
            </a:p>
          </p:txBody>
        </p:sp>
        <p:sp>
          <p:nvSpPr>
            <p:cNvPr id="29743" name="Text Box 18"/>
            <p:cNvSpPr txBox="1">
              <a:spLocks noChangeArrowheads="1"/>
            </p:cNvSpPr>
            <p:nvPr/>
          </p:nvSpPr>
          <p:spPr bwMode="auto">
            <a:xfrm>
              <a:off x="2008" y="1531"/>
              <a:ext cx="548"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800">
                  <a:latin typeface="Arial" charset="0"/>
                </a:rPr>
                <a:t>time to</a:t>
              </a:r>
            </a:p>
            <a:p>
              <a:pPr algn="ctr"/>
              <a:r>
                <a:rPr lang="en-US" sz="1800">
                  <a:latin typeface="Arial" charset="0"/>
                </a:rPr>
                <a:t>live</a:t>
              </a:r>
            </a:p>
          </p:txBody>
        </p:sp>
        <p:sp>
          <p:nvSpPr>
            <p:cNvPr id="29744" name="Text Box 19"/>
            <p:cNvSpPr txBox="1">
              <a:spLocks noChangeArrowheads="1"/>
            </p:cNvSpPr>
            <p:nvPr/>
          </p:nvSpPr>
          <p:spPr bwMode="auto">
            <a:xfrm>
              <a:off x="2369" y="1959"/>
              <a:ext cx="166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800">
                  <a:latin typeface="Arial" charset="0"/>
                </a:rPr>
                <a:t>32 bit source IP address</a:t>
              </a:r>
              <a:endParaRPr lang="en-US" sz="2400">
                <a:latin typeface="Arial" charset="0"/>
              </a:endParaRPr>
            </a:p>
          </p:txBody>
        </p:sp>
        <p:sp>
          <p:nvSpPr>
            <p:cNvPr id="29745" name="Text Box 31"/>
            <p:cNvSpPr txBox="1">
              <a:spLocks noChangeArrowheads="1"/>
            </p:cNvSpPr>
            <p:nvPr/>
          </p:nvSpPr>
          <p:spPr bwMode="auto">
            <a:xfrm>
              <a:off x="2222" y="907"/>
              <a:ext cx="476"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800">
                  <a:latin typeface="Arial" charset="0"/>
                </a:rPr>
                <a:t>head.</a:t>
              </a:r>
            </a:p>
            <a:p>
              <a:pPr algn="ctr"/>
              <a:r>
                <a:rPr lang="en-US" sz="1800">
                  <a:latin typeface="Arial" charset="0"/>
                </a:rPr>
                <a:t>len</a:t>
              </a:r>
              <a:endParaRPr lang="en-US" sz="2400">
                <a:latin typeface="Arial" charset="0"/>
              </a:endParaRPr>
            </a:p>
          </p:txBody>
        </p:sp>
        <p:sp>
          <p:nvSpPr>
            <p:cNvPr id="29746" name="Text Box 32"/>
            <p:cNvSpPr txBox="1">
              <a:spLocks noChangeArrowheads="1"/>
            </p:cNvSpPr>
            <p:nvPr/>
          </p:nvSpPr>
          <p:spPr bwMode="auto">
            <a:xfrm>
              <a:off x="2646" y="901"/>
              <a:ext cx="572"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800">
                  <a:latin typeface="Arial" charset="0"/>
                </a:rPr>
                <a:t>type of</a:t>
              </a:r>
            </a:p>
            <a:p>
              <a:pPr algn="ctr"/>
              <a:r>
                <a:rPr lang="en-US" sz="1800">
                  <a:latin typeface="Arial" charset="0"/>
                </a:rPr>
                <a:t>service</a:t>
              </a:r>
              <a:endParaRPr lang="en-US" sz="2400">
                <a:latin typeface="Arial" charset="0"/>
              </a:endParaRPr>
            </a:p>
          </p:txBody>
        </p:sp>
        <p:sp>
          <p:nvSpPr>
            <p:cNvPr id="29747" name="Line 33"/>
            <p:cNvSpPr>
              <a:spLocks noChangeShapeType="1"/>
            </p:cNvSpPr>
            <p:nvPr/>
          </p:nvSpPr>
          <p:spPr bwMode="auto">
            <a:xfrm flipH="1" flipV="1">
              <a:off x="2646" y="938"/>
              <a:ext cx="0" cy="31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748" name="Line 34"/>
            <p:cNvSpPr>
              <a:spLocks noChangeShapeType="1"/>
            </p:cNvSpPr>
            <p:nvPr/>
          </p:nvSpPr>
          <p:spPr bwMode="auto">
            <a:xfrm flipH="1" flipV="1">
              <a:off x="2259" y="944"/>
              <a:ext cx="0" cy="31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749" name="Line 37"/>
            <p:cNvSpPr>
              <a:spLocks noChangeShapeType="1"/>
            </p:cNvSpPr>
            <p:nvPr/>
          </p:nvSpPr>
          <p:spPr bwMode="auto">
            <a:xfrm flipH="1" flipV="1">
              <a:off x="3210" y="1265"/>
              <a:ext cx="0" cy="31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750" name="Text Box 38"/>
            <p:cNvSpPr txBox="1">
              <a:spLocks noChangeArrowheads="1"/>
            </p:cNvSpPr>
            <p:nvPr/>
          </p:nvSpPr>
          <p:spPr bwMode="auto">
            <a:xfrm>
              <a:off x="3117" y="1314"/>
              <a:ext cx="48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800">
                  <a:latin typeface="Arial" charset="0"/>
                </a:rPr>
                <a:t>flgs</a:t>
              </a:r>
              <a:endParaRPr lang="en-US" sz="2000">
                <a:latin typeface="Arial" charset="0"/>
              </a:endParaRPr>
            </a:p>
          </p:txBody>
        </p:sp>
        <p:sp>
          <p:nvSpPr>
            <p:cNvPr id="29751" name="Line 39"/>
            <p:cNvSpPr>
              <a:spLocks noChangeShapeType="1"/>
            </p:cNvSpPr>
            <p:nvPr/>
          </p:nvSpPr>
          <p:spPr bwMode="auto">
            <a:xfrm flipH="1" flipV="1">
              <a:off x="3504" y="1259"/>
              <a:ext cx="0" cy="31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752" name="Text Box 40"/>
            <p:cNvSpPr txBox="1">
              <a:spLocks noChangeArrowheads="1"/>
            </p:cNvSpPr>
            <p:nvPr/>
          </p:nvSpPr>
          <p:spPr bwMode="auto">
            <a:xfrm>
              <a:off x="3531" y="1230"/>
              <a:ext cx="900"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800">
                  <a:latin typeface="Arial" charset="0"/>
                </a:rPr>
                <a:t>fragment</a:t>
              </a:r>
            </a:p>
            <a:p>
              <a:pPr algn="ctr"/>
              <a:r>
                <a:rPr lang="en-US" sz="1800">
                  <a:latin typeface="Arial" charset="0"/>
                </a:rPr>
                <a:t> offset</a:t>
              </a:r>
              <a:endParaRPr lang="en-US" sz="2000">
                <a:latin typeface="Arial" charset="0"/>
              </a:endParaRPr>
            </a:p>
          </p:txBody>
        </p:sp>
        <p:sp>
          <p:nvSpPr>
            <p:cNvPr id="29753" name="Line 43"/>
            <p:cNvSpPr>
              <a:spLocks noChangeShapeType="1"/>
            </p:cNvSpPr>
            <p:nvPr/>
          </p:nvSpPr>
          <p:spPr bwMode="auto">
            <a:xfrm flipV="1">
              <a:off x="1984" y="1581"/>
              <a:ext cx="2489"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754" name="Line 44"/>
            <p:cNvSpPr>
              <a:spLocks noChangeShapeType="1"/>
            </p:cNvSpPr>
            <p:nvPr/>
          </p:nvSpPr>
          <p:spPr bwMode="auto">
            <a:xfrm flipH="1" flipV="1">
              <a:off x="3210" y="1583"/>
              <a:ext cx="0" cy="31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755" name="Line 45"/>
            <p:cNvSpPr>
              <a:spLocks noChangeShapeType="1"/>
            </p:cNvSpPr>
            <p:nvPr/>
          </p:nvSpPr>
          <p:spPr bwMode="auto">
            <a:xfrm flipV="1">
              <a:off x="1972" y="1905"/>
              <a:ext cx="2489"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756" name="Text Box 46"/>
            <p:cNvSpPr txBox="1">
              <a:spLocks noChangeArrowheads="1"/>
            </p:cNvSpPr>
            <p:nvPr/>
          </p:nvSpPr>
          <p:spPr bwMode="auto">
            <a:xfrm>
              <a:off x="2668" y="1525"/>
              <a:ext cx="484"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800">
                  <a:latin typeface="Arial" charset="0"/>
                </a:rPr>
                <a:t>upper</a:t>
              </a:r>
            </a:p>
            <a:p>
              <a:pPr algn="ctr"/>
              <a:r>
                <a:rPr lang="en-US" sz="1800">
                  <a:latin typeface="Arial" charset="0"/>
                </a:rPr>
                <a:t> layer</a:t>
              </a:r>
            </a:p>
          </p:txBody>
        </p:sp>
        <p:sp>
          <p:nvSpPr>
            <p:cNvPr id="29757" name="Line 47"/>
            <p:cNvSpPr>
              <a:spLocks noChangeShapeType="1"/>
            </p:cNvSpPr>
            <p:nvPr/>
          </p:nvSpPr>
          <p:spPr bwMode="auto">
            <a:xfrm flipH="1" flipV="1">
              <a:off x="2610" y="1589"/>
              <a:ext cx="0" cy="31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758" name="Text Box 49"/>
            <p:cNvSpPr txBox="1">
              <a:spLocks noChangeArrowheads="1"/>
            </p:cNvSpPr>
            <p:nvPr/>
          </p:nvSpPr>
          <p:spPr bwMode="auto">
            <a:xfrm>
              <a:off x="2262" y="2235"/>
              <a:ext cx="1932"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800" dirty="0">
                  <a:latin typeface="Arial" charset="0"/>
                </a:rPr>
                <a:t>32 bit destination IP address</a:t>
              </a:r>
              <a:endParaRPr lang="en-US" sz="2400" dirty="0">
                <a:latin typeface="Arial" charset="0"/>
              </a:endParaRPr>
            </a:p>
          </p:txBody>
        </p:sp>
        <p:sp>
          <p:nvSpPr>
            <p:cNvPr id="29759" name="Line 50"/>
            <p:cNvSpPr>
              <a:spLocks noChangeShapeType="1"/>
            </p:cNvSpPr>
            <p:nvPr/>
          </p:nvSpPr>
          <p:spPr bwMode="auto">
            <a:xfrm flipV="1">
              <a:off x="1984" y="2787"/>
              <a:ext cx="2489"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760" name="Text Box 51"/>
            <p:cNvSpPr txBox="1">
              <a:spLocks noChangeArrowheads="1"/>
            </p:cNvSpPr>
            <p:nvPr/>
          </p:nvSpPr>
          <p:spPr bwMode="auto">
            <a:xfrm>
              <a:off x="2673" y="2529"/>
              <a:ext cx="106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800">
                  <a:latin typeface="Arial" charset="0"/>
                </a:rPr>
                <a:t>options (if any)</a:t>
              </a:r>
              <a:endParaRPr lang="en-US" sz="2400">
                <a:latin typeface="Arial" charset="0"/>
              </a:endParaRPr>
            </a:p>
          </p:txBody>
        </p:sp>
      </p:grpSp>
      <p:grpSp>
        <p:nvGrpSpPr>
          <p:cNvPr id="3" name="Group 56"/>
          <p:cNvGrpSpPr>
            <a:grpSpLocks/>
          </p:cNvGrpSpPr>
          <p:nvPr/>
        </p:nvGrpSpPr>
        <p:grpSpPr bwMode="auto">
          <a:xfrm>
            <a:off x="751326" y="1594467"/>
            <a:ext cx="2420596" cy="766419"/>
            <a:chOff x="484" y="541"/>
            <a:chExt cx="1576" cy="499"/>
          </a:xfrm>
        </p:grpSpPr>
        <p:sp>
          <p:nvSpPr>
            <p:cNvPr id="29727" name="Text Box 20"/>
            <p:cNvSpPr txBox="1">
              <a:spLocks noChangeArrowheads="1"/>
            </p:cNvSpPr>
            <p:nvPr/>
          </p:nvSpPr>
          <p:spPr bwMode="auto">
            <a:xfrm>
              <a:off x="484" y="541"/>
              <a:ext cx="1308"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r"/>
              <a:r>
                <a:rPr lang="en-US" sz="1800" dirty="0">
                  <a:latin typeface="Arial" charset="0"/>
                </a:rPr>
                <a:t>IP protocol version</a:t>
              </a:r>
            </a:p>
            <a:p>
              <a:pPr algn="r"/>
              <a:r>
                <a:rPr lang="en-US" sz="1800" dirty="0">
                  <a:latin typeface="Arial" charset="0"/>
                </a:rPr>
                <a:t>number</a:t>
              </a:r>
              <a:endParaRPr lang="en-US" sz="1000" dirty="0">
                <a:latin typeface="Arial" charset="0"/>
              </a:endParaRPr>
            </a:p>
          </p:txBody>
        </p:sp>
        <p:sp>
          <p:nvSpPr>
            <p:cNvPr id="29728" name="Line 23"/>
            <p:cNvSpPr>
              <a:spLocks noChangeShapeType="1"/>
            </p:cNvSpPr>
            <p:nvPr/>
          </p:nvSpPr>
          <p:spPr bwMode="auto">
            <a:xfrm>
              <a:off x="1727" y="749"/>
              <a:ext cx="333" cy="291"/>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4" name="Group 57"/>
          <p:cNvGrpSpPr>
            <a:grpSpLocks/>
          </p:cNvGrpSpPr>
          <p:nvPr/>
        </p:nvGrpSpPr>
        <p:grpSpPr bwMode="auto">
          <a:xfrm>
            <a:off x="1121482" y="2124355"/>
            <a:ext cx="2442098" cy="646618"/>
            <a:chOff x="725" y="886"/>
            <a:chExt cx="1590" cy="421"/>
          </a:xfrm>
        </p:grpSpPr>
        <p:sp>
          <p:nvSpPr>
            <p:cNvPr id="29725" name="Text Box 21"/>
            <p:cNvSpPr txBox="1">
              <a:spLocks noChangeArrowheads="1"/>
            </p:cNvSpPr>
            <p:nvPr/>
          </p:nvSpPr>
          <p:spPr bwMode="auto">
            <a:xfrm>
              <a:off x="725" y="886"/>
              <a:ext cx="1064" cy="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r"/>
              <a:r>
                <a:rPr lang="en-US" sz="1800" dirty="0">
                  <a:latin typeface="Arial" charset="0"/>
                </a:rPr>
                <a:t>Header length</a:t>
              </a:r>
            </a:p>
            <a:p>
              <a:pPr algn="r"/>
              <a:r>
                <a:rPr lang="en-US" sz="1800" dirty="0">
                  <a:latin typeface="Arial" charset="0"/>
                </a:rPr>
                <a:t> (bytes/4)</a:t>
              </a:r>
              <a:endParaRPr lang="en-US" sz="1000" dirty="0">
                <a:latin typeface="Arial" charset="0"/>
              </a:endParaRPr>
            </a:p>
          </p:txBody>
        </p:sp>
        <p:sp>
          <p:nvSpPr>
            <p:cNvPr id="29726" name="Line 24"/>
            <p:cNvSpPr>
              <a:spLocks noChangeShapeType="1"/>
            </p:cNvSpPr>
            <p:nvPr/>
          </p:nvSpPr>
          <p:spPr bwMode="auto">
            <a:xfrm>
              <a:off x="1745" y="1100"/>
              <a:ext cx="570" cy="93"/>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5" name="Group 60"/>
          <p:cNvGrpSpPr>
            <a:grpSpLocks/>
          </p:cNvGrpSpPr>
          <p:nvPr/>
        </p:nvGrpSpPr>
        <p:grpSpPr bwMode="auto">
          <a:xfrm>
            <a:off x="619237" y="3406841"/>
            <a:ext cx="3598640" cy="1566628"/>
            <a:chOff x="398" y="1721"/>
            <a:chExt cx="2343" cy="1020"/>
          </a:xfrm>
        </p:grpSpPr>
        <p:sp>
          <p:nvSpPr>
            <p:cNvPr id="29723" name="Text Box 27"/>
            <p:cNvSpPr txBox="1">
              <a:spLocks noChangeArrowheads="1"/>
            </p:cNvSpPr>
            <p:nvPr/>
          </p:nvSpPr>
          <p:spPr bwMode="auto">
            <a:xfrm>
              <a:off x="398" y="2320"/>
              <a:ext cx="1464" cy="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r"/>
              <a:r>
                <a:rPr lang="en-US" sz="1800" dirty="0">
                  <a:latin typeface="Arial" charset="0"/>
                </a:rPr>
                <a:t>Upper layer protocol</a:t>
              </a:r>
            </a:p>
            <a:p>
              <a:pPr algn="r"/>
              <a:r>
                <a:rPr lang="en-US" sz="1800" dirty="0">
                  <a:latin typeface="Arial" charset="0"/>
                </a:rPr>
                <a:t>to deliver payload to</a:t>
              </a:r>
            </a:p>
          </p:txBody>
        </p:sp>
        <p:sp>
          <p:nvSpPr>
            <p:cNvPr id="29724" name="Line 28"/>
            <p:cNvSpPr>
              <a:spLocks noChangeShapeType="1"/>
            </p:cNvSpPr>
            <p:nvPr/>
          </p:nvSpPr>
          <p:spPr bwMode="auto">
            <a:xfrm flipV="1">
              <a:off x="1817" y="1721"/>
              <a:ext cx="924" cy="708"/>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6" name="Group 61"/>
          <p:cNvGrpSpPr>
            <a:grpSpLocks/>
          </p:cNvGrpSpPr>
          <p:nvPr/>
        </p:nvGrpSpPr>
        <p:grpSpPr bwMode="auto">
          <a:xfrm>
            <a:off x="6632329" y="1783384"/>
            <a:ext cx="2225534" cy="711127"/>
            <a:chOff x="4313" y="664"/>
            <a:chExt cx="1449" cy="463"/>
          </a:xfrm>
        </p:grpSpPr>
        <p:sp>
          <p:nvSpPr>
            <p:cNvPr id="29721" name="Text Box 26"/>
            <p:cNvSpPr txBox="1">
              <a:spLocks noChangeArrowheads="1"/>
            </p:cNvSpPr>
            <p:nvPr/>
          </p:nvSpPr>
          <p:spPr bwMode="auto">
            <a:xfrm>
              <a:off x="4648" y="664"/>
              <a:ext cx="1114" cy="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800" dirty="0">
                  <a:latin typeface="Arial" charset="0"/>
                </a:rPr>
                <a:t>Total datagram</a:t>
              </a:r>
            </a:p>
            <a:p>
              <a:r>
                <a:rPr lang="en-US" sz="1800" dirty="0">
                  <a:latin typeface="Arial" charset="0"/>
                </a:rPr>
                <a:t>length (bytes)</a:t>
              </a:r>
            </a:p>
          </p:txBody>
        </p:sp>
        <p:sp>
          <p:nvSpPr>
            <p:cNvPr id="29722" name="Line 30"/>
            <p:cNvSpPr>
              <a:spLocks noChangeShapeType="1"/>
            </p:cNvSpPr>
            <p:nvPr/>
          </p:nvSpPr>
          <p:spPr bwMode="auto">
            <a:xfrm flipH="1">
              <a:off x="4313" y="869"/>
              <a:ext cx="402" cy="258"/>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7" name="Group 58"/>
          <p:cNvGrpSpPr>
            <a:grpSpLocks/>
          </p:cNvGrpSpPr>
          <p:nvPr/>
        </p:nvGrpSpPr>
        <p:grpSpPr bwMode="auto">
          <a:xfrm>
            <a:off x="1052364" y="2466863"/>
            <a:ext cx="3137865" cy="560607"/>
            <a:chOff x="680" y="1109"/>
            <a:chExt cx="2043" cy="365"/>
          </a:xfrm>
        </p:grpSpPr>
        <p:sp>
          <p:nvSpPr>
            <p:cNvPr id="29719" name="Text Box 35"/>
            <p:cNvSpPr txBox="1">
              <a:spLocks noChangeArrowheads="1"/>
            </p:cNvSpPr>
            <p:nvPr/>
          </p:nvSpPr>
          <p:spPr bwMode="auto">
            <a:xfrm>
              <a:off x="680" y="1234"/>
              <a:ext cx="1139" cy="2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r"/>
              <a:r>
                <a:rPr lang="ja-JP" altLang="en-US" sz="1800">
                  <a:latin typeface="Arial" charset="0"/>
                </a:rPr>
                <a:t>“</a:t>
              </a:r>
              <a:r>
                <a:rPr lang="en-US" altLang="ja-JP" sz="1800" dirty="0">
                  <a:latin typeface="Arial" charset="0"/>
                </a:rPr>
                <a:t>Type</a:t>
              </a:r>
              <a:r>
                <a:rPr lang="ja-JP" altLang="en-US" sz="1800">
                  <a:latin typeface="Arial" charset="0"/>
                </a:rPr>
                <a:t>”</a:t>
              </a:r>
              <a:r>
                <a:rPr lang="en-US" altLang="ja-JP" sz="1800" dirty="0">
                  <a:latin typeface="Arial" charset="0"/>
                </a:rPr>
                <a:t> of data </a:t>
              </a:r>
              <a:endParaRPr lang="en-US" sz="1000" dirty="0">
                <a:latin typeface="Arial" charset="0"/>
              </a:endParaRPr>
            </a:p>
          </p:txBody>
        </p:sp>
        <p:sp>
          <p:nvSpPr>
            <p:cNvPr id="29720" name="Line 36"/>
            <p:cNvSpPr>
              <a:spLocks noChangeShapeType="1"/>
            </p:cNvSpPr>
            <p:nvPr/>
          </p:nvSpPr>
          <p:spPr bwMode="auto">
            <a:xfrm flipV="1">
              <a:off x="1757" y="1109"/>
              <a:ext cx="966" cy="261"/>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8" name="Group 62"/>
          <p:cNvGrpSpPr>
            <a:grpSpLocks/>
          </p:cNvGrpSpPr>
          <p:nvPr/>
        </p:nvGrpSpPr>
        <p:grpSpPr bwMode="auto">
          <a:xfrm>
            <a:off x="4798451" y="2492974"/>
            <a:ext cx="4036374" cy="923083"/>
            <a:chOff x="3119" y="1126"/>
            <a:chExt cx="2628" cy="601"/>
          </a:xfrm>
        </p:grpSpPr>
        <p:sp>
          <p:nvSpPr>
            <p:cNvPr id="29715" name="Text Box 25"/>
            <p:cNvSpPr txBox="1">
              <a:spLocks noChangeArrowheads="1"/>
            </p:cNvSpPr>
            <p:nvPr/>
          </p:nvSpPr>
          <p:spPr bwMode="auto">
            <a:xfrm>
              <a:off x="4667" y="1126"/>
              <a:ext cx="1080" cy="6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800" dirty="0">
                  <a:latin typeface="Arial" charset="0"/>
                </a:rPr>
                <a:t>Used for</a:t>
              </a:r>
            </a:p>
            <a:p>
              <a:r>
                <a:rPr lang="en-US" sz="1800" dirty="0">
                  <a:latin typeface="Arial" charset="0"/>
                </a:rPr>
                <a:t>fragmentation/</a:t>
              </a:r>
            </a:p>
            <a:p>
              <a:r>
                <a:rPr lang="en-US" sz="1800" dirty="0">
                  <a:latin typeface="Arial" charset="0"/>
                </a:rPr>
                <a:t>reassembly</a:t>
              </a:r>
            </a:p>
          </p:txBody>
        </p:sp>
        <p:sp>
          <p:nvSpPr>
            <p:cNvPr id="29716" name="Line 29"/>
            <p:cNvSpPr>
              <a:spLocks noChangeShapeType="1"/>
            </p:cNvSpPr>
            <p:nvPr/>
          </p:nvSpPr>
          <p:spPr bwMode="auto">
            <a:xfrm flipH="1">
              <a:off x="3443" y="1415"/>
              <a:ext cx="1284" cy="120"/>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717" name="Line 41"/>
            <p:cNvSpPr>
              <a:spLocks noChangeShapeType="1"/>
            </p:cNvSpPr>
            <p:nvPr/>
          </p:nvSpPr>
          <p:spPr bwMode="auto">
            <a:xfrm flipH="1" flipV="1">
              <a:off x="4301" y="1349"/>
              <a:ext cx="414" cy="72"/>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718" name="Line 42"/>
            <p:cNvSpPr>
              <a:spLocks noChangeShapeType="1"/>
            </p:cNvSpPr>
            <p:nvPr/>
          </p:nvSpPr>
          <p:spPr bwMode="auto">
            <a:xfrm flipH="1">
              <a:off x="3119" y="1421"/>
              <a:ext cx="1584" cy="36"/>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9" name="Group 59"/>
          <p:cNvGrpSpPr>
            <a:grpSpLocks/>
          </p:cNvGrpSpPr>
          <p:nvPr/>
        </p:nvGrpSpPr>
        <p:grpSpPr bwMode="auto">
          <a:xfrm>
            <a:off x="914132" y="3091980"/>
            <a:ext cx="2400629" cy="1201082"/>
            <a:chOff x="590" y="1516"/>
            <a:chExt cx="1563" cy="782"/>
          </a:xfrm>
        </p:grpSpPr>
        <p:sp>
          <p:nvSpPr>
            <p:cNvPr id="29713" name="Text Box 22"/>
            <p:cNvSpPr txBox="1">
              <a:spLocks noChangeArrowheads="1"/>
            </p:cNvSpPr>
            <p:nvPr/>
          </p:nvSpPr>
          <p:spPr bwMode="auto">
            <a:xfrm>
              <a:off x="590" y="1516"/>
              <a:ext cx="1256" cy="7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r"/>
              <a:r>
                <a:rPr lang="en-US" sz="1800" dirty="0">
                  <a:latin typeface="Arial" charset="0"/>
                </a:rPr>
                <a:t>Max number</a:t>
              </a:r>
            </a:p>
            <a:p>
              <a:pPr algn="r"/>
              <a:r>
                <a:rPr lang="en-US" sz="1800" dirty="0">
                  <a:latin typeface="Arial" charset="0"/>
                </a:rPr>
                <a:t>remaining hops</a:t>
              </a:r>
            </a:p>
            <a:p>
              <a:pPr algn="r"/>
              <a:r>
                <a:rPr lang="en-US" sz="1800" dirty="0">
                  <a:latin typeface="Arial" charset="0"/>
                </a:rPr>
                <a:t>(decremented at </a:t>
              </a:r>
            </a:p>
            <a:p>
              <a:pPr algn="r"/>
              <a:r>
                <a:rPr lang="en-US" sz="1800" dirty="0">
                  <a:latin typeface="Arial" charset="0"/>
                </a:rPr>
                <a:t>each router)</a:t>
              </a:r>
            </a:p>
          </p:txBody>
        </p:sp>
        <p:sp>
          <p:nvSpPr>
            <p:cNvPr id="29714" name="Line 48"/>
            <p:cNvSpPr>
              <a:spLocks noChangeShapeType="1"/>
            </p:cNvSpPr>
            <p:nvPr/>
          </p:nvSpPr>
          <p:spPr bwMode="auto">
            <a:xfrm>
              <a:off x="1805" y="1700"/>
              <a:ext cx="348" cy="57"/>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10" name="Group 63"/>
          <p:cNvGrpSpPr>
            <a:grpSpLocks/>
          </p:cNvGrpSpPr>
          <p:nvPr/>
        </p:nvGrpSpPr>
        <p:grpSpPr bwMode="auto">
          <a:xfrm>
            <a:off x="6328219" y="4621747"/>
            <a:ext cx="2426739" cy="1417646"/>
            <a:chOff x="4115" y="2512"/>
            <a:chExt cx="1580" cy="923"/>
          </a:xfrm>
        </p:grpSpPr>
        <p:sp>
          <p:nvSpPr>
            <p:cNvPr id="29711" name="Text Box 52"/>
            <p:cNvSpPr txBox="1">
              <a:spLocks noChangeArrowheads="1"/>
            </p:cNvSpPr>
            <p:nvPr/>
          </p:nvSpPr>
          <p:spPr bwMode="auto">
            <a:xfrm>
              <a:off x="4595" y="2512"/>
              <a:ext cx="1100" cy="9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800" dirty="0">
                  <a:latin typeface="Arial" charset="0"/>
                </a:rPr>
                <a:t>e.g. timestamp,</a:t>
              </a:r>
            </a:p>
            <a:p>
              <a:r>
                <a:rPr lang="en-US" sz="1800" dirty="0">
                  <a:latin typeface="Arial" charset="0"/>
                </a:rPr>
                <a:t>record route</a:t>
              </a:r>
            </a:p>
            <a:p>
              <a:r>
                <a:rPr lang="en-US" sz="1800" dirty="0">
                  <a:latin typeface="Arial" charset="0"/>
                </a:rPr>
                <a:t>taken, specify</a:t>
              </a:r>
            </a:p>
            <a:p>
              <a:r>
                <a:rPr lang="en-US" sz="1800" dirty="0">
                  <a:latin typeface="Arial" charset="0"/>
                </a:rPr>
                <a:t>list of routers </a:t>
              </a:r>
            </a:p>
            <a:p>
              <a:r>
                <a:rPr lang="en-US" sz="1800" dirty="0">
                  <a:latin typeface="Arial" charset="0"/>
                </a:rPr>
                <a:t>to visit.</a:t>
              </a:r>
            </a:p>
          </p:txBody>
        </p:sp>
        <p:sp>
          <p:nvSpPr>
            <p:cNvPr id="29712" name="Line 53"/>
            <p:cNvSpPr>
              <a:spLocks noChangeShapeType="1"/>
            </p:cNvSpPr>
            <p:nvPr/>
          </p:nvSpPr>
          <p:spPr bwMode="auto">
            <a:xfrm flipH="1">
              <a:off x="4115" y="2651"/>
              <a:ext cx="516" cy="6"/>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sp>
        <p:nvSpPr>
          <p:cNvPr id="575542" name="Rectangle 54"/>
          <p:cNvSpPr>
            <a:spLocks noChangeArrowheads="1"/>
          </p:cNvSpPr>
          <p:nvPr/>
        </p:nvSpPr>
        <p:spPr bwMode="auto">
          <a:xfrm>
            <a:off x="284163" y="4963809"/>
            <a:ext cx="2535789" cy="1800534"/>
          </a:xfrm>
          <a:prstGeom prst="rect">
            <a:avLst/>
          </a:prstGeom>
          <a:noFill/>
          <a:ln w="9525">
            <a:solidFill>
              <a:srgbClr val="CC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marL="342900" indent="-342900">
              <a:lnSpc>
                <a:spcPct val="85000"/>
              </a:lnSpc>
              <a:spcBef>
                <a:spcPct val="20000"/>
              </a:spcBef>
              <a:buClr>
                <a:srgbClr val="000099"/>
              </a:buClr>
              <a:buSzPct val="65000"/>
              <a:buFont typeface="Wingdings" charset="0"/>
              <a:buNone/>
            </a:pPr>
            <a:r>
              <a:rPr lang="en-US" sz="2000" i="1" dirty="0">
                <a:solidFill>
                  <a:srgbClr val="CC0000"/>
                </a:solidFill>
              </a:rPr>
              <a:t>how much overhead?</a:t>
            </a:r>
          </a:p>
          <a:p>
            <a:pPr marL="342900" indent="-342900">
              <a:lnSpc>
                <a:spcPct val="85000"/>
              </a:lnSpc>
              <a:spcBef>
                <a:spcPct val="20000"/>
              </a:spcBef>
              <a:buClr>
                <a:srgbClr val="000099"/>
              </a:buClr>
              <a:buSzPct val="65000"/>
              <a:buFont typeface="Wingdings" charset="0"/>
              <a:buChar char="v"/>
            </a:pPr>
            <a:r>
              <a:rPr lang="en-US" sz="2000" dirty="0"/>
              <a:t>20 bytes of TCP</a:t>
            </a:r>
          </a:p>
          <a:p>
            <a:pPr marL="342900" indent="-342900">
              <a:lnSpc>
                <a:spcPct val="85000"/>
              </a:lnSpc>
              <a:spcBef>
                <a:spcPct val="20000"/>
              </a:spcBef>
              <a:buClr>
                <a:srgbClr val="000099"/>
              </a:buClr>
              <a:buSzPct val="65000"/>
              <a:buFont typeface="Wingdings" charset="0"/>
              <a:buChar char="v"/>
            </a:pPr>
            <a:r>
              <a:rPr lang="en-US" sz="2000" dirty="0"/>
              <a:t>20 bytes of IP</a:t>
            </a:r>
          </a:p>
          <a:p>
            <a:pPr marL="342900" indent="-342900">
              <a:lnSpc>
                <a:spcPct val="85000"/>
              </a:lnSpc>
              <a:spcBef>
                <a:spcPct val="20000"/>
              </a:spcBef>
              <a:buClr>
                <a:srgbClr val="000099"/>
              </a:buClr>
              <a:buSzPct val="65000"/>
              <a:buFont typeface="Wingdings" charset="0"/>
              <a:buChar char="v"/>
            </a:pPr>
            <a:r>
              <a:rPr lang="en-US" sz="2000" dirty="0"/>
              <a:t>= 40 bytes + app layer overhead</a:t>
            </a:r>
          </a:p>
        </p:txBody>
      </p:sp>
      <p:cxnSp>
        <p:nvCxnSpPr>
          <p:cNvPr id="11" name="Straight Connector 10">
            <a:extLst>
              <a:ext uri="{FF2B5EF4-FFF2-40B4-BE49-F238E27FC236}">
                <a16:creationId xmlns:a16="http://schemas.microsoft.com/office/drawing/2014/main" id="{1DD297CD-0988-1840-A42F-BC121F75CA0F}"/>
              </a:ext>
            </a:extLst>
          </p:cNvPr>
          <p:cNvCxnSpPr>
            <a:stCxn id="29759" idx="0"/>
          </p:cNvCxnSpPr>
          <p:nvPr/>
        </p:nvCxnSpPr>
        <p:spPr>
          <a:xfrm>
            <a:off x="3055192" y="5044123"/>
            <a:ext cx="3824418" cy="0"/>
          </a:xfrm>
          <a:prstGeom prst="line">
            <a:avLst/>
          </a:prstGeom>
          <a:ln w="5715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2406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575542"/>
                                        </p:tgtEl>
                                        <p:attrNameLst>
                                          <p:attrName>style.visibility</p:attrName>
                                        </p:attrNameLst>
                                      </p:cBhvr>
                                      <p:to>
                                        <p:strVal val="visible"/>
                                      </p:to>
                                    </p:set>
                                    <p:animEffect transition="in" filter="dissolve">
                                      <p:cBhvr>
                                        <p:cTn id="47" dur="500"/>
                                        <p:tgtEl>
                                          <p:spTgt spid="575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54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ChangeArrowheads="1"/>
          </p:cNvSpPr>
          <p:nvPr>
            <p:ph type="title"/>
          </p:nvPr>
        </p:nvSpPr>
        <p:spPr/>
        <p:txBody>
          <a:bodyPr/>
          <a:lstStyle/>
          <a:p>
            <a:r>
              <a:rPr lang="en-US" sz="4000" dirty="0">
                <a:latin typeface="Gill Sans MT" charset="0"/>
                <a:ea typeface="MS PGothic" charset="0"/>
              </a:rPr>
              <a:t>TCP Segment Header</a:t>
            </a:r>
          </a:p>
        </p:txBody>
      </p:sp>
      <p:grpSp>
        <p:nvGrpSpPr>
          <p:cNvPr id="29700" name="Group 55"/>
          <p:cNvGrpSpPr>
            <a:grpSpLocks/>
          </p:cNvGrpSpPr>
          <p:nvPr/>
        </p:nvGrpSpPr>
        <p:grpSpPr bwMode="auto">
          <a:xfrm>
            <a:off x="2970717" y="1695837"/>
            <a:ext cx="3961114" cy="5152981"/>
            <a:chOff x="1929" y="607"/>
            <a:chExt cx="2579" cy="3355"/>
          </a:xfrm>
          <a:effectLst/>
        </p:grpSpPr>
        <p:sp>
          <p:nvSpPr>
            <p:cNvPr id="29730" name="Rectangle 5"/>
            <p:cNvSpPr>
              <a:spLocks noChangeArrowheads="1"/>
            </p:cNvSpPr>
            <p:nvPr/>
          </p:nvSpPr>
          <p:spPr bwMode="auto">
            <a:xfrm>
              <a:off x="1980" y="935"/>
              <a:ext cx="2489" cy="3027"/>
            </a:xfrm>
            <a:prstGeom prst="rect">
              <a:avLst/>
            </a:prstGeom>
            <a:solidFill>
              <a:schemeClr val="bg1"/>
            </a:solidFill>
            <a:ln w="19050">
              <a:solidFill>
                <a:schemeClr val="tx1"/>
              </a:solidFill>
              <a:miter lim="800000"/>
              <a:headEnd/>
              <a:tailEnd/>
            </a:ln>
          </p:spPr>
          <p:txBody>
            <a:bodyPr wrap="none" anchor="ctr"/>
            <a:lstStyle/>
            <a:p>
              <a:pPr algn="ctr"/>
              <a:endParaRPr lang="en-US" sz="2400" dirty="0"/>
            </a:p>
          </p:txBody>
        </p:sp>
        <p:sp>
          <p:nvSpPr>
            <p:cNvPr id="29731" name="Text Box 6"/>
            <p:cNvSpPr txBox="1">
              <a:spLocks noChangeArrowheads="1"/>
            </p:cNvSpPr>
            <p:nvPr/>
          </p:nvSpPr>
          <p:spPr bwMode="auto">
            <a:xfrm>
              <a:off x="1954" y="973"/>
              <a:ext cx="1292" cy="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800" dirty="0">
                  <a:latin typeface="Arial" charset="0"/>
                </a:rPr>
                <a:t>Source port</a:t>
              </a:r>
              <a:endParaRPr lang="en-US" sz="2400" dirty="0">
                <a:latin typeface="Arial" charset="0"/>
              </a:endParaRPr>
            </a:p>
          </p:txBody>
        </p:sp>
        <p:sp>
          <p:nvSpPr>
            <p:cNvPr id="29732" name="Text Box 7"/>
            <p:cNvSpPr txBox="1">
              <a:spLocks noChangeArrowheads="1"/>
            </p:cNvSpPr>
            <p:nvPr/>
          </p:nvSpPr>
          <p:spPr bwMode="auto">
            <a:xfrm>
              <a:off x="3417" y="962"/>
              <a:ext cx="730" cy="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800" dirty="0" err="1">
                  <a:latin typeface="Arial" charset="0"/>
                </a:rPr>
                <a:t>Dest</a:t>
              </a:r>
              <a:r>
                <a:rPr lang="en-US" sz="1800" dirty="0">
                  <a:latin typeface="Arial" charset="0"/>
                </a:rPr>
                <a:t> port</a:t>
              </a:r>
            </a:p>
          </p:txBody>
        </p:sp>
        <p:sp>
          <p:nvSpPr>
            <p:cNvPr id="29733" name="Line 8"/>
            <p:cNvSpPr>
              <a:spLocks noChangeShapeType="1"/>
            </p:cNvSpPr>
            <p:nvPr/>
          </p:nvSpPr>
          <p:spPr bwMode="auto">
            <a:xfrm>
              <a:off x="1988" y="1261"/>
              <a:ext cx="2486" cy="3"/>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9734" name="Line 9"/>
            <p:cNvSpPr>
              <a:spLocks noChangeShapeType="1"/>
            </p:cNvSpPr>
            <p:nvPr/>
          </p:nvSpPr>
          <p:spPr bwMode="auto">
            <a:xfrm flipH="1" flipV="1">
              <a:off x="3210" y="941"/>
              <a:ext cx="0" cy="319"/>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9735" name="Text Box 10"/>
            <p:cNvSpPr txBox="1">
              <a:spLocks noChangeArrowheads="1"/>
            </p:cNvSpPr>
            <p:nvPr/>
          </p:nvSpPr>
          <p:spPr bwMode="auto">
            <a:xfrm>
              <a:off x="2922" y="607"/>
              <a:ext cx="54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800">
                  <a:latin typeface="Arial" charset="0"/>
                </a:rPr>
                <a:t>32 bits</a:t>
              </a:r>
              <a:endParaRPr lang="en-US" sz="2400">
                <a:latin typeface="Arial" charset="0"/>
              </a:endParaRPr>
            </a:p>
          </p:txBody>
        </p:sp>
        <p:sp>
          <p:nvSpPr>
            <p:cNvPr id="29736" name="Line 11"/>
            <p:cNvSpPr>
              <a:spLocks noChangeShapeType="1"/>
            </p:cNvSpPr>
            <p:nvPr/>
          </p:nvSpPr>
          <p:spPr bwMode="auto">
            <a:xfrm>
              <a:off x="3552" y="762"/>
              <a:ext cx="899" cy="3"/>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9737" name="Line 12"/>
            <p:cNvSpPr>
              <a:spLocks noChangeShapeType="1"/>
            </p:cNvSpPr>
            <p:nvPr/>
          </p:nvSpPr>
          <p:spPr bwMode="auto">
            <a:xfrm rot="10800000">
              <a:off x="1972" y="769"/>
              <a:ext cx="845" cy="0"/>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9738" name="Text Box 13"/>
            <p:cNvSpPr txBox="1">
              <a:spLocks noChangeArrowheads="1"/>
            </p:cNvSpPr>
            <p:nvPr/>
          </p:nvSpPr>
          <p:spPr bwMode="auto">
            <a:xfrm>
              <a:off x="2686" y="2792"/>
              <a:ext cx="1194" cy="4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2000" dirty="0">
                  <a:latin typeface="Arial" charset="0"/>
                </a:rPr>
                <a:t>data </a:t>
              </a:r>
            </a:p>
            <a:p>
              <a:pPr algn="ctr"/>
              <a:r>
                <a:rPr lang="en-US" sz="2000" dirty="0">
                  <a:latin typeface="Arial" charset="0"/>
                </a:rPr>
                <a:t>(TCP payload)</a:t>
              </a:r>
              <a:endParaRPr lang="en-US" sz="2400" dirty="0">
                <a:latin typeface="Arial" charset="0"/>
              </a:endParaRPr>
            </a:p>
          </p:txBody>
        </p:sp>
        <p:sp>
          <p:nvSpPr>
            <p:cNvPr id="29739" name="Text Box 14"/>
            <p:cNvSpPr txBox="1">
              <a:spLocks noChangeArrowheads="1"/>
            </p:cNvSpPr>
            <p:nvPr/>
          </p:nvSpPr>
          <p:spPr bwMode="auto">
            <a:xfrm>
              <a:off x="1929" y="1320"/>
              <a:ext cx="2579" cy="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800" dirty="0">
                  <a:latin typeface="Arial" charset="0"/>
                </a:rPr>
                <a:t>Sequence number</a:t>
              </a:r>
              <a:endParaRPr lang="en-US" sz="2000" dirty="0">
                <a:latin typeface="Arial" charset="0"/>
              </a:endParaRPr>
            </a:p>
          </p:txBody>
        </p:sp>
        <p:sp>
          <p:nvSpPr>
            <p:cNvPr id="29740" name="Line 15"/>
            <p:cNvSpPr>
              <a:spLocks noChangeShapeType="1"/>
            </p:cNvSpPr>
            <p:nvPr/>
          </p:nvSpPr>
          <p:spPr bwMode="auto">
            <a:xfrm flipV="1">
              <a:off x="1984" y="2205"/>
              <a:ext cx="2489"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9741" name="Line 16"/>
            <p:cNvSpPr>
              <a:spLocks noChangeShapeType="1"/>
            </p:cNvSpPr>
            <p:nvPr/>
          </p:nvSpPr>
          <p:spPr bwMode="auto">
            <a:xfrm flipV="1">
              <a:off x="1984" y="2505"/>
              <a:ext cx="2489"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9743" name="Text Box 18"/>
            <p:cNvSpPr txBox="1">
              <a:spLocks noChangeArrowheads="1"/>
            </p:cNvSpPr>
            <p:nvPr/>
          </p:nvSpPr>
          <p:spPr bwMode="auto">
            <a:xfrm>
              <a:off x="2008" y="1531"/>
              <a:ext cx="2500" cy="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800" dirty="0">
                  <a:latin typeface="Arial" charset="0"/>
                </a:rPr>
                <a:t>Acknowledgement number</a:t>
              </a:r>
              <a:br>
                <a:rPr lang="en-US" sz="1800" dirty="0">
                  <a:latin typeface="Arial" charset="0"/>
                </a:rPr>
              </a:br>
              <a:r>
                <a:rPr lang="en-US" sz="1800" dirty="0">
                  <a:latin typeface="Arial" charset="0"/>
                </a:rPr>
                <a:t>(if ACK flag set)</a:t>
              </a:r>
            </a:p>
          </p:txBody>
        </p:sp>
        <p:sp>
          <p:nvSpPr>
            <p:cNvPr id="29744" name="Text Box 19"/>
            <p:cNvSpPr txBox="1">
              <a:spLocks noChangeArrowheads="1"/>
            </p:cNvSpPr>
            <p:nvPr/>
          </p:nvSpPr>
          <p:spPr bwMode="auto">
            <a:xfrm>
              <a:off x="1977" y="1896"/>
              <a:ext cx="362" cy="3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300" dirty="0">
                  <a:latin typeface="Arial" charset="0"/>
                </a:rPr>
                <a:t>Data</a:t>
              </a:r>
            </a:p>
            <a:p>
              <a:pPr algn="ctr"/>
              <a:r>
                <a:rPr lang="en-US" sz="1300" dirty="0">
                  <a:latin typeface="Arial" charset="0"/>
                </a:rPr>
                <a:t>offs</a:t>
              </a:r>
            </a:p>
          </p:txBody>
        </p:sp>
        <p:sp>
          <p:nvSpPr>
            <p:cNvPr id="29753" name="Line 43"/>
            <p:cNvSpPr>
              <a:spLocks noChangeShapeType="1"/>
            </p:cNvSpPr>
            <p:nvPr/>
          </p:nvSpPr>
          <p:spPr bwMode="auto">
            <a:xfrm flipV="1">
              <a:off x="1984" y="1581"/>
              <a:ext cx="2489"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9755" name="Line 45"/>
            <p:cNvSpPr>
              <a:spLocks noChangeShapeType="1"/>
            </p:cNvSpPr>
            <p:nvPr/>
          </p:nvSpPr>
          <p:spPr bwMode="auto">
            <a:xfrm flipV="1">
              <a:off x="1972" y="1905"/>
              <a:ext cx="2489"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9758" name="Text Box 49"/>
            <p:cNvSpPr txBox="1">
              <a:spLocks noChangeArrowheads="1"/>
            </p:cNvSpPr>
            <p:nvPr/>
          </p:nvSpPr>
          <p:spPr bwMode="auto">
            <a:xfrm>
              <a:off x="2053" y="2243"/>
              <a:ext cx="1092" cy="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800" dirty="0">
                  <a:latin typeface="Arial" charset="0"/>
                </a:rPr>
                <a:t>Checksum</a:t>
              </a:r>
              <a:endParaRPr lang="en-US" sz="2400" dirty="0">
                <a:latin typeface="Arial" charset="0"/>
              </a:endParaRPr>
            </a:p>
          </p:txBody>
        </p:sp>
        <p:sp>
          <p:nvSpPr>
            <p:cNvPr id="29759" name="Line 50"/>
            <p:cNvSpPr>
              <a:spLocks noChangeShapeType="1"/>
            </p:cNvSpPr>
            <p:nvPr/>
          </p:nvSpPr>
          <p:spPr bwMode="auto">
            <a:xfrm flipV="1">
              <a:off x="1984" y="2787"/>
              <a:ext cx="2489"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9760" name="Text Box 51"/>
            <p:cNvSpPr txBox="1">
              <a:spLocks noChangeArrowheads="1"/>
            </p:cNvSpPr>
            <p:nvPr/>
          </p:nvSpPr>
          <p:spPr bwMode="auto">
            <a:xfrm>
              <a:off x="2673" y="2529"/>
              <a:ext cx="106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800">
                  <a:latin typeface="Arial" charset="0"/>
                </a:rPr>
                <a:t>options (if any)</a:t>
              </a:r>
              <a:endParaRPr lang="en-US" sz="2400">
                <a:latin typeface="Arial" charset="0"/>
              </a:endParaRPr>
            </a:p>
          </p:txBody>
        </p:sp>
        <p:sp>
          <p:nvSpPr>
            <p:cNvPr id="47" name="Text Box 19">
              <a:extLst>
                <a:ext uri="{FF2B5EF4-FFF2-40B4-BE49-F238E27FC236}">
                  <a16:creationId xmlns:a16="http://schemas.microsoft.com/office/drawing/2014/main" id="{4103BC3C-59FA-C88D-6FCB-6800C9350702}"/>
                </a:ext>
              </a:extLst>
            </p:cNvPr>
            <p:cNvSpPr txBox="1">
              <a:spLocks noChangeArrowheads="1"/>
            </p:cNvSpPr>
            <p:nvPr/>
          </p:nvSpPr>
          <p:spPr bwMode="auto">
            <a:xfrm>
              <a:off x="3197" y="1967"/>
              <a:ext cx="1264" cy="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800" dirty="0">
                  <a:latin typeface="Arial" charset="0"/>
                </a:rPr>
                <a:t>Window size</a:t>
              </a:r>
            </a:p>
          </p:txBody>
        </p:sp>
        <p:sp>
          <p:nvSpPr>
            <p:cNvPr id="48" name="Text Box 19">
              <a:extLst>
                <a:ext uri="{FF2B5EF4-FFF2-40B4-BE49-F238E27FC236}">
                  <a16:creationId xmlns:a16="http://schemas.microsoft.com/office/drawing/2014/main" id="{1DB5343D-D242-A3B6-6E6A-284320625700}"/>
                </a:ext>
              </a:extLst>
            </p:cNvPr>
            <p:cNvSpPr txBox="1">
              <a:spLocks noChangeArrowheads="1"/>
            </p:cNvSpPr>
            <p:nvPr/>
          </p:nvSpPr>
          <p:spPr bwMode="auto">
            <a:xfrm>
              <a:off x="2198" y="1982"/>
              <a:ext cx="362" cy="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300" dirty="0">
                  <a:latin typeface="Arial" charset="0"/>
                </a:rPr>
                <a:t>000</a:t>
              </a:r>
            </a:p>
          </p:txBody>
        </p:sp>
        <p:sp>
          <p:nvSpPr>
            <p:cNvPr id="29778" name="Text Box 19">
              <a:extLst>
                <a:ext uri="{FF2B5EF4-FFF2-40B4-BE49-F238E27FC236}">
                  <a16:creationId xmlns:a16="http://schemas.microsoft.com/office/drawing/2014/main" id="{DE13BDB6-A5B8-0A73-374B-2CDC1729138F}"/>
                </a:ext>
              </a:extLst>
            </p:cNvPr>
            <p:cNvSpPr txBox="1">
              <a:spLocks noChangeArrowheads="1"/>
            </p:cNvSpPr>
            <p:nvPr/>
          </p:nvSpPr>
          <p:spPr bwMode="auto">
            <a:xfrm>
              <a:off x="2565" y="1927"/>
              <a:ext cx="225" cy="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vert" wrap="squar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050" dirty="0">
                  <a:latin typeface="Arial" charset="0"/>
                </a:rPr>
                <a:t>URG</a:t>
              </a:r>
            </a:p>
          </p:txBody>
        </p:sp>
        <p:sp>
          <p:nvSpPr>
            <p:cNvPr id="29779" name="Text Box 19">
              <a:extLst>
                <a:ext uri="{FF2B5EF4-FFF2-40B4-BE49-F238E27FC236}">
                  <a16:creationId xmlns:a16="http://schemas.microsoft.com/office/drawing/2014/main" id="{8982F286-91D3-A8A3-3145-55F60F58389E}"/>
                </a:ext>
              </a:extLst>
            </p:cNvPr>
            <p:cNvSpPr txBox="1">
              <a:spLocks noChangeArrowheads="1"/>
            </p:cNvSpPr>
            <p:nvPr/>
          </p:nvSpPr>
          <p:spPr bwMode="auto">
            <a:xfrm>
              <a:off x="2647" y="1924"/>
              <a:ext cx="225" cy="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vert" wrap="squar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050" dirty="0">
                  <a:latin typeface="Arial" charset="0"/>
                </a:rPr>
                <a:t>ECE</a:t>
              </a:r>
            </a:p>
          </p:txBody>
        </p:sp>
        <p:sp>
          <p:nvSpPr>
            <p:cNvPr id="29780" name="Text Box 19">
              <a:extLst>
                <a:ext uri="{FF2B5EF4-FFF2-40B4-BE49-F238E27FC236}">
                  <a16:creationId xmlns:a16="http://schemas.microsoft.com/office/drawing/2014/main" id="{36D1637D-A3EB-A55F-E5F4-CA6D20BA3EFA}"/>
                </a:ext>
              </a:extLst>
            </p:cNvPr>
            <p:cNvSpPr txBox="1">
              <a:spLocks noChangeArrowheads="1"/>
            </p:cNvSpPr>
            <p:nvPr/>
          </p:nvSpPr>
          <p:spPr bwMode="auto">
            <a:xfrm>
              <a:off x="2735" y="1927"/>
              <a:ext cx="225" cy="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vert" wrap="squar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050" dirty="0">
                  <a:latin typeface="Arial" charset="0"/>
                </a:rPr>
                <a:t>ACK</a:t>
              </a:r>
            </a:p>
          </p:txBody>
        </p:sp>
        <p:sp>
          <p:nvSpPr>
            <p:cNvPr id="29781" name="Text Box 19">
              <a:extLst>
                <a:ext uri="{FF2B5EF4-FFF2-40B4-BE49-F238E27FC236}">
                  <a16:creationId xmlns:a16="http://schemas.microsoft.com/office/drawing/2014/main" id="{C148AFCA-14D3-EB99-8108-60D6106B6145}"/>
                </a:ext>
              </a:extLst>
            </p:cNvPr>
            <p:cNvSpPr txBox="1">
              <a:spLocks noChangeArrowheads="1"/>
            </p:cNvSpPr>
            <p:nvPr/>
          </p:nvSpPr>
          <p:spPr bwMode="auto">
            <a:xfrm>
              <a:off x="2811" y="1934"/>
              <a:ext cx="225" cy="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vert" wrap="squar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050" dirty="0">
                  <a:latin typeface="Arial" charset="0"/>
                </a:rPr>
                <a:t>PSH</a:t>
              </a:r>
            </a:p>
          </p:txBody>
        </p:sp>
        <p:sp>
          <p:nvSpPr>
            <p:cNvPr id="29782" name="Text Box 19">
              <a:extLst>
                <a:ext uri="{FF2B5EF4-FFF2-40B4-BE49-F238E27FC236}">
                  <a16:creationId xmlns:a16="http://schemas.microsoft.com/office/drawing/2014/main" id="{4825C0A0-83D6-D8DB-124D-4529C361C359}"/>
                </a:ext>
              </a:extLst>
            </p:cNvPr>
            <p:cNvSpPr txBox="1">
              <a:spLocks noChangeArrowheads="1"/>
            </p:cNvSpPr>
            <p:nvPr/>
          </p:nvSpPr>
          <p:spPr bwMode="auto">
            <a:xfrm>
              <a:off x="2896" y="1930"/>
              <a:ext cx="225" cy="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vert" wrap="squar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050" dirty="0">
                  <a:latin typeface="Arial" charset="0"/>
                </a:rPr>
                <a:t>RST</a:t>
              </a:r>
            </a:p>
          </p:txBody>
        </p:sp>
        <p:sp>
          <p:nvSpPr>
            <p:cNvPr id="29783" name="Text Box 19">
              <a:extLst>
                <a:ext uri="{FF2B5EF4-FFF2-40B4-BE49-F238E27FC236}">
                  <a16:creationId xmlns:a16="http://schemas.microsoft.com/office/drawing/2014/main" id="{31E35F69-E68B-CAEE-DB81-2FC825795167}"/>
                </a:ext>
              </a:extLst>
            </p:cNvPr>
            <p:cNvSpPr txBox="1">
              <a:spLocks noChangeArrowheads="1"/>
            </p:cNvSpPr>
            <p:nvPr/>
          </p:nvSpPr>
          <p:spPr bwMode="auto">
            <a:xfrm>
              <a:off x="2978" y="1938"/>
              <a:ext cx="225" cy="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vert" wrap="squar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050" dirty="0">
                  <a:latin typeface="Arial" charset="0"/>
                </a:rPr>
                <a:t>SYN</a:t>
              </a:r>
            </a:p>
          </p:txBody>
        </p:sp>
        <p:sp>
          <p:nvSpPr>
            <p:cNvPr id="29784" name="Text Box 19">
              <a:extLst>
                <a:ext uri="{FF2B5EF4-FFF2-40B4-BE49-F238E27FC236}">
                  <a16:creationId xmlns:a16="http://schemas.microsoft.com/office/drawing/2014/main" id="{9D31A137-DAD6-F736-BC20-C5AEC060AF3A}"/>
                </a:ext>
              </a:extLst>
            </p:cNvPr>
            <p:cNvSpPr txBox="1">
              <a:spLocks noChangeArrowheads="1"/>
            </p:cNvSpPr>
            <p:nvPr/>
          </p:nvSpPr>
          <p:spPr bwMode="auto">
            <a:xfrm>
              <a:off x="3058" y="1931"/>
              <a:ext cx="225" cy="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vert" wrap="squar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050" dirty="0">
                  <a:latin typeface="Arial" charset="0"/>
                </a:rPr>
                <a:t>FIN</a:t>
              </a:r>
            </a:p>
          </p:txBody>
        </p:sp>
        <p:sp>
          <p:nvSpPr>
            <p:cNvPr id="29785" name="Text Box 19">
              <a:extLst>
                <a:ext uri="{FF2B5EF4-FFF2-40B4-BE49-F238E27FC236}">
                  <a16:creationId xmlns:a16="http://schemas.microsoft.com/office/drawing/2014/main" id="{7FC32723-FABF-63DD-2009-3FA25801EFD8}"/>
                </a:ext>
              </a:extLst>
            </p:cNvPr>
            <p:cNvSpPr txBox="1">
              <a:spLocks noChangeArrowheads="1"/>
            </p:cNvSpPr>
            <p:nvPr/>
          </p:nvSpPr>
          <p:spPr bwMode="auto">
            <a:xfrm>
              <a:off x="2482" y="1925"/>
              <a:ext cx="225" cy="2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vert" wrap="squar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050" dirty="0">
                  <a:latin typeface="Arial" charset="0"/>
                </a:rPr>
                <a:t>CWR</a:t>
              </a:r>
            </a:p>
          </p:txBody>
        </p:sp>
        <p:sp>
          <p:nvSpPr>
            <p:cNvPr id="29786" name="Text Box 19">
              <a:extLst>
                <a:ext uri="{FF2B5EF4-FFF2-40B4-BE49-F238E27FC236}">
                  <a16:creationId xmlns:a16="http://schemas.microsoft.com/office/drawing/2014/main" id="{600BBED2-774E-BE1C-663D-614047FE47AE}"/>
                </a:ext>
              </a:extLst>
            </p:cNvPr>
            <p:cNvSpPr txBox="1">
              <a:spLocks noChangeArrowheads="1"/>
            </p:cNvSpPr>
            <p:nvPr/>
          </p:nvSpPr>
          <p:spPr bwMode="auto">
            <a:xfrm>
              <a:off x="2401" y="1965"/>
              <a:ext cx="225" cy="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vert" wrap="squar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050" dirty="0">
                  <a:latin typeface="Arial" charset="0"/>
                </a:rPr>
                <a:t>NS</a:t>
              </a:r>
            </a:p>
          </p:txBody>
        </p:sp>
        <p:sp>
          <p:nvSpPr>
            <p:cNvPr id="29790" name="Text Box 49">
              <a:extLst>
                <a:ext uri="{FF2B5EF4-FFF2-40B4-BE49-F238E27FC236}">
                  <a16:creationId xmlns:a16="http://schemas.microsoft.com/office/drawing/2014/main" id="{06A8515C-49B4-DE13-8852-4D01827E53CE}"/>
                </a:ext>
              </a:extLst>
            </p:cNvPr>
            <p:cNvSpPr txBox="1">
              <a:spLocks noChangeArrowheads="1"/>
            </p:cNvSpPr>
            <p:nvPr/>
          </p:nvSpPr>
          <p:spPr bwMode="auto">
            <a:xfrm>
              <a:off x="3398" y="2230"/>
              <a:ext cx="788" cy="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ctr"/>
              <a:r>
                <a:rPr lang="en-US" sz="1800" dirty="0">
                  <a:latin typeface="Arial" charset="0"/>
                </a:rPr>
                <a:t>Urgent </a:t>
              </a:r>
              <a:r>
                <a:rPr lang="en-US" sz="1800" dirty="0" err="1">
                  <a:latin typeface="Arial" charset="0"/>
                </a:rPr>
                <a:t>ptr</a:t>
              </a:r>
              <a:endParaRPr lang="en-US" sz="2400" dirty="0">
                <a:latin typeface="Arial" charset="0"/>
              </a:endParaRPr>
            </a:p>
          </p:txBody>
        </p:sp>
      </p:grpSp>
      <p:grpSp>
        <p:nvGrpSpPr>
          <p:cNvPr id="3" name="Group 56"/>
          <p:cNvGrpSpPr>
            <a:grpSpLocks/>
          </p:cNvGrpSpPr>
          <p:nvPr/>
        </p:nvGrpSpPr>
        <p:grpSpPr bwMode="auto">
          <a:xfrm>
            <a:off x="459502" y="1594467"/>
            <a:ext cx="2712423" cy="766419"/>
            <a:chOff x="294" y="541"/>
            <a:chExt cx="1766" cy="499"/>
          </a:xfrm>
        </p:grpSpPr>
        <p:sp>
          <p:nvSpPr>
            <p:cNvPr id="29727" name="Text Box 20"/>
            <p:cNvSpPr txBox="1">
              <a:spLocks noChangeArrowheads="1"/>
            </p:cNvSpPr>
            <p:nvPr/>
          </p:nvSpPr>
          <p:spPr bwMode="auto">
            <a:xfrm>
              <a:off x="294" y="541"/>
              <a:ext cx="1498" cy="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r"/>
              <a:r>
                <a:rPr lang="en-US" sz="1800" dirty="0">
                  <a:latin typeface="Arial" charset="0"/>
                </a:rPr>
                <a:t>Source port number</a:t>
              </a:r>
              <a:endParaRPr lang="en-US" sz="1000" dirty="0">
                <a:latin typeface="Arial" charset="0"/>
              </a:endParaRPr>
            </a:p>
          </p:txBody>
        </p:sp>
        <p:sp>
          <p:nvSpPr>
            <p:cNvPr id="29728" name="Line 23"/>
            <p:cNvSpPr>
              <a:spLocks noChangeShapeType="1"/>
            </p:cNvSpPr>
            <p:nvPr/>
          </p:nvSpPr>
          <p:spPr bwMode="auto">
            <a:xfrm>
              <a:off x="1727" y="749"/>
              <a:ext cx="333" cy="291"/>
            </a:xfrm>
            <a:prstGeom prst="line">
              <a:avLst/>
            </a:prstGeom>
            <a:noFill/>
            <a:ln w="19050">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5" name="Group 60"/>
          <p:cNvGrpSpPr>
            <a:grpSpLocks/>
          </p:cNvGrpSpPr>
          <p:nvPr/>
        </p:nvGrpSpPr>
        <p:grpSpPr bwMode="auto">
          <a:xfrm>
            <a:off x="845947" y="4396438"/>
            <a:ext cx="2456785" cy="1900110"/>
            <a:chOff x="403" y="1481"/>
            <a:chExt cx="1799" cy="1042"/>
          </a:xfrm>
        </p:grpSpPr>
        <p:sp>
          <p:nvSpPr>
            <p:cNvPr id="29723" name="Text Box 27"/>
            <p:cNvSpPr txBox="1">
              <a:spLocks noChangeArrowheads="1"/>
            </p:cNvSpPr>
            <p:nvPr/>
          </p:nvSpPr>
          <p:spPr bwMode="auto">
            <a:xfrm>
              <a:off x="403" y="2320"/>
              <a:ext cx="1459" cy="2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r"/>
              <a:r>
                <a:rPr lang="en-US" sz="1800" dirty="0">
                  <a:latin typeface="Arial" charset="0"/>
                </a:rPr>
                <a:t>Packet checksum</a:t>
              </a:r>
            </a:p>
          </p:txBody>
        </p:sp>
        <p:sp>
          <p:nvSpPr>
            <p:cNvPr id="29724" name="Line 28"/>
            <p:cNvSpPr>
              <a:spLocks noChangeShapeType="1"/>
            </p:cNvSpPr>
            <p:nvPr/>
          </p:nvSpPr>
          <p:spPr bwMode="auto">
            <a:xfrm flipV="1">
              <a:off x="1817" y="1481"/>
              <a:ext cx="385" cy="948"/>
            </a:xfrm>
            <a:prstGeom prst="line">
              <a:avLst/>
            </a:prstGeom>
            <a:noFill/>
            <a:ln w="19050">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6" name="Group 61"/>
          <p:cNvGrpSpPr>
            <a:grpSpLocks/>
          </p:cNvGrpSpPr>
          <p:nvPr/>
        </p:nvGrpSpPr>
        <p:grpSpPr bwMode="auto">
          <a:xfrm>
            <a:off x="6632309" y="1783384"/>
            <a:ext cx="2482024" cy="711127"/>
            <a:chOff x="4313" y="664"/>
            <a:chExt cx="1616" cy="463"/>
          </a:xfrm>
        </p:grpSpPr>
        <p:sp>
          <p:nvSpPr>
            <p:cNvPr id="29721" name="Text Box 26"/>
            <p:cNvSpPr txBox="1">
              <a:spLocks noChangeArrowheads="1"/>
            </p:cNvSpPr>
            <p:nvPr/>
          </p:nvSpPr>
          <p:spPr bwMode="auto">
            <a:xfrm>
              <a:off x="4648" y="664"/>
              <a:ext cx="1281" cy="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800" dirty="0" err="1">
                  <a:latin typeface="Arial" charset="0"/>
                </a:rPr>
                <a:t>Dest</a:t>
              </a:r>
              <a:r>
                <a:rPr lang="en-US" sz="1800" dirty="0">
                  <a:latin typeface="Arial" charset="0"/>
                </a:rPr>
                <a:t> port number</a:t>
              </a:r>
            </a:p>
          </p:txBody>
        </p:sp>
        <p:sp>
          <p:nvSpPr>
            <p:cNvPr id="29722" name="Line 30"/>
            <p:cNvSpPr>
              <a:spLocks noChangeShapeType="1"/>
            </p:cNvSpPr>
            <p:nvPr/>
          </p:nvSpPr>
          <p:spPr bwMode="auto">
            <a:xfrm flipH="1">
              <a:off x="4313" y="869"/>
              <a:ext cx="402" cy="258"/>
            </a:xfrm>
            <a:prstGeom prst="line">
              <a:avLst/>
            </a:prstGeom>
            <a:noFill/>
            <a:ln w="19050">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7" name="Group 58"/>
          <p:cNvGrpSpPr>
            <a:grpSpLocks/>
          </p:cNvGrpSpPr>
          <p:nvPr/>
        </p:nvGrpSpPr>
        <p:grpSpPr bwMode="auto">
          <a:xfrm>
            <a:off x="321270" y="2658850"/>
            <a:ext cx="3626279" cy="368618"/>
            <a:chOff x="204" y="1234"/>
            <a:chExt cx="2361" cy="240"/>
          </a:xfrm>
        </p:grpSpPr>
        <p:sp>
          <p:nvSpPr>
            <p:cNvPr id="29719" name="Text Box 35"/>
            <p:cNvSpPr txBox="1">
              <a:spLocks noChangeArrowheads="1"/>
            </p:cNvSpPr>
            <p:nvPr/>
          </p:nvSpPr>
          <p:spPr bwMode="auto">
            <a:xfrm>
              <a:off x="204" y="1234"/>
              <a:ext cx="1615" cy="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r"/>
              <a:r>
                <a:rPr lang="en-US" altLang="ja-JP" sz="1800" dirty="0">
                  <a:latin typeface="Arial" charset="0"/>
                </a:rPr>
                <a:t>First byte number sent</a:t>
              </a:r>
              <a:endParaRPr lang="en-US" sz="1000" dirty="0">
                <a:latin typeface="Arial" charset="0"/>
              </a:endParaRPr>
            </a:p>
          </p:txBody>
        </p:sp>
        <p:sp>
          <p:nvSpPr>
            <p:cNvPr id="29720" name="Line 36"/>
            <p:cNvSpPr>
              <a:spLocks noChangeShapeType="1"/>
            </p:cNvSpPr>
            <p:nvPr/>
          </p:nvSpPr>
          <p:spPr bwMode="auto">
            <a:xfrm>
              <a:off x="1757" y="1370"/>
              <a:ext cx="808" cy="67"/>
            </a:xfrm>
            <a:prstGeom prst="line">
              <a:avLst/>
            </a:prstGeom>
            <a:noFill/>
            <a:ln w="19050">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9" name="Group 59"/>
          <p:cNvGrpSpPr>
            <a:grpSpLocks/>
          </p:cNvGrpSpPr>
          <p:nvPr/>
        </p:nvGrpSpPr>
        <p:grpSpPr bwMode="auto">
          <a:xfrm>
            <a:off x="940243" y="3091979"/>
            <a:ext cx="2374515" cy="646618"/>
            <a:chOff x="607" y="1516"/>
            <a:chExt cx="1546" cy="421"/>
          </a:xfrm>
        </p:grpSpPr>
        <p:sp>
          <p:nvSpPr>
            <p:cNvPr id="29713" name="Text Box 22"/>
            <p:cNvSpPr txBox="1">
              <a:spLocks noChangeArrowheads="1"/>
            </p:cNvSpPr>
            <p:nvPr/>
          </p:nvSpPr>
          <p:spPr bwMode="auto">
            <a:xfrm>
              <a:off x="607" y="1516"/>
              <a:ext cx="1239" cy="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r"/>
              <a:r>
                <a:rPr lang="en-US" sz="1800" dirty="0">
                  <a:latin typeface="Arial" charset="0"/>
                </a:rPr>
                <a:t>Last byte </a:t>
              </a:r>
            </a:p>
            <a:p>
              <a:pPr algn="r"/>
              <a:r>
                <a:rPr lang="en-US" sz="1800" dirty="0">
                  <a:latin typeface="Arial" charset="0"/>
                </a:rPr>
                <a:t>number received</a:t>
              </a:r>
            </a:p>
          </p:txBody>
        </p:sp>
        <p:sp>
          <p:nvSpPr>
            <p:cNvPr id="29714" name="Line 48"/>
            <p:cNvSpPr>
              <a:spLocks noChangeShapeType="1"/>
            </p:cNvSpPr>
            <p:nvPr/>
          </p:nvSpPr>
          <p:spPr bwMode="auto">
            <a:xfrm>
              <a:off x="1805" y="1700"/>
              <a:ext cx="348" cy="57"/>
            </a:xfrm>
            <a:prstGeom prst="line">
              <a:avLst/>
            </a:prstGeom>
            <a:noFill/>
            <a:ln w="19050">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0" name="Group 63"/>
          <p:cNvGrpSpPr>
            <a:grpSpLocks/>
          </p:cNvGrpSpPr>
          <p:nvPr/>
        </p:nvGrpSpPr>
        <p:grpSpPr bwMode="auto">
          <a:xfrm>
            <a:off x="6437247" y="4448190"/>
            <a:ext cx="2607969" cy="1096641"/>
            <a:chOff x="4186" y="2399"/>
            <a:chExt cx="1698" cy="714"/>
          </a:xfrm>
        </p:grpSpPr>
        <p:sp>
          <p:nvSpPr>
            <p:cNvPr id="29711" name="Text Box 52"/>
            <p:cNvSpPr txBox="1">
              <a:spLocks noChangeArrowheads="1"/>
            </p:cNvSpPr>
            <p:nvPr/>
          </p:nvSpPr>
          <p:spPr bwMode="auto">
            <a:xfrm>
              <a:off x="4595" y="2512"/>
              <a:ext cx="1289" cy="6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800" dirty="0">
                  <a:latin typeface="Arial" charset="0"/>
                </a:rPr>
                <a:t>Last byte position</a:t>
              </a:r>
            </a:p>
            <a:p>
              <a:r>
                <a:rPr lang="en-US" sz="1800" dirty="0">
                  <a:latin typeface="Arial" charset="0"/>
                </a:rPr>
                <a:t>Of urgent data </a:t>
              </a:r>
            </a:p>
            <a:p>
              <a:r>
                <a:rPr lang="en-US" sz="1800" dirty="0">
                  <a:latin typeface="Arial" charset="0"/>
                </a:rPr>
                <a:t>(URG flag set)</a:t>
              </a:r>
            </a:p>
          </p:txBody>
        </p:sp>
        <p:sp>
          <p:nvSpPr>
            <p:cNvPr id="29712" name="Line 53"/>
            <p:cNvSpPr>
              <a:spLocks noChangeShapeType="1"/>
            </p:cNvSpPr>
            <p:nvPr/>
          </p:nvSpPr>
          <p:spPr bwMode="auto">
            <a:xfrm flipH="1" flipV="1">
              <a:off x="4186" y="2399"/>
              <a:ext cx="445" cy="252"/>
            </a:xfrm>
            <a:prstGeom prst="line">
              <a:avLst/>
            </a:prstGeom>
            <a:noFill/>
            <a:ln w="19050">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cxnSp>
        <p:nvCxnSpPr>
          <p:cNvPr id="11" name="Straight Connector 10">
            <a:extLst>
              <a:ext uri="{FF2B5EF4-FFF2-40B4-BE49-F238E27FC236}">
                <a16:creationId xmlns:a16="http://schemas.microsoft.com/office/drawing/2014/main" id="{1DD297CD-0988-1840-A42F-BC121F75CA0F}"/>
              </a:ext>
            </a:extLst>
          </p:cNvPr>
          <p:cNvCxnSpPr>
            <a:stCxn id="29759" idx="0"/>
          </p:cNvCxnSpPr>
          <p:nvPr/>
        </p:nvCxnSpPr>
        <p:spPr>
          <a:xfrm>
            <a:off x="3055192" y="5044123"/>
            <a:ext cx="3824418" cy="0"/>
          </a:xfrm>
          <a:prstGeom prst="line">
            <a:avLst/>
          </a:prstGeom>
          <a:ln w="57150"/>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AAEE9934-F64B-D087-D68F-CA1A236AF2DA}"/>
              </a:ext>
            </a:extLst>
          </p:cNvPr>
          <p:cNvCxnSpPr/>
          <p:nvPr/>
        </p:nvCxnSpPr>
        <p:spPr>
          <a:xfrm>
            <a:off x="3929199" y="3689449"/>
            <a:ext cx="0" cy="474598"/>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4A16500F-A519-D35D-5A23-12EB475D2295}"/>
              </a:ext>
            </a:extLst>
          </p:cNvPr>
          <p:cNvCxnSpPr/>
          <p:nvPr/>
        </p:nvCxnSpPr>
        <p:spPr>
          <a:xfrm>
            <a:off x="4055737" y="3689449"/>
            <a:ext cx="0" cy="474598"/>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18" name="Straight Connector 17">
            <a:extLst>
              <a:ext uri="{FF2B5EF4-FFF2-40B4-BE49-F238E27FC236}">
                <a16:creationId xmlns:a16="http://schemas.microsoft.com/office/drawing/2014/main" id="{67B0CCCD-F5D6-767A-88ED-495075D84E49}"/>
              </a:ext>
            </a:extLst>
          </p:cNvPr>
          <p:cNvCxnSpPr/>
          <p:nvPr/>
        </p:nvCxnSpPr>
        <p:spPr>
          <a:xfrm>
            <a:off x="4182275" y="3689449"/>
            <a:ext cx="0" cy="474598"/>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9009FC5D-FBD1-EB39-65FB-637BB225DD8B}"/>
              </a:ext>
            </a:extLst>
          </p:cNvPr>
          <p:cNvCxnSpPr/>
          <p:nvPr/>
        </p:nvCxnSpPr>
        <p:spPr>
          <a:xfrm>
            <a:off x="4308813" y="3689449"/>
            <a:ext cx="0" cy="474598"/>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0" name="Straight Connector 19">
            <a:extLst>
              <a:ext uri="{FF2B5EF4-FFF2-40B4-BE49-F238E27FC236}">
                <a16:creationId xmlns:a16="http://schemas.microsoft.com/office/drawing/2014/main" id="{DCDD48F0-1A93-465A-51C1-855EB508A2FF}"/>
              </a:ext>
            </a:extLst>
          </p:cNvPr>
          <p:cNvCxnSpPr/>
          <p:nvPr/>
        </p:nvCxnSpPr>
        <p:spPr>
          <a:xfrm>
            <a:off x="4435351" y="3689449"/>
            <a:ext cx="0" cy="474598"/>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1" name="Straight Connector 20">
            <a:extLst>
              <a:ext uri="{FF2B5EF4-FFF2-40B4-BE49-F238E27FC236}">
                <a16:creationId xmlns:a16="http://schemas.microsoft.com/office/drawing/2014/main" id="{57CB1D5F-106A-0303-AA22-12642074CC81}"/>
              </a:ext>
            </a:extLst>
          </p:cNvPr>
          <p:cNvCxnSpPr/>
          <p:nvPr/>
        </p:nvCxnSpPr>
        <p:spPr>
          <a:xfrm>
            <a:off x="4561889" y="3689449"/>
            <a:ext cx="0" cy="474598"/>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2" name="Straight Connector 21">
            <a:extLst>
              <a:ext uri="{FF2B5EF4-FFF2-40B4-BE49-F238E27FC236}">
                <a16:creationId xmlns:a16="http://schemas.microsoft.com/office/drawing/2014/main" id="{B1CEA2E0-FFBF-1C5F-4E3A-6FBA706A7704}"/>
              </a:ext>
            </a:extLst>
          </p:cNvPr>
          <p:cNvCxnSpPr/>
          <p:nvPr/>
        </p:nvCxnSpPr>
        <p:spPr>
          <a:xfrm>
            <a:off x="4688427" y="3689449"/>
            <a:ext cx="0" cy="474598"/>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3" name="Straight Connector 22">
            <a:extLst>
              <a:ext uri="{FF2B5EF4-FFF2-40B4-BE49-F238E27FC236}">
                <a16:creationId xmlns:a16="http://schemas.microsoft.com/office/drawing/2014/main" id="{81607CAF-B6A7-970E-228A-AB6EBCCB12F8}"/>
              </a:ext>
            </a:extLst>
          </p:cNvPr>
          <p:cNvCxnSpPr/>
          <p:nvPr/>
        </p:nvCxnSpPr>
        <p:spPr>
          <a:xfrm>
            <a:off x="4814965" y="3689449"/>
            <a:ext cx="0" cy="474598"/>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46" name="Straight Connector 45">
            <a:extLst>
              <a:ext uri="{FF2B5EF4-FFF2-40B4-BE49-F238E27FC236}">
                <a16:creationId xmlns:a16="http://schemas.microsoft.com/office/drawing/2014/main" id="{8C1C8039-EF7F-2A54-CF8C-EF92DB182BD6}"/>
              </a:ext>
            </a:extLst>
          </p:cNvPr>
          <p:cNvCxnSpPr/>
          <p:nvPr/>
        </p:nvCxnSpPr>
        <p:spPr>
          <a:xfrm>
            <a:off x="4941506" y="3675625"/>
            <a:ext cx="0" cy="474598"/>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9787" name="Straight Connector 29786">
            <a:extLst>
              <a:ext uri="{FF2B5EF4-FFF2-40B4-BE49-F238E27FC236}">
                <a16:creationId xmlns:a16="http://schemas.microsoft.com/office/drawing/2014/main" id="{4076F428-56F7-06E4-DD8A-4BDD1614012C}"/>
              </a:ext>
            </a:extLst>
          </p:cNvPr>
          <p:cNvCxnSpPr/>
          <p:nvPr/>
        </p:nvCxnSpPr>
        <p:spPr>
          <a:xfrm>
            <a:off x="3806252" y="3683304"/>
            <a:ext cx="0" cy="474598"/>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9788" name="Straight Connector 29787">
            <a:extLst>
              <a:ext uri="{FF2B5EF4-FFF2-40B4-BE49-F238E27FC236}">
                <a16:creationId xmlns:a16="http://schemas.microsoft.com/office/drawing/2014/main" id="{5055A78F-41CF-C2FE-4594-30EA831139BE}"/>
              </a:ext>
            </a:extLst>
          </p:cNvPr>
          <p:cNvCxnSpPr/>
          <p:nvPr/>
        </p:nvCxnSpPr>
        <p:spPr>
          <a:xfrm>
            <a:off x="3508286" y="3688681"/>
            <a:ext cx="0" cy="474598"/>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9789" name="Straight Connector 29788">
            <a:extLst>
              <a:ext uri="{FF2B5EF4-FFF2-40B4-BE49-F238E27FC236}">
                <a16:creationId xmlns:a16="http://schemas.microsoft.com/office/drawing/2014/main" id="{836B84F9-C848-7C42-3C9B-53CC34A6C102}"/>
              </a:ext>
            </a:extLst>
          </p:cNvPr>
          <p:cNvCxnSpPr/>
          <p:nvPr/>
        </p:nvCxnSpPr>
        <p:spPr>
          <a:xfrm>
            <a:off x="4944328" y="4136398"/>
            <a:ext cx="0" cy="474598"/>
          </a:xfrm>
          <a:prstGeom prst="line">
            <a:avLst/>
          </a:prstGeom>
          <a:ln w="19050"/>
        </p:spPr>
        <p:style>
          <a:lnRef idx="1">
            <a:schemeClr val="accent6"/>
          </a:lnRef>
          <a:fillRef idx="0">
            <a:schemeClr val="accent6"/>
          </a:fillRef>
          <a:effectRef idx="0">
            <a:schemeClr val="accent6"/>
          </a:effectRef>
          <a:fontRef idx="minor">
            <a:schemeClr val="tx1"/>
          </a:fontRef>
        </p:style>
      </p:cxnSp>
      <p:grpSp>
        <p:nvGrpSpPr>
          <p:cNvPr id="29791" name="Group 63">
            <a:extLst>
              <a:ext uri="{FF2B5EF4-FFF2-40B4-BE49-F238E27FC236}">
                <a16:creationId xmlns:a16="http://schemas.microsoft.com/office/drawing/2014/main" id="{88F7E574-A032-3200-D743-E366222FC963}"/>
              </a:ext>
            </a:extLst>
          </p:cNvPr>
          <p:cNvGrpSpPr>
            <a:grpSpLocks/>
          </p:cNvGrpSpPr>
          <p:nvPr/>
        </p:nvGrpSpPr>
        <p:grpSpPr bwMode="auto">
          <a:xfrm>
            <a:off x="6573530" y="3733991"/>
            <a:ext cx="2345335" cy="646619"/>
            <a:chOff x="4115" y="2512"/>
            <a:chExt cx="1527" cy="421"/>
          </a:xfrm>
        </p:grpSpPr>
        <p:sp>
          <p:nvSpPr>
            <p:cNvPr id="29792" name="Text Box 52">
              <a:extLst>
                <a:ext uri="{FF2B5EF4-FFF2-40B4-BE49-F238E27FC236}">
                  <a16:creationId xmlns:a16="http://schemas.microsoft.com/office/drawing/2014/main" id="{F03E46AA-DADB-DDDF-D930-7F5AE5F46ACB}"/>
                </a:ext>
              </a:extLst>
            </p:cNvPr>
            <p:cNvSpPr txBox="1">
              <a:spLocks noChangeArrowheads="1"/>
            </p:cNvSpPr>
            <p:nvPr/>
          </p:nvSpPr>
          <p:spPr bwMode="auto">
            <a:xfrm>
              <a:off x="4595" y="2512"/>
              <a:ext cx="1047" cy="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800" dirty="0">
                  <a:latin typeface="Arial" charset="0"/>
                </a:rPr>
                <a:t>Size of sliding</a:t>
              </a:r>
            </a:p>
            <a:p>
              <a:r>
                <a:rPr lang="en-US" sz="1800" dirty="0">
                  <a:latin typeface="Arial" charset="0"/>
                </a:rPr>
                <a:t>window</a:t>
              </a:r>
            </a:p>
          </p:txBody>
        </p:sp>
        <p:sp>
          <p:nvSpPr>
            <p:cNvPr id="29793" name="Line 53">
              <a:extLst>
                <a:ext uri="{FF2B5EF4-FFF2-40B4-BE49-F238E27FC236}">
                  <a16:creationId xmlns:a16="http://schemas.microsoft.com/office/drawing/2014/main" id="{05289FD1-FD23-6234-BFA0-1718E36E4DEE}"/>
                </a:ext>
              </a:extLst>
            </p:cNvPr>
            <p:cNvSpPr>
              <a:spLocks noChangeShapeType="1"/>
            </p:cNvSpPr>
            <p:nvPr/>
          </p:nvSpPr>
          <p:spPr bwMode="auto">
            <a:xfrm flipH="1">
              <a:off x="4115" y="2651"/>
              <a:ext cx="516" cy="6"/>
            </a:xfrm>
            <a:prstGeom prst="line">
              <a:avLst/>
            </a:prstGeom>
            <a:noFill/>
            <a:ln w="19050">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29794" name="Group 60">
            <a:extLst>
              <a:ext uri="{FF2B5EF4-FFF2-40B4-BE49-F238E27FC236}">
                <a16:creationId xmlns:a16="http://schemas.microsoft.com/office/drawing/2014/main" id="{7B38D309-E14E-A376-18C1-E72278B70CA7}"/>
              </a:ext>
            </a:extLst>
          </p:cNvPr>
          <p:cNvGrpSpPr>
            <a:grpSpLocks/>
          </p:cNvGrpSpPr>
          <p:nvPr/>
        </p:nvGrpSpPr>
        <p:grpSpPr bwMode="auto">
          <a:xfrm>
            <a:off x="63115" y="4057240"/>
            <a:ext cx="3743217" cy="646621"/>
            <a:chOff x="-39" y="2190"/>
            <a:chExt cx="2741" cy="1042"/>
          </a:xfrm>
        </p:grpSpPr>
        <p:sp>
          <p:nvSpPr>
            <p:cNvPr id="29795" name="Text Box 27">
              <a:extLst>
                <a:ext uri="{FF2B5EF4-FFF2-40B4-BE49-F238E27FC236}">
                  <a16:creationId xmlns:a16="http://schemas.microsoft.com/office/drawing/2014/main" id="{5A36C330-5B37-94B1-75F7-E2FE1B7935B1}"/>
                </a:ext>
              </a:extLst>
            </p:cNvPr>
            <p:cNvSpPr txBox="1">
              <a:spLocks noChangeArrowheads="1"/>
            </p:cNvSpPr>
            <p:nvPr/>
          </p:nvSpPr>
          <p:spPr bwMode="auto">
            <a:xfrm>
              <a:off x="-39" y="2190"/>
              <a:ext cx="2145" cy="1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pPr algn="r"/>
              <a:r>
                <a:rPr lang="en-US" sz="1800" dirty="0">
                  <a:latin typeface="Arial" charset="0"/>
                </a:rPr>
                <a:t>Flags: NS CWR URG ECE</a:t>
              </a:r>
            </a:p>
            <a:p>
              <a:pPr algn="r"/>
              <a:r>
                <a:rPr lang="en-US" sz="1800" dirty="0">
                  <a:latin typeface="Arial" charset="0"/>
                </a:rPr>
                <a:t>ACK PSH RST SYN FIN</a:t>
              </a:r>
            </a:p>
          </p:txBody>
        </p:sp>
        <p:sp>
          <p:nvSpPr>
            <p:cNvPr id="29796" name="Line 28">
              <a:extLst>
                <a:ext uri="{FF2B5EF4-FFF2-40B4-BE49-F238E27FC236}">
                  <a16:creationId xmlns:a16="http://schemas.microsoft.com/office/drawing/2014/main" id="{6A222AFD-948B-5D5F-F886-EBEA994AB4EE}"/>
                </a:ext>
              </a:extLst>
            </p:cNvPr>
            <p:cNvSpPr>
              <a:spLocks noChangeShapeType="1"/>
            </p:cNvSpPr>
            <p:nvPr/>
          </p:nvSpPr>
          <p:spPr bwMode="auto">
            <a:xfrm flipV="1">
              <a:off x="1817" y="2288"/>
              <a:ext cx="885" cy="141"/>
            </a:xfrm>
            <a:prstGeom prst="line">
              <a:avLst/>
            </a:prstGeom>
            <a:noFill/>
            <a:ln w="19050">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spTree>
    <p:extLst>
      <p:ext uri="{BB962C8B-B14F-4D97-AF65-F5344CB8AC3E}">
        <p14:creationId xmlns:p14="http://schemas.microsoft.com/office/powerpoint/2010/main" val="344059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9791"/>
                                        </p:tgtEl>
                                        <p:attrNameLst>
                                          <p:attrName>style.visibility</p:attrName>
                                        </p:attrNameLst>
                                      </p:cBhvr>
                                      <p:to>
                                        <p:strVal val="visible"/>
                                      </p:to>
                                    </p:set>
                                    <p:animEffect transition="in" filter="dissolve">
                                      <p:cBhvr>
                                        <p:cTn id="37" dur="500"/>
                                        <p:tgtEl>
                                          <p:spTgt spid="2979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9794"/>
                                        </p:tgtEl>
                                        <p:attrNameLst>
                                          <p:attrName>style.visibility</p:attrName>
                                        </p:attrNameLst>
                                      </p:cBhvr>
                                      <p:to>
                                        <p:strVal val="visible"/>
                                      </p:to>
                                    </p:set>
                                    <p:animEffect transition="in" filter="dissolve">
                                      <p:cBhvr>
                                        <p:cTn id="42" dur="500"/>
                                        <p:tgtEl>
                                          <p:spTgt spid="29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5"/>
          <p:cNvSpPr>
            <a:spLocks noGrp="1"/>
          </p:cNvSpPr>
          <p:nvPr>
            <p:ph idx="1"/>
          </p:nvPr>
        </p:nvSpPr>
        <p:spPr>
          <a:xfrm>
            <a:off x="457200" y="1728109"/>
            <a:ext cx="8374063" cy="663575"/>
          </a:xfrm>
        </p:spPr>
        <p:txBody>
          <a:bodyPr/>
          <a:lstStyle/>
          <a:p>
            <a:r>
              <a:rPr lang="en-US" dirty="0">
                <a:latin typeface="Arial" charset="0"/>
                <a:cs typeface="Arial" charset="0"/>
              </a:rPr>
              <a:t>Now consider an email from Joe to his grandmother</a:t>
            </a:r>
          </a:p>
        </p:txBody>
      </p:sp>
      <p:pic>
        <p:nvPicPr>
          <p:cNvPr id="5123" name="Object 10"/>
          <p:cNvPicPr>
            <a:picLocks noChangeArrowheads="1"/>
          </p:cNvPicPr>
          <p:nvPr/>
        </p:nvPicPr>
        <p:blipFill>
          <a:blip r:embed="rId3">
            <a:extLst>
              <a:ext uri="{28A0092B-C50C-407E-A947-70E740481C1C}">
                <a14:useLocalDpi xmlns:a14="http://schemas.microsoft.com/office/drawing/2010/main"/>
              </a:ext>
            </a:extLst>
          </a:blip>
          <a:srcRect t="-291" b="-246"/>
          <a:stretch>
            <a:fillRect/>
          </a:stretch>
        </p:blipFill>
        <p:spPr bwMode="auto">
          <a:xfrm>
            <a:off x="2743200" y="2263775"/>
            <a:ext cx="5486400" cy="417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4" name="Title 4"/>
          <p:cNvSpPr>
            <a:spLocks noGrp="1"/>
          </p:cNvSpPr>
          <p:nvPr>
            <p:ph type="title"/>
          </p:nvPr>
        </p:nvSpPr>
        <p:spPr/>
        <p:txBody>
          <a:bodyPr/>
          <a:lstStyle/>
          <a:p>
            <a:r>
              <a:rPr lang="en-US" dirty="0">
                <a:latin typeface="Arial" charset="0"/>
                <a:cs typeface="Arial" charset="0"/>
              </a:rPr>
              <a:t>The modern way</a:t>
            </a:r>
          </a:p>
        </p:txBody>
      </p:sp>
      <p:sp>
        <p:nvSpPr>
          <p:cNvPr id="5" name="TextBox 4"/>
          <p:cNvSpPr txBox="1"/>
          <p:nvPr/>
        </p:nvSpPr>
        <p:spPr>
          <a:xfrm>
            <a:off x="7427205" y="3607730"/>
            <a:ext cx="902941" cy="307777"/>
          </a:xfrm>
          <a:prstGeom prst="rect">
            <a:avLst/>
          </a:prstGeom>
          <a:noFill/>
        </p:spPr>
        <p:txBody>
          <a:bodyPr wrap="square" rtlCol="0">
            <a:spAutoFit/>
          </a:bodyPr>
          <a:lstStyle/>
          <a:p>
            <a:pPr algn="ctr"/>
            <a:r>
              <a:rPr lang="en-US" sz="1400" dirty="0"/>
              <a:t>Atlanta</a:t>
            </a:r>
          </a:p>
        </p:txBody>
      </p:sp>
      <p:sp>
        <p:nvSpPr>
          <p:cNvPr id="6" name="TextBox 5"/>
          <p:cNvSpPr txBox="1"/>
          <p:nvPr/>
        </p:nvSpPr>
        <p:spPr>
          <a:xfrm>
            <a:off x="2896476" y="3453841"/>
            <a:ext cx="1355572" cy="307777"/>
          </a:xfrm>
          <a:prstGeom prst="rect">
            <a:avLst/>
          </a:prstGeom>
          <a:noFill/>
        </p:spPr>
        <p:txBody>
          <a:bodyPr wrap="square" rtlCol="0">
            <a:spAutoFit/>
          </a:bodyPr>
          <a:lstStyle/>
          <a:p>
            <a:pPr algn="ctr"/>
            <a:r>
              <a:rPr lang="en-US" sz="1400" dirty="0"/>
              <a:t>Yuba City, CA</a:t>
            </a:r>
          </a:p>
        </p:txBody>
      </p:sp>
      <p:sp>
        <p:nvSpPr>
          <p:cNvPr id="7" name="TextBox 6"/>
          <p:cNvSpPr txBox="1"/>
          <p:nvPr/>
        </p:nvSpPr>
        <p:spPr>
          <a:xfrm>
            <a:off x="6876045" y="4554996"/>
            <a:ext cx="902941" cy="307777"/>
          </a:xfrm>
          <a:prstGeom prst="rect">
            <a:avLst/>
          </a:prstGeom>
          <a:noFill/>
        </p:spPr>
        <p:txBody>
          <a:bodyPr wrap="square" rtlCol="0">
            <a:spAutoFit/>
          </a:bodyPr>
          <a:lstStyle/>
          <a:p>
            <a:pPr algn="ctr"/>
            <a:r>
              <a:rPr lang="en-US" sz="1400" dirty="0"/>
              <a:t>Atlanta</a:t>
            </a:r>
          </a:p>
        </p:txBody>
      </p:sp>
      <p:sp>
        <p:nvSpPr>
          <p:cNvPr id="8" name="TextBox 7"/>
          <p:cNvSpPr txBox="1"/>
          <p:nvPr/>
        </p:nvSpPr>
        <p:spPr>
          <a:xfrm>
            <a:off x="3389883" y="4401107"/>
            <a:ext cx="1197308" cy="307777"/>
          </a:xfrm>
          <a:prstGeom prst="rect">
            <a:avLst/>
          </a:prstGeom>
          <a:noFill/>
        </p:spPr>
        <p:txBody>
          <a:bodyPr wrap="square" rtlCol="0">
            <a:spAutoFit/>
          </a:bodyPr>
          <a:lstStyle/>
          <a:p>
            <a:pPr algn="ctr"/>
            <a:r>
              <a:rPr lang="en-US" sz="1400" dirty="0"/>
              <a:t>Sacramento</a:t>
            </a:r>
          </a:p>
        </p:txBody>
      </p:sp>
    </p:spTree>
    <p:extLst>
      <p:ext uri="{BB962C8B-B14F-4D97-AF65-F5344CB8AC3E}">
        <p14:creationId xmlns:p14="http://schemas.microsoft.com/office/powerpoint/2010/main" val="2009286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sz="5200" kern="1200" dirty="0">
                <a:effectLst/>
              </a:rPr>
              <a:t>Visible relations between layers</a:t>
            </a:r>
            <a:endParaRPr lang="en-US" dirty="0"/>
          </a:p>
        </p:txBody>
      </p:sp>
      <p:sp>
        <p:nvSpPr>
          <p:cNvPr id="3" name="Content Placeholder 2"/>
          <p:cNvSpPr>
            <a:spLocks noGrp="1"/>
          </p:cNvSpPr>
          <p:nvPr>
            <p:ph idx="1"/>
          </p:nvPr>
        </p:nvSpPr>
        <p:spPr>
          <a:xfrm>
            <a:off x="457200" y="1792820"/>
            <a:ext cx="2622019" cy="4996011"/>
          </a:xfrm>
        </p:spPr>
        <p:txBody>
          <a:bodyPr>
            <a:normAutofit lnSpcReduction="10000"/>
          </a:bodyPr>
          <a:lstStyle/>
          <a:p>
            <a:pPr lvl="0"/>
            <a:r>
              <a:rPr lang="en-US" dirty="0">
                <a:solidFill>
                  <a:schemeClr val="tx1"/>
                </a:solidFill>
                <a:ea typeface="+mj-ea"/>
                <a:cs typeface="+mj-cs"/>
              </a:rPr>
              <a:t>Layers 2 through 5 are manifested in the packets we send on the network</a:t>
            </a:r>
          </a:p>
          <a:p>
            <a:pPr lvl="0"/>
            <a:r>
              <a:rPr lang="en-US" dirty="0">
                <a:solidFill>
                  <a:schemeClr val="tx1"/>
                </a:solidFill>
                <a:ea typeface="+mj-ea"/>
                <a:cs typeface="+mj-cs"/>
              </a:rPr>
              <a:t>(Layers 1, 6, and 7 are too, but showing them makes this too complicated)</a:t>
            </a:r>
          </a:p>
          <a:p>
            <a:pPr lvl="0"/>
            <a:r>
              <a:rPr lang="en-US" dirty="0">
                <a:solidFill>
                  <a:schemeClr val="tx1"/>
                </a:solidFill>
                <a:ea typeface="+mj-ea"/>
                <a:cs typeface="+mj-cs"/>
              </a:rPr>
              <a:t>Let’s see how…</a:t>
            </a:r>
          </a:p>
        </p:txBody>
      </p:sp>
      <p:grpSp>
        <p:nvGrpSpPr>
          <p:cNvPr id="4" name="Group 34"/>
          <p:cNvGrpSpPr>
            <a:grpSpLocks/>
          </p:cNvGrpSpPr>
          <p:nvPr/>
        </p:nvGrpSpPr>
        <p:grpSpPr bwMode="auto">
          <a:xfrm>
            <a:off x="3884613" y="2008082"/>
            <a:ext cx="3397250" cy="4556125"/>
            <a:chOff x="1703" y="1152"/>
            <a:chExt cx="2140" cy="2591"/>
          </a:xfrm>
        </p:grpSpPr>
        <p:sp>
          <p:nvSpPr>
            <p:cNvPr id="5" name="AutoShape 6"/>
            <p:cNvSpPr>
              <a:spLocks noChangeArrowheads="1"/>
            </p:cNvSpPr>
            <p:nvPr/>
          </p:nvSpPr>
          <p:spPr bwMode="auto">
            <a:xfrm>
              <a:off x="1932" y="1406"/>
              <a:ext cx="645" cy="257"/>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Data</a:t>
              </a:r>
            </a:p>
          </p:txBody>
        </p:sp>
        <p:sp>
          <p:nvSpPr>
            <p:cNvPr id="6" name="AutoShape 7"/>
            <p:cNvSpPr>
              <a:spLocks noChangeArrowheads="1"/>
            </p:cNvSpPr>
            <p:nvPr/>
          </p:nvSpPr>
          <p:spPr bwMode="auto">
            <a:xfrm>
              <a:off x="1921" y="1748"/>
              <a:ext cx="645" cy="257"/>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dirty="0"/>
                <a:t>Data</a:t>
              </a:r>
            </a:p>
          </p:txBody>
        </p:sp>
        <p:sp>
          <p:nvSpPr>
            <p:cNvPr id="7" name="AutoShape 9"/>
            <p:cNvSpPr>
              <a:spLocks noChangeArrowheads="1"/>
            </p:cNvSpPr>
            <p:nvPr/>
          </p:nvSpPr>
          <p:spPr bwMode="auto">
            <a:xfrm>
              <a:off x="1921" y="2090"/>
              <a:ext cx="645" cy="257"/>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Data</a:t>
              </a:r>
            </a:p>
          </p:txBody>
        </p:sp>
        <p:sp>
          <p:nvSpPr>
            <p:cNvPr id="8" name="AutoShape 10"/>
            <p:cNvSpPr>
              <a:spLocks noChangeArrowheads="1"/>
            </p:cNvSpPr>
            <p:nvPr/>
          </p:nvSpPr>
          <p:spPr bwMode="auto">
            <a:xfrm>
              <a:off x="1921" y="2432"/>
              <a:ext cx="645" cy="257"/>
            </a:xfrm>
            <a:prstGeom prst="roundRect">
              <a:avLst>
                <a:gd name="adj" fmla="val 16667"/>
              </a:avLst>
            </a:prstGeom>
            <a:solidFill>
              <a:srgbClr val="C4F926"/>
            </a:solidFill>
            <a:ln w="9525">
              <a:solidFill>
                <a:schemeClr val="tx1"/>
              </a:solidFill>
              <a:round/>
              <a:headEnd/>
              <a:tailEnd/>
            </a:ln>
          </p:spPr>
          <p:txBody>
            <a:bodyPr wrap="none" anchor="ctr"/>
            <a:lstStyle/>
            <a:p>
              <a:pPr algn="ctr">
                <a:buFontTx/>
                <a:buNone/>
              </a:pPr>
              <a:r>
                <a:rPr lang="en-US" sz="1400" b="0"/>
                <a:t>Segments</a:t>
              </a:r>
            </a:p>
          </p:txBody>
        </p:sp>
        <p:sp>
          <p:nvSpPr>
            <p:cNvPr id="9" name="AutoShape 11"/>
            <p:cNvSpPr>
              <a:spLocks noChangeArrowheads="1"/>
            </p:cNvSpPr>
            <p:nvPr/>
          </p:nvSpPr>
          <p:spPr bwMode="auto">
            <a:xfrm>
              <a:off x="1921" y="2774"/>
              <a:ext cx="645" cy="257"/>
            </a:xfrm>
            <a:prstGeom prst="roundRect">
              <a:avLst>
                <a:gd name="adj" fmla="val 16667"/>
              </a:avLst>
            </a:prstGeom>
            <a:solidFill>
              <a:srgbClr val="FBF82A"/>
            </a:solidFill>
            <a:ln w="9525">
              <a:solidFill>
                <a:schemeClr val="tx1"/>
              </a:solidFill>
              <a:round/>
              <a:headEnd/>
              <a:tailEnd/>
            </a:ln>
          </p:spPr>
          <p:txBody>
            <a:bodyPr wrap="none" anchor="ctr"/>
            <a:lstStyle/>
            <a:p>
              <a:pPr algn="ctr">
                <a:buFontTx/>
                <a:buNone/>
              </a:pPr>
              <a:r>
                <a:rPr lang="en-US" sz="1400" b="0"/>
                <a:t>Packets</a:t>
              </a:r>
            </a:p>
          </p:txBody>
        </p:sp>
        <p:sp>
          <p:nvSpPr>
            <p:cNvPr id="10" name="AutoShape 12"/>
            <p:cNvSpPr>
              <a:spLocks noChangeArrowheads="1"/>
            </p:cNvSpPr>
            <p:nvPr/>
          </p:nvSpPr>
          <p:spPr bwMode="auto">
            <a:xfrm>
              <a:off x="1921" y="3116"/>
              <a:ext cx="645" cy="257"/>
            </a:xfrm>
            <a:prstGeom prst="roundRect">
              <a:avLst>
                <a:gd name="adj" fmla="val 16667"/>
              </a:avLst>
            </a:prstGeom>
            <a:solidFill>
              <a:srgbClr val="FE9500"/>
            </a:solidFill>
            <a:ln w="9525">
              <a:solidFill>
                <a:schemeClr val="tx1"/>
              </a:solidFill>
              <a:round/>
              <a:headEnd/>
              <a:tailEnd/>
            </a:ln>
          </p:spPr>
          <p:txBody>
            <a:bodyPr wrap="none" anchor="ctr"/>
            <a:lstStyle/>
            <a:p>
              <a:pPr algn="ctr">
                <a:buFontTx/>
                <a:buNone/>
              </a:pPr>
              <a:r>
                <a:rPr lang="en-US" sz="1400" b="0"/>
                <a:t>Frames</a:t>
              </a:r>
            </a:p>
          </p:txBody>
        </p:sp>
        <p:sp>
          <p:nvSpPr>
            <p:cNvPr id="11" name="AutoShape 13"/>
            <p:cNvSpPr>
              <a:spLocks noChangeArrowheads="1"/>
            </p:cNvSpPr>
            <p:nvPr/>
          </p:nvSpPr>
          <p:spPr bwMode="auto">
            <a:xfrm>
              <a:off x="1921" y="3458"/>
              <a:ext cx="645" cy="257"/>
            </a:xfrm>
            <a:prstGeom prst="roundRect">
              <a:avLst>
                <a:gd name="adj" fmla="val 16667"/>
              </a:avLst>
            </a:prstGeom>
            <a:solidFill>
              <a:srgbClr val="FC2600"/>
            </a:solidFill>
            <a:ln w="9525">
              <a:solidFill>
                <a:schemeClr val="tx1"/>
              </a:solidFill>
              <a:round/>
              <a:headEnd/>
              <a:tailEnd/>
            </a:ln>
          </p:spPr>
          <p:txBody>
            <a:bodyPr wrap="none" anchor="ctr"/>
            <a:lstStyle/>
            <a:p>
              <a:pPr algn="ctr">
                <a:buFontTx/>
                <a:buNone/>
              </a:pPr>
              <a:r>
                <a:rPr lang="en-US" sz="1400" b="0"/>
                <a:t>Bits</a:t>
              </a:r>
            </a:p>
          </p:txBody>
        </p:sp>
        <p:sp>
          <p:nvSpPr>
            <p:cNvPr id="12" name="AutoShape 14"/>
            <p:cNvSpPr>
              <a:spLocks noChangeArrowheads="1"/>
            </p:cNvSpPr>
            <p:nvPr/>
          </p:nvSpPr>
          <p:spPr bwMode="auto">
            <a:xfrm>
              <a:off x="2614" y="1377"/>
              <a:ext cx="1229" cy="314"/>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Application</a:t>
              </a:r>
            </a:p>
            <a:p>
              <a:pPr algn="ctr">
                <a:buFontTx/>
                <a:buNone/>
              </a:pPr>
              <a:r>
                <a:rPr lang="en-US" sz="1000" b="0"/>
                <a:t>Network Process to Application</a:t>
              </a:r>
            </a:p>
          </p:txBody>
        </p:sp>
        <p:sp>
          <p:nvSpPr>
            <p:cNvPr id="13" name="AutoShape 16"/>
            <p:cNvSpPr>
              <a:spLocks noChangeArrowheads="1"/>
            </p:cNvSpPr>
            <p:nvPr/>
          </p:nvSpPr>
          <p:spPr bwMode="auto">
            <a:xfrm>
              <a:off x="2614" y="1719"/>
              <a:ext cx="1229" cy="314"/>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Presentation</a:t>
              </a:r>
            </a:p>
            <a:p>
              <a:pPr algn="ctr">
                <a:buFontTx/>
                <a:buNone/>
              </a:pPr>
              <a:r>
                <a:rPr lang="en-US" sz="1000" b="0"/>
                <a:t>Data Representation</a:t>
              </a:r>
            </a:p>
            <a:p>
              <a:pPr algn="ctr">
                <a:buFontTx/>
                <a:buNone/>
              </a:pPr>
              <a:r>
                <a:rPr lang="en-US" sz="1000" b="0"/>
                <a:t>and Encryption</a:t>
              </a:r>
            </a:p>
          </p:txBody>
        </p:sp>
        <p:sp>
          <p:nvSpPr>
            <p:cNvPr id="14" name="AutoShape 17"/>
            <p:cNvSpPr>
              <a:spLocks noChangeArrowheads="1"/>
            </p:cNvSpPr>
            <p:nvPr/>
          </p:nvSpPr>
          <p:spPr bwMode="auto">
            <a:xfrm>
              <a:off x="2614" y="2061"/>
              <a:ext cx="1229" cy="314"/>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Session</a:t>
              </a:r>
            </a:p>
            <a:p>
              <a:pPr algn="ctr">
                <a:buFontTx/>
                <a:buNone/>
              </a:pPr>
              <a:r>
                <a:rPr lang="en-US" sz="1000" b="0"/>
                <a:t>Interhost Communication</a:t>
              </a:r>
            </a:p>
          </p:txBody>
        </p:sp>
        <p:sp>
          <p:nvSpPr>
            <p:cNvPr id="15" name="AutoShape 18"/>
            <p:cNvSpPr>
              <a:spLocks noChangeArrowheads="1"/>
            </p:cNvSpPr>
            <p:nvPr/>
          </p:nvSpPr>
          <p:spPr bwMode="auto">
            <a:xfrm>
              <a:off x="2614" y="2403"/>
              <a:ext cx="1229" cy="314"/>
            </a:xfrm>
            <a:prstGeom prst="roundRect">
              <a:avLst>
                <a:gd name="adj" fmla="val 16667"/>
              </a:avLst>
            </a:prstGeom>
            <a:solidFill>
              <a:srgbClr val="C4F926"/>
            </a:solidFill>
            <a:ln w="9525">
              <a:solidFill>
                <a:schemeClr val="tx1"/>
              </a:solidFill>
              <a:round/>
              <a:headEnd/>
              <a:tailEnd/>
            </a:ln>
          </p:spPr>
          <p:txBody>
            <a:bodyPr wrap="none" anchor="ctr"/>
            <a:lstStyle/>
            <a:p>
              <a:pPr algn="ctr">
                <a:buFontTx/>
                <a:buNone/>
              </a:pPr>
              <a:r>
                <a:rPr lang="en-US" sz="1400" b="0" dirty="0"/>
                <a:t>Transport</a:t>
              </a:r>
            </a:p>
            <a:p>
              <a:pPr algn="ctr">
                <a:buFontTx/>
                <a:buNone/>
              </a:pPr>
              <a:r>
                <a:rPr lang="en-US" sz="1000" b="0" dirty="0"/>
                <a:t>End-to-End Connections</a:t>
              </a:r>
            </a:p>
            <a:p>
              <a:pPr algn="ctr">
                <a:buFontTx/>
                <a:buNone/>
              </a:pPr>
              <a:r>
                <a:rPr lang="en-US" sz="1000" b="0" dirty="0"/>
                <a:t>and Reliability</a:t>
              </a:r>
            </a:p>
          </p:txBody>
        </p:sp>
        <p:sp>
          <p:nvSpPr>
            <p:cNvPr id="16" name="AutoShape 19"/>
            <p:cNvSpPr>
              <a:spLocks noChangeArrowheads="1"/>
            </p:cNvSpPr>
            <p:nvPr/>
          </p:nvSpPr>
          <p:spPr bwMode="auto">
            <a:xfrm>
              <a:off x="2614" y="2745"/>
              <a:ext cx="1229" cy="314"/>
            </a:xfrm>
            <a:prstGeom prst="roundRect">
              <a:avLst>
                <a:gd name="adj" fmla="val 16667"/>
              </a:avLst>
            </a:prstGeom>
            <a:solidFill>
              <a:srgbClr val="FBF82A"/>
            </a:solidFill>
            <a:ln w="9525">
              <a:solidFill>
                <a:schemeClr val="tx1"/>
              </a:solidFill>
              <a:round/>
              <a:headEnd/>
              <a:tailEnd/>
            </a:ln>
          </p:spPr>
          <p:txBody>
            <a:bodyPr wrap="none" anchor="ctr"/>
            <a:lstStyle/>
            <a:p>
              <a:pPr algn="ctr">
                <a:buFontTx/>
                <a:buNone/>
              </a:pPr>
              <a:r>
                <a:rPr lang="en-US" sz="1400" b="0"/>
                <a:t>Network</a:t>
              </a:r>
            </a:p>
            <a:p>
              <a:pPr algn="ctr">
                <a:buFontTx/>
                <a:buNone/>
              </a:pPr>
              <a:r>
                <a:rPr lang="en-US" sz="1000" b="0"/>
                <a:t>Path Determination</a:t>
              </a:r>
            </a:p>
            <a:p>
              <a:pPr algn="ctr">
                <a:buFontTx/>
                <a:buNone/>
              </a:pPr>
              <a:r>
                <a:rPr lang="en-US" sz="1000" b="0"/>
                <a:t>and IP (Logical Addressing)</a:t>
              </a:r>
            </a:p>
          </p:txBody>
        </p:sp>
        <p:sp>
          <p:nvSpPr>
            <p:cNvPr id="17" name="AutoShape 20"/>
            <p:cNvSpPr>
              <a:spLocks noChangeArrowheads="1"/>
            </p:cNvSpPr>
            <p:nvPr/>
          </p:nvSpPr>
          <p:spPr bwMode="auto">
            <a:xfrm>
              <a:off x="2614" y="3087"/>
              <a:ext cx="1229" cy="314"/>
            </a:xfrm>
            <a:prstGeom prst="roundRect">
              <a:avLst>
                <a:gd name="adj" fmla="val 16667"/>
              </a:avLst>
            </a:prstGeom>
            <a:solidFill>
              <a:srgbClr val="FE9500"/>
            </a:solidFill>
            <a:ln w="9525">
              <a:solidFill>
                <a:schemeClr val="tx1"/>
              </a:solidFill>
              <a:round/>
              <a:headEnd/>
              <a:tailEnd/>
            </a:ln>
          </p:spPr>
          <p:txBody>
            <a:bodyPr wrap="none" anchor="ctr"/>
            <a:lstStyle/>
            <a:p>
              <a:pPr algn="ctr">
                <a:buFontTx/>
                <a:buNone/>
              </a:pPr>
              <a:r>
                <a:rPr lang="en-US" sz="1400" b="0"/>
                <a:t>Data Link</a:t>
              </a:r>
            </a:p>
            <a:p>
              <a:pPr algn="ctr">
                <a:buFontTx/>
                <a:buNone/>
              </a:pPr>
              <a:r>
                <a:rPr lang="en-US" sz="1000" b="0"/>
                <a:t>MAC and LLC</a:t>
              </a:r>
            </a:p>
            <a:p>
              <a:pPr algn="ctr">
                <a:buFontTx/>
                <a:buNone/>
              </a:pPr>
              <a:r>
                <a:rPr lang="en-US" sz="1000" b="0"/>
                <a:t>(Physical addressing)</a:t>
              </a:r>
            </a:p>
          </p:txBody>
        </p:sp>
        <p:sp>
          <p:nvSpPr>
            <p:cNvPr id="18" name="AutoShape 21"/>
            <p:cNvSpPr>
              <a:spLocks noChangeArrowheads="1"/>
            </p:cNvSpPr>
            <p:nvPr/>
          </p:nvSpPr>
          <p:spPr bwMode="auto">
            <a:xfrm>
              <a:off x="2614" y="3429"/>
              <a:ext cx="1229" cy="314"/>
            </a:xfrm>
            <a:prstGeom prst="roundRect">
              <a:avLst>
                <a:gd name="adj" fmla="val 16667"/>
              </a:avLst>
            </a:prstGeom>
            <a:solidFill>
              <a:srgbClr val="FC2600"/>
            </a:solidFill>
            <a:ln w="9525">
              <a:solidFill>
                <a:schemeClr val="tx1"/>
              </a:solidFill>
              <a:round/>
              <a:headEnd/>
              <a:tailEnd/>
            </a:ln>
          </p:spPr>
          <p:txBody>
            <a:bodyPr wrap="none" anchor="ctr"/>
            <a:lstStyle/>
            <a:p>
              <a:pPr algn="ctr">
                <a:buFontTx/>
                <a:buNone/>
              </a:pPr>
              <a:r>
                <a:rPr lang="en-US" sz="1400" b="0" dirty="0"/>
                <a:t>Physical</a:t>
              </a:r>
            </a:p>
            <a:p>
              <a:pPr algn="ctr">
                <a:buFontTx/>
                <a:buNone/>
              </a:pPr>
              <a:r>
                <a:rPr lang="en-US" sz="1000" b="0" dirty="0"/>
                <a:t>Media, Signal, and</a:t>
              </a:r>
            </a:p>
            <a:p>
              <a:pPr algn="ctr">
                <a:buFontTx/>
                <a:buNone/>
              </a:pPr>
              <a:r>
                <a:rPr lang="en-US" sz="1000" b="0" dirty="0"/>
                <a:t>Binary Transmission</a:t>
              </a:r>
            </a:p>
          </p:txBody>
        </p:sp>
        <p:sp>
          <p:nvSpPr>
            <p:cNvPr id="19" name="Text Box 22"/>
            <p:cNvSpPr txBox="1">
              <a:spLocks noChangeArrowheads="1"/>
            </p:cNvSpPr>
            <p:nvPr/>
          </p:nvSpPr>
          <p:spPr bwMode="auto">
            <a:xfrm>
              <a:off x="1715" y="1435"/>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7</a:t>
              </a:r>
            </a:p>
          </p:txBody>
        </p:sp>
        <p:sp>
          <p:nvSpPr>
            <p:cNvPr id="20" name="Text Box 23"/>
            <p:cNvSpPr txBox="1">
              <a:spLocks noChangeArrowheads="1"/>
            </p:cNvSpPr>
            <p:nvPr/>
          </p:nvSpPr>
          <p:spPr bwMode="auto">
            <a:xfrm>
              <a:off x="1713" y="1778"/>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6</a:t>
              </a:r>
            </a:p>
          </p:txBody>
        </p:sp>
        <p:sp>
          <p:nvSpPr>
            <p:cNvPr id="21" name="Text Box 24"/>
            <p:cNvSpPr txBox="1">
              <a:spLocks noChangeArrowheads="1"/>
            </p:cNvSpPr>
            <p:nvPr/>
          </p:nvSpPr>
          <p:spPr bwMode="auto">
            <a:xfrm>
              <a:off x="1711" y="2121"/>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5</a:t>
              </a:r>
            </a:p>
          </p:txBody>
        </p:sp>
        <p:sp>
          <p:nvSpPr>
            <p:cNvPr id="22" name="Text Box 25"/>
            <p:cNvSpPr txBox="1">
              <a:spLocks noChangeArrowheads="1"/>
            </p:cNvSpPr>
            <p:nvPr/>
          </p:nvSpPr>
          <p:spPr bwMode="auto">
            <a:xfrm>
              <a:off x="1709" y="2464"/>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4</a:t>
              </a:r>
            </a:p>
          </p:txBody>
        </p:sp>
        <p:sp>
          <p:nvSpPr>
            <p:cNvPr id="23" name="Text Box 26"/>
            <p:cNvSpPr txBox="1">
              <a:spLocks noChangeArrowheads="1"/>
            </p:cNvSpPr>
            <p:nvPr/>
          </p:nvSpPr>
          <p:spPr bwMode="auto">
            <a:xfrm>
              <a:off x="1707" y="2807"/>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3</a:t>
              </a:r>
            </a:p>
          </p:txBody>
        </p:sp>
        <p:sp>
          <p:nvSpPr>
            <p:cNvPr id="24" name="Text Box 27"/>
            <p:cNvSpPr txBox="1">
              <a:spLocks noChangeArrowheads="1"/>
            </p:cNvSpPr>
            <p:nvPr/>
          </p:nvSpPr>
          <p:spPr bwMode="auto">
            <a:xfrm>
              <a:off x="1705" y="3150"/>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2</a:t>
              </a:r>
            </a:p>
          </p:txBody>
        </p:sp>
        <p:sp>
          <p:nvSpPr>
            <p:cNvPr id="25" name="Text Box 28"/>
            <p:cNvSpPr txBox="1">
              <a:spLocks noChangeArrowheads="1"/>
            </p:cNvSpPr>
            <p:nvPr/>
          </p:nvSpPr>
          <p:spPr bwMode="auto">
            <a:xfrm>
              <a:off x="1703" y="3493"/>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1</a:t>
              </a:r>
            </a:p>
          </p:txBody>
        </p:sp>
        <p:sp>
          <p:nvSpPr>
            <p:cNvPr id="26" name="Text Box 29"/>
            <p:cNvSpPr txBox="1">
              <a:spLocks noChangeArrowheads="1"/>
            </p:cNvSpPr>
            <p:nvPr/>
          </p:nvSpPr>
          <p:spPr bwMode="auto">
            <a:xfrm>
              <a:off x="1932" y="1153"/>
              <a:ext cx="627" cy="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400" dirty="0"/>
                <a:t>Data</a:t>
              </a:r>
              <a:endParaRPr lang="en-US" sz="1400" b="0" dirty="0"/>
            </a:p>
          </p:txBody>
        </p:sp>
        <p:sp>
          <p:nvSpPr>
            <p:cNvPr id="27" name="Text Box 30"/>
            <p:cNvSpPr txBox="1">
              <a:spLocks noChangeArrowheads="1"/>
            </p:cNvSpPr>
            <p:nvPr/>
          </p:nvSpPr>
          <p:spPr bwMode="auto">
            <a:xfrm>
              <a:off x="2676" y="1152"/>
              <a:ext cx="1156" cy="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400"/>
                <a:t>Layer</a:t>
              </a:r>
            </a:p>
          </p:txBody>
        </p:sp>
      </p:grpSp>
      <p:sp>
        <p:nvSpPr>
          <p:cNvPr id="28" name="Text Box 35"/>
          <p:cNvSpPr txBox="1">
            <a:spLocks noChangeArrowheads="1"/>
          </p:cNvSpPr>
          <p:nvPr/>
        </p:nvSpPr>
        <p:spPr bwMode="auto">
          <a:xfrm>
            <a:off x="7578725" y="4846532"/>
            <a:ext cx="3524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IP</a:t>
            </a:r>
          </a:p>
        </p:txBody>
      </p:sp>
      <p:sp>
        <p:nvSpPr>
          <p:cNvPr id="29" name="Text Box 36"/>
          <p:cNvSpPr txBox="1">
            <a:spLocks noChangeArrowheads="1"/>
          </p:cNvSpPr>
          <p:nvPr/>
        </p:nvSpPr>
        <p:spPr bwMode="auto">
          <a:xfrm>
            <a:off x="7578725" y="5564082"/>
            <a:ext cx="85566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Ethernet</a:t>
            </a:r>
          </a:p>
        </p:txBody>
      </p:sp>
      <p:sp>
        <p:nvSpPr>
          <p:cNvPr id="30" name="Text Box 37"/>
          <p:cNvSpPr txBox="1">
            <a:spLocks noChangeArrowheads="1"/>
          </p:cNvSpPr>
          <p:nvPr/>
        </p:nvSpPr>
        <p:spPr bwMode="auto">
          <a:xfrm>
            <a:off x="7578725" y="4021032"/>
            <a:ext cx="96943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dirty="0"/>
              <a:t>TCP/UDP</a:t>
            </a:r>
          </a:p>
        </p:txBody>
      </p:sp>
      <p:sp>
        <p:nvSpPr>
          <p:cNvPr id="31" name="Text Box 38"/>
          <p:cNvSpPr txBox="1">
            <a:spLocks noChangeArrowheads="1"/>
          </p:cNvSpPr>
          <p:nvPr/>
        </p:nvSpPr>
        <p:spPr bwMode="auto">
          <a:xfrm>
            <a:off x="7470775" y="5192607"/>
            <a:ext cx="5492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ARP</a:t>
            </a:r>
          </a:p>
        </p:txBody>
      </p:sp>
      <p:sp>
        <p:nvSpPr>
          <p:cNvPr id="32" name="AutoShape 39"/>
          <p:cNvSpPr>
            <a:spLocks/>
          </p:cNvSpPr>
          <p:nvPr/>
        </p:nvSpPr>
        <p:spPr bwMode="auto">
          <a:xfrm>
            <a:off x="7410450" y="3690832"/>
            <a:ext cx="119063" cy="1014413"/>
          </a:xfrm>
          <a:prstGeom prst="rightBrace">
            <a:avLst>
              <a:gd name="adj1" fmla="val 71000"/>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 name="Text Box 40"/>
          <p:cNvSpPr txBox="1">
            <a:spLocks noChangeArrowheads="1"/>
          </p:cNvSpPr>
          <p:nvPr/>
        </p:nvSpPr>
        <p:spPr bwMode="auto">
          <a:xfrm>
            <a:off x="7594600" y="6126057"/>
            <a:ext cx="120173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1000baseSX</a:t>
            </a:r>
          </a:p>
        </p:txBody>
      </p:sp>
      <p:sp>
        <p:nvSpPr>
          <p:cNvPr id="34" name="Line 1057"/>
          <p:cNvSpPr>
            <a:spLocks noChangeShapeType="1"/>
          </p:cNvSpPr>
          <p:nvPr/>
        </p:nvSpPr>
        <p:spPr bwMode="auto">
          <a:xfrm>
            <a:off x="7427913" y="5005282"/>
            <a:ext cx="180975" cy="0"/>
          </a:xfrm>
          <a:prstGeom prst="line">
            <a:avLst/>
          </a:prstGeom>
          <a:noFill/>
          <a:ln w="12700">
            <a:solidFill>
              <a:schemeClr val="tx1"/>
            </a:solidFill>
            <a:round/>
            <a:headEnd type="triangle" w="sm" len="me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35" name="Line 1058"/>
          <p:cNvSpPr>
            <a:spLocks noChangeShapeType="1"/>
          </p:cNvSpPr>
          <p:nvPr/>
        </p:nvSpPr>
        <p:spPr bwMode="auto">
          <a:xfrm>
            <a:off x="7427913" y="5719657"/>
            <a:ext cx="180975" cy="0"/>
          </a:xfrm>
          <a:prstGeom prst="line">
            <a:avLst/>
          </a:prstGeom>
          <a:noFill/>
          <a:ln w="12700">
            <a:solidFill>
              <a:schemeClr val="tx1"/>
            </a:solidFill>
            <a:round/>
            <a:headEnd type="triangle" w="sm" len="me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36" name="Line 1059"/>
          <p:cNvSpPr>
            <a:spLocks noChangeShapeType="1"/>
          </p:cNvSpPr>
          <p:nvPr/>
        </p:nvSpPr>
        <p:spPr bwMode="auto">
          <a:xfrm>
            <a:off x="7427913" y="6262582"/>
            <a:ext cx="180975" cy="0"/>
          </a:xfrm>
          <a:prstGeom prst="line">
            <a:avLst/>
          </a:prstGeom>
          <a:noFill/>
          <a:ln w="12700">
            <a:solidFill>
              <a:schemeClr val="tx1"/>
            </a:solidFill>
            <a:round/>
            <a:headEnd type="triangle" w="sm" len="me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37" name="AutoShape 39"/>
          <p:cNvSpPr>
            <a:spLocks/>
          </p:cNvSpPr>
          <p:nvPr/>
        </p:nvSpPr>
        <p:spPr bwMode="auto">
          <a:xfrm>
            <a:off x="7410450" y="5160857"/>
            <a:ext cx="107950" cy="349250"/>
          </a:xfrm>
          <a:prstGeom prst="rightBrace">
            <a:avLst>
              <a:gd name="adj1" fmla="val 2696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 name="TextBox 37"/>
          <p:cNvSpPr txBox="1"/>
          <p:nvPr/>
        </p:nvSpPr>
        <p:spPr>
          <a:xfrm>
            <a:off x="4021564" y="1700800"/>
            <a:ext cx="3460024" cy="369332"/>
          </a:xfrm>
          <a:prstGeom prst="rect">
            <a:avLst/>
          </a:prstGeom>
          <a:noFill/>
        </p:spPr>
        <p:txBody>
          <a:bodyPr wrap="square" rtlCol="0">
            <a:spAutoFit/>
          </a:bodyPr>
          <a:lstStyle/>
          <a:p>
            <a:pPr algn="ctr"/>
            <a:r>
              <a:rPr lang="en-US" b="1" dirty="0"/>
              <a:t>OSI Model</a:t>
            </a:r>
          </a:p>
        </p:txBody>
      </p:sp>
      <p:sp>
        <p:nvSpPr>
          <p:cNvPr id="45" name="Oval 44"/>
          <p:cNvSpPr/>
          <p:nvPr/>
        </p:nvSpPr>
        <p:spPr>
          <a:xfrm>
            <a:off x="3079219" y="3568652"/>
            <a:ext cx="5355169" cy="2443403"/>
          </a:xfrm>
          <a:prstGeom prst="ellipse">
            <a:avLst/>
          </a:prstGeom>
          <a:noFill/>
          <a:ln w="5715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37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35C7E-EF07-3E44-85BD-EED806262808}"/>
              </a:ext>
            </a:extLst>
          </p:cNvPr>
          <p:cNvSpPr>
            <a:spLocks noGrp="1"/>
          </p:cNvSpPr>
          <p:nvPr>
            <p:ph type="title"/>
          </p:nvPr>
        </p:nvSpPr>
        <p:spPr/>
        <p:txBody>
          <a:bodyPr/>
          <a:lstStyle/>
          <a:p>
            <a:r>
              <a:rPr lang="en-US" dirty="0"/>
              <a:t>Encapsulated packets</a:t>
            </a:r>
          </a:p>
        </p:txBody>
      </p:sp>
      <p:sp>
        <p:nvSpPr>
          <p:cNvPr id="3" name="Content Placeholder 2">
            <a:extLst>
              <a:ext uri="{FF2B5EF4-FFF2-40B4-BE49-F238E27FC236}">
                <a16:creationId xmlns:a16="http://schemas.microsoft.com/office/drawing/2014/main" id="{0ED97927-B6C2-1740-9364-90260ADA2C61}"/>
              </a:ext>
            </a:extLst>
          </p:cNvPr>
          <p:cNvSpPr>
            <a:spLocks noGrp="1"/>
          </p:cNvSpPr>
          <p:nvPr>
            <p:ph idx="1"/>
          </p:nvPr>
        </p:nvSpPr>
        <p:spPr>
          <a:xfrm>
            <a:off x="154535" y="2142259"/>
            <a:ext cx="2790497" cy="4423064"/>
          </a:xfrm>
        </p:spPr>
        <p:txBody>
          <a:bodyPr>
            <a:normAutofit/>
          </a:bodyPr>
          <a:lstStyle/>
          <a:p>
            <a:r>
              <a:rPr lang="en-US" dirty="0"/>
              <a:t>The network protocol is designed in layers</a:t>
            </a:r>
          </a:p>
          <a:p>
            <a:r>
              <a:rPr lang="en-US" dirty="0"/>
              <a:t>Thus, the lower level packets encapsulate (enclose) the higher level packets</a:t>
            </a:r>
          </a:p>
        </p:txBody>
      </p:sp>
      <p:sp>
        <p:nvSpPr>
          <p:cNvPr id="4" name="Rectangle 3">
            <a:extLst>
              <a:ext uri="{FF2B5EF4-FFF2-40B4-BE49-F238E27FC236}">
                <a16:creationId xmlns:a16="http://schemas.microsoft.com/office/drawing/2014/main" id="{2C97CFCC-EEB6-2E4B-8653-46CEEE174ABD}"/>
              </a:ext>
            </a:extLst>
          </p:cNvPr>
          <p:cNvSpPr/>
          <p:nvPr/>
        </p:nvSpPr>
        <p:spPr>
          <a:xfrm>
            <a:off x="4463685" y="3018935"/>
            <a:ext cx="1381991" cy="2945447"/>
          </a:xfrm>
          <a:prstGeom prst="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solidFill>
                  <a:sysClr val="windowText" lastClr="000000"/>
                </a:solidFill>
              </a:rPr>
              <a:t>IP </a:t>
            </a:r>
            <a:r>
              <a:rPr lang="en-US" sz="1200" dirty="0">
                <a:solidFill>
                  <a:sysClr val="windowText" lastClr="000000"/>
                </a:solidFill>
              </a:rPr>
              <a:t>(Layer 3)</a:t>
            </a:r>
            <a:r>
              <a:rPr lang="en-US" dirty="0">
                <a:solidFill>
                  <a:sysClr val="windowText" lastClr="000000"/>
                </a:solidFill>
              </a:rPr>
              <a:t> Header</a:t>
            </a:r>
          </a:p>
          <a:p>
            <a:pPr algn="ctr"/>
            <a:r>
              <a:rPr lang="en-US" dirty="0">
                <a:solidFill>
                  <a:sysClr val="windowText" lastClr="000000"/>
                </a:solidFill>
              </a:rPr>
              <a:t>-----------------</a:t>
            </a:r>
          </a:p>
          <a:p>
            <a:pPr algn="ctr"/>
            <a:endParaRPr lang="en-US" dirty="0">
              <a:solidFill>
                <a:sysClr val="windowText" lastClr="000000"/>
              </a:solidFill>
            </a:endParaRPr>
          </a:p>
          <a:p>
            <a:pPr algn="ctr"/>
            <a:endParaRPr lang="en-US" dirty="0">
              <a:solidFill>
                <a:sysClr val="windowText" lastClr="000000"/>
              </a:solidFill>
            </a:endParaRPr>
          </a:p>
          <a:p>
            <a:pPr algn="ctr"/>
            <a:endParaRPr lang="en-US" dirty="0">
              <a:solidFill>
                <a:sysClr val="windowText" lastClr="000000"/>
              </a:solidFill>
            </a:endParaRPr>
          </a:p>
          <a:p>
            <a:pPr algn="ctr"/>
            <a:r>
              <a:rPr lang="en-US" dirty="0">
                <a:solidFill>
                  <a:sysClr val="windowText" lastClr="000000"/>
                </a:solidFill>
              </a:rPr>
              <a:t>IP Data</a:t>
            </a:r>
          </a:p>
        </p:txBody>
      </p:sp>
      <p:sp>
        <p:nvSpPr>
          <p:cNvPr id="5" name="Rectangle 4">
            <a:extLst>
              <a:ext uri="{FF2B5EF4-FFF2-40B4-BE49-F238E27FC236}">
                <a16:creationId xmlns:a16="http://schemas.microsoft.com/office/drawing/2014/main" id="{3595803C-2E19-454C-8AF9-5EF97F5C4312}"/>
              </a:ext>
            </a:extLst>
          </p:cNvPr>
          <p:cNvSpPr/>
          <p:nvPr/>
        </p:nvSpPr>
        <p:spPr>
          <a:xfrm>
            <a:off x="3013364" y="1963882"/>
            <a:ext cx="1381991" cy="4779818"/>
          </a:xfrm>
          <a:prstGeom prst="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Ethernet </a:t>
            </a:r>
            <a:r>
              <a:rPr lang="en-US" sz="1200" dirty="0"/>
              <a:t>(Layer 2)</a:t>
            </a:r>
            <a:r>
              <a:rPr lang="en-US" dirty="0"/>
              <a:t> Header</a:t>
            </a:r>
          </a:p>
          <a:p>
            <a:pPr algn="ctr"/>
            <a:r>
              <a:rPr lang="en-US" dirty="0"/>
              <a:t>-----------------</a:t>
            </a:r>
          </a:p>
          <a:p>
            <a:pPr algn="ctr"/>
            <a:endParaRPr lang="en-US" dirty="0"/>
          </a:p>
          <a:p>
            <a:pPr algn="ctr"/>
            <a:endParaRPr lang="en-US" dirty="0"/>
          </a:p>
          <a:p>
            <a:pPr algn="ctr"/>
            <a:endParaRPr lang="en-US" dirty="0"/>
          </a:p>
          <a:p>
            <a:pPr algn="ctr"/>
            <a:endParaRPr lang="en-US" dirty="0"/>
          </a:p>
          <a:p>
            <a:pPr algn="ctr"/>
            <a:r>
              <a:rPr lang="en-US" dirty="0"/>
              <a:t>Ethernet Payload</a:t>
            </a:r>
          </a:p>
          <a:p>
            <a:pPr algn="ctr"/>
            <a:endParaRPr lang="en-US" dirty="0"/>
          </a:p>
          <a:p>
            <a:pPr algn="ctr"/>
            <a:endParaRPr lang="en-US" dirty="0"/>
          </a:p>
          <a:p>
            <a:pPr algn="ctr"/>
            <a:endParaRPr lang="en-US" dirty="0"/>
          </a:p>
          <a:p>
            <a:pPr algn="ctr"/>
            <a:endParaRPr lang="en-US" dirty="0"/>
          </a:p>
          <a:p>
            <a:pPr algn="ctr"/>
            <a:r>
              <a:rPr lang="en-US" dirty="0"/>
              <a:t>-----------------</a:t>
            </a:r>
          </a:p>
          <a:p>
            <a:pPr algn="ctr"/>
            <a:r>
              <a:rPr lang="en-US" dirty="0"/>
              <a:t>Ethernet Trailer</a:t>
            </a:r>
          </a:p>
        </p:txBody>
      </p:sp>
      <p:sp>
        <p:nvSpPr>
          <p:cNvPr id="6" name="Rectangle 5">
            <a:extLst>
              <a:ext uri="{FF2B5EF4-FFF2-40B4-BE49-F238E27FC236}">
                <a16:creationId xmlns:a16="http://schemas.microsoft.com/office/drawing/2014/main" id="{36B1D874-DAEA-8148-B28C-BC6C4DAA3A12}"/>
              </a:ext>
            </a:extLst>
          </p:cNvPr>
          <p:cNvSpPr/>
          <p:nvPr/>
        </p:nvSpPr>
        <p:spPr>
          <a:xfrm>
            <a:off x="5914006" y="3813465"/>
            <a:ext cx="1381991" cy="2150917"/>
          </a:xfrm>
          <a:prstGeom prst="rect">
            <a:avLst/>
          </a:prstGeom>
          <a:solidFill>
            <a:schemeClr val="accent4"/>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TCP </a:t>
            </a:r>
            <a:r>
              <a:rPr lang="en-US" sz="1200" dirty="0"/>
              <a:t>(Layer 4-5) </a:t>
            </a:r>
            <a:r>
              <a:rPr lang="en-US" dirty="0"/>
              <a:t>Header</a:t>
            </a:r>
          </a:p>
          <a:p>
            <a:pPr algn="ctr"/>
            <a:r>
              <a:rPr lang="en-US" dirty="0"/>
              <a:t>-----------------</a:t>
            </a:r>
          </a:p>
          <a:p>
            <a:pPr algn="ctr"/>
            <a:endParaRPr lang="en-US" dirty="0"/>
          </a:p>
          <a:p>
            <a:pPr algn="ctr"/>
            <a:endParaRPr lang="en-US" dirty="0"/>
          </a:p>
          <a:p>
            <a:pPr algn="ctr"/>
            <a:r>
              <a:rPr lang="en-US" dirty="0"/>
              <a:t>TCP Payload</a:t>
            </a:r>
          </a:p>
        </p:txBody>
      </p:sp>
      <p:sp>
        <p:nvSpPr>
          <p:cNvPr id="10" name="TextBox 9">
            <a:extLst>
              <a:ext uri="{FF2B5EF4-FFF2-40B4-BE49-F238E27FC236}">
                <a16:creationId xmlns:a16="http://schemas.microsoft.com/office/drawing/2014/main" id="{7A2B2780-1E3A-FF49-A1E5-FF8EACE61B5E}"/>
              </a:ext>
            </a:extLst>
          </p:cNvPr>
          <p:cNvSpPr txBox="1"/>
          <p:nvPr/>
        </p:nvSpPr>
        <p:spPr>
          <a:xfrm>
            <a:off x="3124713" y="1600907"/>
            <a:ext cx="1159292" cy="369332"/>
          </a:xfrm>
          <a:prstGeom prst="rect">
            <a:avLst/>
          </a:prstGeom>
          <a:noFill/>
        </p:spPr>
        <p:txBody>
          <a:bodyPr wrap="none" rtlCol="0">
            <a:spAutoFit/>
          </a:bodyPr>
          <a:lstStyle/>
          <a:p>
            <a:pPr algn="ctr"/>
            <a:r>
              <a:rPr lang="en-US" dirty="0"/>
              <a:t>Data Link</a:t>
            </a:r>
          </a:p>
        </p:txBody>
      </p:sp>
      <p:sp>
        <p:nvSpPr>
          <p:cNvPr id="11" name="TextBox 10">
            <a:extLst>
              <a:ext uri="{FF2B5EF4-FFF2-40B4-BE49-F238E27FC236}">
                <a16:creationId xmlns:a16="http://schemas.microsoft.com/office/drawing/2014/main" id="{DDB60019-58E9-F44C-B2C6-FF948D802B68}"/>
              </a:ext>
            </a:extLst>
          </p:cNvPr>
          <p:cNvSpPr txBox="1"/>
          <p:nvPr/>
        </p:nvSpPr>
        <p:spPr>
          <a:xfrm>
            <a:off x="4639154" y="2691167"/>
            <a:ext cx="1031051" cy="369332"/>
          </a:xfrm>
          <a:prstGeom prst="rect">
            <a:avLst/>
          </a:prstGeom>
          <a:noFill/>
        </p:spPr>
        <p:txBody>
          <a:bodyPr wrap="none" rtlCol="0">
            <a:spAutoFit/>
          </a:bodyPr>
          <a:lstStyle/>
          <a:p>
            <a:pPr algn="ctr"/>
            <a:r>
              <a:rPr lang="en-US" dirty="0"/>
              <a:t>Network</a:t>
            </a:r>
          </a:p>
        </p:txBody>
      </p:sp>
      <p:sp>
        <p:nvSpPr>
          <p:cNvPr id="12" name="TextBox 11">
            <a:extLst>
              <a:ext uri="{FF2B5EF4-FFF2-40B4-BE49-F238E27FC236}">
                <a16:creationId xmlns:a16="http://schemas.microsoft.com/office/drawing/2014/main" id="{9609D1EC-16CD-4F44-95A7-76F707CE9C08}"/>
              </a:ext>
            </a:extLst>
          </p:cNvPr>
          <p:cNvSpPr txBox="1"/>
          <p:nvPr/>
        </p:nvSpPr>
        <p:spPr>
          <a:xfrm>
            <a:off x="6002328" y="3219089"/>
            <a:ext cx="1205346" cy="646331"/>
          </a:xfrm>
          <a:prstGeom prst="rect">
            <a:avLst/>
          </a:prstGeom>
          <a:noFill/>
        </p:spPr>
        <p:txBody>
          <a:bodyPr wrap="square" rtlCol="0">
            <a:spAutoFit/>
          </a:bodyPr>
          <a:lstStyle/>
          <a:p>
            <a:pPr algn="ctr"/>
            <a:r>
              <a:rPr lang="en-US" dirty="0"/>
              <a:t>Transport/Session</a:t>
            </a:r>
          </a:p>
        </p:txBody>
      </p:sp>
      <p:sp>
        <p:nvSpPr>
          <p:cNvPr id="13" name="Rectangle 12">
            <a:extLst>
              <a:ext uri="{FF2B5EF4-FFF2-40B4-BE49-F238E27FC236}">
                <a16:creationId xmlns:a16="http://schemas.microsoft.com/office/drawing/2014/main" id="{A5DDC207-759C-2B4B-A793-EB1BE80F07D0}"/>
              </a:ext>
            </a:extLst>
          </p:cNvPr>
          <p:cNvSpPr/>
          <p:nvPr/>
        </p:nvSpPr>
        <p:spPr>
          <a:xfrm>
            <a:off x="7486814" y="1970239"/>
            <a:ext cx="1381991" cy="4779818"/>
          </a:xfrm>
          <a:prstGeom prst="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Ethernet </a:t>
            </a:r>
            <a:r>
              <a:rPr lang="en-US" sz="1200" dirty="0"/>
              <a:t>(Layer 2)</a:t>
            </a:r>
            <a:r>
              <a:rPr lang="en-US" dirty="0"/>
              <a:t> Header</a:t>
            </a:r>
          </a:p>
          <a:p>
            <a:pPr algn="ctr"/>
            <a:r>
              <a:rPr lang="en-US" dirty="0"/>
              <a:t>-----------------</a:t>
            </a:r>
          </a:p>
          <a:p>
            <a:pPr algn="ctr"/>
            <a:endParaRPr lang="en-US" dirty="0"/>
          </a:p>
          <a:p>
            <a:pPr algn="ctr"/>
            <a:endParaRPr lang="en-US" dirty="0"/>
          </a:p>
          <a:p>
            <a:pPr algn="ctr"/>
            <a:endParaRPr lang="en-US" dirty="0"/>
          </a:p>
          <a:p>
            <a:pPr algn="ctr"/>
            <a:endParaRPr lang="en-US" dirty="0"/>
          </a:p>
          <a:p>
            <a:pPr algn="ctr"/>
            <a:r>
              <a:rPr lang="en-US" dirty="0"/>
              <a:t>Ethernet Payload</a:t>
            </a:r>
          </a:p>
          <a:p>
            <a:pPr algn="ctr"/>
            <a:endParaRPr lang="en-US" dirty="0"/>
          </a:p>
          <a:p>
            <a:pPr algn="ctr"/>
            <a:endParaRPr lang="en-US" dirty="0"/>
          </a:p>
          <a:p>
            <a:pPr algn="ctr"/>
            <a:endParaRPr lang="en-US" dirty="0"/>
          </a:p>
          <a:p>
            <a:pPr algn="ctr"/>
            <a:endParaRPr lang="en-US" dirty="0"/>
          </a:p>
          <a:p>
            <a:pPr algn="ctr"/>
            <a:r>
              <a:rPr lang="en-US" dirty="0"/>
              <a:t>-----------------</a:t>
            </a:r>
          </a:p>
          <a:p>
            <a:pPr algn="ctr"/>
            <a:r>
              <a:rPr lang="en-US" dirty="0"/>
              <a:t>Ethernet Trailer</a:t>
            </a:r>
          </a:p>
        </p:txBody>
      </p:sp>
      <p:sp>
        <p:nvSpPr>
          <p:cNvPr id="14" name="Rectangle 13">
            <a:extLst>
              <a:ext uri="{FF2B5EF4-FFF2-40B4-BE49-F238E27FC236}">
                <a16:creationId xmlns:a16="http://schemas.microsoft.com/office/drawing/2014/main" id="{33009308-7611-8743-B882-B1EB8614EB51}"/>
              </a:ext>
            </a:extLst>
          </p:cNvPr>
          <p:cNvSpPr/>
          <p:nvPr/>
        </p:nvSpPr>
        <p:spPr>
          <a:xfrm>
            <a:off x="7486814" y="3018934"/>
            <a:ext cx="1381991" cy="2945447"/>
          </a:xfrm>
          <a:prstGeom prst="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solidFill>
                  <a:sysClr val="windowText" lastClr="000000"/>
                </a:solidFill>
              </a:rPr>
              <a:t>IP </a:t>
            </a:r>
            <a:r>
              <a:rPr lang="en-US" sz="1200" dirty="0">
                <a:solidFill>
                  <a:sysClr val="windowText" lastClr="000000"/>
                </a:solidFill>
              </a:rPr>
              <a:t>(Layer 3)</a:t>
            </a:r>
            <a:r>
              <a:rPr lang="en-US" dirty="0">
                <a:solidFill>
                  <a:sysClr val="windowText" lastClr="000000"/>
                </a:solidFill>
              </a:rPr>
              <a:t> Header</a:t>
            </a:r>
          </a:p>
          <a:p>
            <a:pPr algn="ctr"/>
            <a:r>
              <a:rPr lang="en-US" dirty="0">
                <a:solidFill>
                  <a:sysClr val="windowText" lastClr="000000"/>
                </a:solidFill>
              </a:rPr>
              <a:t>-----------------</a:t>
            </a:r>
          </a:p>
          <a:p>
            <a:pPr algn="ctr"/>
            <a:endParaRPr lang="en-US" dirty="0">
              <a:solidFill>
                <a:sysClr val="windowText" lastClr="000000"/>
              </a:solidFill>
            </a:endParaRPr>
          </a:p>
          <a:p>
            <a:pPr algn="ctr"/>
            <a:endParaRPr lang="en-US" dirty="0">
              <a:solidFill>
                <a:sysClr val="windowText" lastClr="000000"/>
              </a:solidFill>
            </a:endParaRPr>
          </a:p>
          <a:p>
            <a:pPr algn="ctr"/>
            <a:endParaRPr lang="en-US" dirty="0">
              <a:solidFill>
                <a:sysClr val="windowText" lastClr="000000"/>
              </a:solidFill>
            </a:endParaRPr>
          </a:p>
          <a:p>
            <a:pPr algn="ctr"/>
            <a:r>
              <a:rPr lang="en-US" dirty="0">
                <a:solidFill>
                  <a:sysClr val="windowText" lastClr="000000"/>
                </a:solidFill>
              </a:rPr>
              <a:t>IP Data</a:t>
            </a:r>
          </a:p>
        </p:txBody>
      </p:sp>
      <p:sp>
        <p:nvSpPr>
          <p:cNvPr id="15" name="Rectangle 14">
            <a:extLst>
              <a:ext uri="{FF2B5EF4-FFF2-40B4-BE49-F238E27FC236}">
                <a16:creationId xmlns:a16="http://schemas.microsoft.com/office/drawing/2014/main" id="{E4870A7D-E6F0-8F4C-A474-3C77E910A2E2}"/>
              </a:ext>
            </a:extLst>
          </p:cNvPr>
          <p:cNvSpPr/>
          <p:nvPr/>
        </p:nvSpPr>
        <p:spPr>
          <a:xfrm>
            <a:off x="7486814" y="3813465"/>
            <a:ext cx="1381991" cy="2150917"/>
          </a:xfrm>
          <a:prstGeom prst="rect">
            <a:avLst/>
          </a:prstGeom>
          <a:solidFill>
            <a:schemeClr val="accent4"/>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TCP </a:t>
            </a:r>
            <a:r>
              <a:rPr lang="en-US" sz="1200" dirty="0"/>
              <a:t>(Layer 4-5) </a:t>
            </a:r>
            <a:r>
              <a:rPr lang="en-US" dirty="0"/>
              <a:t>Header</a:t>
            </a:r>
          </a:p>
          <a:p>
            <a:pPr algn="ctr"/>
            <a:r>
              <a:rPr lang="en-US" dirty="0"/>
              <a:t>-----------------</a:t>
            </a:r>
          </a:p>
          <a:p>
            <a:pPr algn="ctr"/>
            <a:endParaRPr lang="en-US" dirty="0"/>
          </a:p>
          <a:p>
            <a:pPr algn="ctr"/>
            <a:endParaRPr lang="en-US" dirty="0"/>
          </a:p>
          <a:p>
            <a:pPr algn="ctr"/>
            <a:r>
              <a:rPr lang="en-US" dirty="0"/>
              <a:t>TCP Payload</a:t>
            </a:r>
          </a:p>
        </p:txBody>
      </p:sp>
      <p:sp>
        <p:nvSpPr>
          <p:cNvPr id="16" name="TextBox 15">
            <a:extLst>
              <a:ext uri="{FF2B5EF4-FFF2-40B4-BE49-F238E27FC236}">
                <a16:creationId xmlns:a16="http://schemas.microsoft.com/office/drawing/2014/main" id="{A50E9B8C-3377-BA44-B1E0-C662F70B0A0E}"/>
              </a:ext>
            </a:extLst>
          </p:cNvPr>
          <p:cNvSpPr txBox="1"/>
          <p:nvPr/>
        </p:nvSpPr>
        <p:spPr>
          <a:xfrm>
            <a:off x="4572000" y="6120245"/>
            <a:ext cx="2635674" cy="646331"/>
          </a:xfrm>
          <a:prstGeom prst="rect">
            <a:avLst/>
          </a:prstGeom>
          <a:noFill/>
        </p:spPr>
        <p:txBody>
          <a:bodyPr wrap="square" rtlCol="0">
            <a:spAutoFit/>
          </a:bodyPr>
          <a:lstStyle/>
          <a:p>
            <a:r>
              <a:rPr lang="en-US" sz="1200" dirty="0">
                <a:solidFill>
                  <a:srgbClr val="FF0000"/>
                </a:solidFill>
              </a:rPr>
              <a:t>Remember: Layer 2 doesn’t have to be ethernet and layer 4-5 doesn’t have to be TCP</a:t>
            </a:r>
          </a:p>
        </p:txBody>
      </p:sp>
    </p:spTree>
    <p:extLst>
      <p:ext uri="{BB962C8B-B14F-4D97-AF65-F5344CB8AC3E}">
        <p14:creationId xmlns:p14="http://schemas.microsoft.com/office/powerpoint/2010/main" val="279697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dissolv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grpId="1" nodeType="clickEffect">
                                  <p:stCondLst>
                                    <p:cond delay="0"/>
                                  </p:stCondLst>
                                  <p:childTnLst>
                                    <p:animEffect transition="out" filter="dissolv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xit" presetSubtype="0" fill="hold" grpId="1" nodeType="clickEffect">
                                  <p:stCondLst>
                                    <p:cond delay="0"/>
                                  </p:stCondLst>
                                  <p:childTnLst>
                                    <p:animEffect transition="out" filter="dissolv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9"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dissolv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1" nodeType="clickEffect">
                                  <p:stCondLst>
                                    <p:cond delay="0"/>
                                  </p:stCondLst>
                                  <p:childTnLst>
                                    <p:animEffect transition="out" filter="dissolv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dissolv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dissolve">
                                      <p:cBhvr>
                                        <p:cTn id="5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10" grpId="0"/>
      <p:bldP spid="11" grpId="0"/>
      <p:bldP spid="12" grpId="0"/>
      <p:bldP spid="13" grpId="0" animBg="1"/>
      <p:bldP spid="14" grpId="0" animBg="1"/>
      <p:bldP spid="15" grpId="0"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IPv4 Header</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a:ext>
            </a:extLst>
          </a:blip>
          <a:srcRect t="-39592" b="-39592"/>
          <a:stretch>
            <a:fillRect/>
          </a:stretch>
        </p:blipFill>
        <p:spPr>
          <a:xfrm>
            <a:off x="0" y="1454788"/>
            <a:ext cx="8964706" cy="5088644"/>
          </a:xfrm>
        </p:spPr>
      </p:pic>
    </p:spTree>
    <p:extLst>
      <p:ext uri="{BB962C8B-B14F-4D97-AF65-F5344CB8AC3E}">
        <p14:creationId xmlns:p14="http://schemas.microsoft.com/office/powerpoint/2010/main" val="2243997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Segment Header</a:t>
            </a: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a:ext>
            </a:extLst>
          </a:blip>
          <a:srcRect t="-43640" b="-43640"/>
          <a:stretch/>
        </p:blipFill>
        <p:spPr>
          <a:xfrm>
            <a:off x="104588" y="1454788"/>
            <a:ext cx="8894494" cy="5617926"/>
          </a:xfrm>
        </p:spPr>
      </p:pic>
    </p:spTree>
    <p:extLst>
      <p:ext uri="{BB962C8B-B14F-4D97-AF65-F5344CB8AC3E}">
        <p14:creationId xmlns:p14="http://schemas.microsoft.com/office/powerpoint/2010/main" val="463200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4400" kern="1200" dirty="0">
                <a:solidFill>
                  <a:srgbClr val="FFFFFF"/>
                </a:solidFill>
                <a:effectLst/>
              </a:rPr>
              <a:t>IP Addressing</a:t>
            </a:r>
            <a:endParaRPr lang="en-US" dirty="0">
              <a:solidFill>
                <a:srgbClr val="FFFFFF"/>
              </a:solidFill>
            </a:endParaRPr>
          </a:p>
        </p:txBody>
      </p:sp>
      <p:sp>
        <p:nvSpPr>
          <p:cNvPr id="3" name="Content Placeholder 2"/>
          <p:cNvSpPr>
            <a:spLocks noGrp="1"/>
          </p:cNvSpPr>
          <p:nvPr>
            <p:ph idx="1"/>
          </p:nvPr>
        </p:nvSpPr>
        <p:spPr>
          <a:xfrm>
            <a:off x="1781503" y="1762775"/>
            <a:ext cx="7076747" cy="5095225"/>
          </a:xfrm>
        </p:spPr>
        <p:txBody>
          <a:bodyPr>
            <a:normAutofit lnSpcReduction="10000"/>
          </a:bodyPr>
          <a:lstStyle/>
          <a:p>
            <a:pPr lvl="0"/>
            <a:r>
              <a:rPr lang="en-US" kern="1200" dirty="0">
                <a:solidFill>
                  <a:schemeClr val="tx1"/>
                </a:solidFill>
                <a:effectLst/>
                <a:ea typeface="+mj-ea"/>
                <a:cs typeface="+mj-cs"/>
              </a:rPr>
              <a:t>32 bits / 4 octets / four-decimal dotted quad</a:t>
            </a:r>
          </a:p>
          <a:p>
            <a:pPr lvl="1"/>
            <a:r>
              <a:rPr lang="en-US" dirty="0">
                <a:solidFill>
                  <a:schemeClr val="tx1"/>
                </a:solidFill>
                <a:ea typeface="+mj-ea"/>
                <a:cs typeface="+mj-cs"/>
              </a:rPr>
              <a:t>Did you know that 130.207.7.31 becomes 0x82CF071F?</a:t>
            </a:r>
          </a:p>
          <a:p>
            <a:pPr lvl="1"/>
            <a:r>
              <a:rPr lang="en-US" kern="1200" dirty="0">
                <a:solidFill>
                  <a:schemeClr val="tx1"/>
                </a:solidFill>
                <a:effectLst/>
                <a:ea typeface="+mj-ea"/>
                <a:cs typeface="+mj-cs"/>
              </a:rPr>
              <a:t>Each of those four numbers is decimal for a single byte</a:t>
            </a:r>
          </a:p>
          <a:p>
            <a:pPr lvl="0"/>
            <a:r>
              <a:rPr lang="en-US" baseline="0" dirty="0">
                <a:ea typeface="+mj-ea"/>
                <a:cs typeface="+mj-cs"/>
              </a:rPr>
              <a:t>And we need a mask </a:t>
            </a:r>
          </a:p>
          <a:p>
            <a:pPr lvl="0"/>
            <a:r>
              <a:rPr lang="en-US" dirty="0">
                <a:ea typeface="+mj-ea"/>
                <a:cs typeface="+mj-cs"/>
              </a:rPr>
              <a:t>We use it to divide the IP address into a "network" part and a "host" part</a:t>
            </a:r>
          </a:p>
          <a:p>
            <a:pPr lvl="1"/>
            <a:r>
              <a:rPr lang="en-US" dirty="0">
                <a:ea typeface="+mj-ea"/>
                <a:cs typeface="+mj-cs"/>
              </a:rPr>
              <a:t>It's a 32-bit number that starts with 1s and ends with 0s</a:t>
            </a:r>
          </a:p>
          <a:p>
            <a:pPr lvl="1"/>
            <a:r>
              <a:rPr lang="en-US" dirty="0">
                <a:ea typeface="+mj-ea"/>
                <a:cs typeface="+mj-cs"/>
              </a:rPr>
              <a:t>The network part is "under" the ones in the mask</a:t>
            </a:r>
          </a:p>
          <a:p>
            <a:pPr lvl="0"/>
            <a:r>
              <a:rPr lang="en-US" dirty="0">
                <a:ea typeface="+mj-ea"/>
                <a:cs typeface="+mj-cs"/>
              </a:rPr>
              <a:t>There are exactly 33 valid masks, FWIW</a:t>
            </a:r>
          </a:p>
        </p:txBody>
      </p:sp>
    </p:spTree>
    <p:extLst>
      <p:ext uri="{BB962C8B-B14F-4D97-AF65-F5344CB8AC3E}">
        <p14:creationId xmlns:p14="http://schemas.microsoft.com/office/powerpoint/2010/main" val="244874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Subnet and CIDR Notation</a:t>
            </a:r>
          </a:p>
        </p:txBody>
      </p:sp>
      <p:sp>
        <p:nvSpPr>
          <p:cNvPr id="78851" name="Rectangle 3"/>
          <p:cNvSpPr>
            <a:spLocks noGrp="1" noChangeArrowheads="1"/>
          </p:cNvSpPr>
          <p:nvPr>
            <p:ph idx="1"/>
          </p:nvPr>
        </p:nvSpPr>
        <p:spPr>
          <a:xfrm>
            <a:off x="486103" y="1760113"/>
            <a:ext cx="8372147" cy="3992563"/>
          </a:xfrm>
        </p:spPr>
        <p:txBody>
          <a:bodyPr>
            <a:normAutofit/>
          </a:bodyPr>
          <a:lstStyle/>
          <a:p>
            <a:pPr eaLnBrk="1" hangingPunct="1"/>
            <a:r>
              <a:rPr lang="en-US" sz="1800" dirty="0">
                <a:latin typeface="Arial" charset="0"/>
                <a:ea typeface="ＭＳ Ｐゴシック" charset="0"/>
                <a:cs typeface="ＭＳ Ｐゴシック" charset="0"/>
              </a:rPr>
              <a:t>Two different notations, same meaning: </a:t>
            </a:r>
          </a:p>
          <a:p>
            <a:pPr lvl="1" eaLnBrk="1" hangingPunct="1"/>
            <a:r>
              <a:rPr lang="en-US" sz="1800" dirty="0">
                <a:latin typeface="Arial" charset="0"/>
                <a:ea typeface="ＭＳ Ｐゴシック" charset="0"/>
              </a:rPr>
              <a:t>130.207.254.64 255.255.255.192</a:t>
            </a:r>
          </a:p>
          <a:p>
            <a:pPr lvl="1" eaLnBrk="1" hangingPunct="1"/>
            <a:r>
              <a:rPr lang="en-US" sz="1800" dirty="0">
                <a:latin typeface="Arial" charset="0"/>
                <a:ea typeface="ＭＳ Ｐゴシック" charset="0"/>
              </a:rPr>
              <a:t>130.207.254.64/26</a:t>
            </a:r>
          </a:p>
          <a:p>
            <a:pPr eaLnBrk="1" hangingPunct="1"/>
            <a:r>
              <a:rPr lang="en-US" sz="1800" dirty="0">
                <a:latin typeface="Arial" charset="0"/>
                <a:ea typeface="ＭＳ Ｐゴシック" charset="0"/>
                <a:cs typeface="ＭＳ Ｐゴシック" charset="0"/>
              </a:rPr>
              <a:t>In this example, the network part is the first 26 bits, host is last 6</a:t>
            </a:r>
          </a:p>
          <a:p>
            <a:pPr eaLnBrk="1" hangingPunct="1"/>
            <a:r>
              <a:rPr lang="en-US" sz="1800" dirty="0">
                <a:latin typeface="Arial" charset="0"/>
                <a:ea typeface="ＭＳ Ｐゴシック" charset="0"/>
                <a:cs typeface="ＭＳ Ｐゴシック" charset="0"/>
              </a:rPr>
              <a:t>If you'</a:t>
            </a:r>
            <a:r>
              <a:rPr lang="en-US" altLang="ja-JP" sz="1800" dirty="0">
                <a:latin typeface="Arial" charset="0"/>
                <a:ea typeface="ＭＳ Ｐゴシック" charset="0"/>
                <a:cs typeface="ＭＳ Ｐゴシック" charset="0"/>
              </a:rPr>
              <a:t>re doing this every day, you learn to do it in your head; if not, use a subnet calculator, e.g. </a:t>
            </a:r>
            <a:r>
              <a:rPr lang="en-US" altLang="ja-JP" sz="1600" dirty="0">
                <a:latin typeface="Arial" charset="0"/>
                <a:ea typeface="ＭＳ Ｐゴシック" charset="0"/>
                <a:cs typeface="ＭＳ Ｐゴシック" charset="0"/>
                <a:hlinkClick r:id="rId3"/>
              </a:rPr>
              <a:t>http://www.subnet-calculator.com/cidr.php</a:t>
            </a:r>
            <a:endParaRPr lang="en-US" altLang="ja-JP" sz="1600" dirty="0">
              <a:latin typeface="Arial" charset="0"/>
              <a:ea typeface="ＭＳ Ｐゴシック" charset="0"/>
              <a:cs typeface="ＭＳ Ｐゴシック" charset="0"/>
            </a:endParaRPr>
          </a:p>
          <a:p>
            <a:pPr eaLnBrk="1" hangingPunct="1"/>
            <a:r>
              <a:rPr lang="en-US" sz="1800" dirty="0">
                <a:latin typeface="Arial" charset="0"/>
                <a:ea typeface="ＭＳ Ｐゴシック" charset="0"/>
                <a:cs typeface="ＭＳ Ｐゴシック" charset="0"/>
              </a:rPr>
              <a:t>Cisco equipment sometimes uses the former notation; many other modern tools use the latter</a:t>
            </a:r>
          </a:p>
        </p:txBody>
      </p:sp>
      <p:sp>
        <p:nvSpPr>
          <p:cNvPr id="78852" name="Rectangle 4"/>
          <p:cNvSpPr>
            <a:spLocks noChangeArrowheads="1"/>
          </p:cNvSpPr>
          <p:nvPr/>
        </p:nvSpPr>
        <p:spPr bwMode="auto">
          <a:xfrm>
            <a:off x="1393825" y="5085877"/>
            <a:ext cx="590550" cy="3048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800" b="0" dirty="0">
                <a:solidFill>
                  <a:srgbClr val="FFFFFF"/>
                </a:solidFill>
                <a:latin typeface="ヒラギノ角ゴ ProN W3" charset="0"/>
              </a:rPr>
              <a:t>130</a:t>
            </a:r>
            <a:endParaRPr lang="en-US" sz="1800" b="0" dirty="0">
              <a:solidFill>
                <a:srgbClr val="FFFFFF"/>
              </a:solidFill>
            </a:endParaRPr>
          </a:p>
        </p:txBody>
      </p:sp>
      <p:sp>
        <p:nvSpPr>
          <p:cNvPr id="78853" name="Rectangle 5"/>
          <p:cNvSpPr>
            <a:spLocks noChangeArrowheads="1"/>
          </p:cNvSpPr>
          <p:nvPr/>
        </p:nvSpPr>
        <p:spPr bwMode="auto">
          <a:xfrm>
            <a:off x="1984375" y="5085877"/>
            <a:ext cx="590550" cy="3048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800" b="0">
                <a:solidFill>
                  <a:srgbClr val="FFFFFF"/>
                </a:solidFill>
                <a:latin typeface="ヒラギノ角ゴ ProN W3" charset="0"/>
              </a:rPr>
              <a:t>207</a:t>
            </a:r>
            <a:endParaRPr lang="en-US" sz="1800" b="0">
              <a:solidFill>
                <a:srgbClr val="FFFFFF"/>
              </a:solidFill>
            </a:endParaRPr>
          </a:p>
        </p:txBody>
      </p:sp>
      <p:sp>
        <p:nvSpPr>
          <p:cNvPr id="78854" name="Rectangle 6"/>
          <p:cNvSpPr>
            <a:spLocks noChangeArrowheads="1"/>
          </p:cNvSpPr>
          <p:nvPr/>
        </p:nvSpPr>
        <p:spPr bwMode="auto">
          <a:xfrm>
            <a:off x="2574925" y="5085877"/>
            <a:ext cx="617538" cy="3048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800" b="0">
                <a:solidFill>
                  <a:srgbClr val="FFFFFF"/>
                </a:solidFill>
                <a:latin typeface="ヒラギノ角ゴ ProN W3" charset="0"/>
              </a:rPr>
              <a:t>254</a:t>
            </a:r>
            <a:endParaRPr lang="en-US" sz="1800" b="0">
              <a:solidFill>
                <a:srgbClr val="FFFFFF"/>
              </a:solidFill>
            </a:endParaRPr>
          </a:p>
        </p:txBody>
      </p:sp>
      <p:sp>
        <p:nvSpPr>
          <p:cNvPr id="78855" name="Rectangle 7"/>
          <p:cNvSpPr>
            <a:spLocks noChangeArrowheads="1"/>
          </p:cNvSpPr>
          <p:nvPr/>
        </p:nvSpPr>
        <p:spPr bwMode="auto">
          <a:xfrm>
            <a:off x="3181350" y="5085877"/>
            <a:ext cx="617538" cy="3048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800" b="0">
                <a:solidFill>
                  <a:srgbClr val="FFFFFF"/>
                </a:solidFill>
                <a:latin typeface="ヒラギノ角ゴ ProN W3" charset="0"/>
              </a:rPr>
              <a:t>64</a:t>
            </a:r>
            <a:endParaRPr lang="en-US" sz="1800" b="0">
              <a:solidFill>
                <a:srgbClr val="FFFFFF"/>
              </a:solidFill>
            </a:endParaRPr>
          </a:p>
        </p:txBody>
      </p:sp>
      <p:sp>
        <p:nvSpPr>
          <p:cNvPr id="78856" name="Rectangle 8"/>
          <p:cNvSpPr>
            <a:spLocks noChangeArrowheads="1"/>
          </p:cNvSpPr>
          <p:nvPr/>
        </p:nvSpPr>
        <p:spPr bwMode="auto">
          <a:xfrm>
            <a:off x="1393825" y="5390677"/>
            <a:ext cx="590550" cy="3048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000" b="0">
                <a:solidFill>
                  <a:srgbClr val="FFFFFF"/>
                </a:solidFill>
              </a:rPr>
              <a:t>10000010</a:t>
            </a:r>
          </a:p>
        </p:txBody>
      </p:sp>
      <p:sp>
        <p:nvSpPr>
          <p:cNvPr id="78857" name="Rectangle 9"/>
          <p:cNvSpPr>
            <a:spLocks noChangeArrowheads="1"/>
          </p:cNvSpPr>
          <p:nvPr/>
        </p:nvSpPr>
        <p:spPr bwMode="auto">
          <a:xfrm>
            <a:off x="1976438" y="5390677"/>
            <a:ext cx="590550" cy="3048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000" b="0">
                <a:solidFill>
                  <a:srgbClr val="FFFFFF"/>
                </a:solidFill>
              </a:rPr>
              <a:t>11001111</a:t>
            </a:r>
          </a:p>
        </p:txBody>
      </p:sp>
      <p:sp>
        <p:nvSpPr>
          <p:cNvPr id="78858" name="Rectangle 10"/>
          <p:cNvSpPr>
            <a:spLocks noChangeArrowheads="1"/>
          </p:cNvSpPr>
          <p:nvPr/>
        </p:nvSpPr>
        <p:spPr bwMode="auto">
          <a:xfrm>
            <a:off x="2574925" y="5390677"/>
            <a:ext cx="617538" cy="3048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000" b="0">
                <a:solidFill>
                  <a:srgbClr val="FFFFFF"/>
                </a:solidFill>
              </a:rPr>
              <a:t>11111110</a:t>
            </a:r>
          </a:p>
        </p:txBody>
      </p:sp>
      <p:sp>
        <p:nvSpPr>
          <p:cNvPr id="78859" name="Rectangle 11"/>
          <p:cNvSpPr>
            <a:spLocks noChangeArrowheads="1"/>
          </p:cNvSpPr>
          <p:nvPr/>
        </p:nvSpPr>
        <p:spPr bwMode="auto">
          <a:xfrm>
            <a:off x="1374775" y="5771677"/>
            <a:ext cx="590550" cy="3048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800" b="0">
                <a:solidFill>
                  <a:srgbClr val="FFFFFF"/>
                </a:solidFill>
                <a:latin typeface="ヒラギノ角ゴ ProN W3" charset="0"/>
              </a:rPr>
              <a:t>255</a:t>
            </a:r>
            <a:endParaRPr lang="en-US" sz="1800" b="0">
              <a:solidFill>
                <a:srgbClr val="FFFFFF"/>
              </a:solidFill>
            </a:endParaRPr>
          </a:p>
        </p:txBody>
      </p:sp>
      <p:sp>
        <p:nvSpPr>
          <p:cNvPr id="78860" name="Rectangle 12"/>
          <p:cNvSpPr>
            <a:spLocks noChangeArrowheads="1"/>
          </p:cNvSpPr>
          <p:nvPr/>
        </p:nvSpPr>
        <p:spPr bwMode="auto">
          <a:xfrm>
            <a:off x="1965325" y="5771677"/>
            <a:ext cx="590550" cy="3048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800" b="0">
                <a:solidFill>
                  <a:srgbClr val="FFFFFF"/>
                </a:solidFill>
                <a:latin typeface="ヒラギノ角ゴ ProN W3" charset="0"/>
              </a:rPr>
              <a:t>255</a:t>
            </a:r>
            <a:endParaRPr lang="en-US" sz="1800" b="0">
              <a:solidFill>
                <a:srgbClr val="FFFFFF"/>
              </a:solidFill>
            </a:endParaRPr>
          </a:p>
        </p:txBody>
      </p:sp>
      <p:sp>
        <p:nvSpPr>
          <p:cNvPr id="78861" name="Rectangle 13"/>
          <p:cNvSpPr>
            <a:spLocks noChangeArrowheads="1"/>
          </p:cNvSpPr>
          <p:nvPr/>
        </p:nvSpPr>
        <p:spPr bwMode="auto">
          <a:xfrm>
            <a:off x="2555875" y="5771677"/>
            <a:ext cx="617538" cy="3048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800" b="0">
                <a:solidFill>
                  <a:srgbClr val="FFFFFF"/>
                </a:solidFill>
                <a:latin typeface="ヒラギノ角ゴ ProN W3" charset="0"/>
              </a:rPr>
              <a:t>255</a:t>
            </a:r>
            <a:endParaRPr lang="en-US" sz="1800" b="0">
              <a:solidFill>
                <a:srgbClr val="FFFFFF"/>
              </a:solidFill>
            </a:endParaRPr>
          </a:p>
        </p:txBody>
      </p:sp>
      <p:sp>
        <p:nvSpPr>
          <p:cNvPr id="78862" name="Rectangle 14"/>
          <p:cNvSpPr>
            <a:spLocks noChangeArrowheads="1"/>
          </p:cNvSpPr>
          <p:nvPr/>
        </p:nvSpPr>
        <p:spPr bwMode="auto">
          <a:xfrm>
            <a:off x="1374775" y="6076477"/>
            <a:ext cx="590550" cy="3048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000" b="0">
                <a:solidFill>
                  <a:srgbClr val="FFFFFF"/>
                </a:solidFill>
              </a:rPr>
              <a:t>11111111</a:t>
            </a:r>
          </a:p>
        </p:txBody>
      </p:sp>
      <p:sp>
        <p:nvSpPr>
          <p:cNvPr id="78863" name="Rectangle 15"/>
          <p:cNvSpPr>
            <a:spLocks noChangeArrowheads="1"/>
          </p:cNvSpPr>
          <p:nvPr/>
        </p:nvSpPr>
        <p:spPr bwMode="auto">
          <a:xfrm>
            <a:off x="1965325" y="6076477"/>
            <a:ext cx="590550" cy="3048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000" b="0">
                <a:solidFill>
                  <a:srgbClr val="FFFFFF"/>
                </a:solidFill>
              </a:rPr>
              <a:t>11111111</a:t>
            </a:r>
          </a:p>
        </p:txBody>
      </p:sp>
      <p:sp>
        <p:nvSpPr>
          <p:cNvPr id="78864" name="Rectangle 16"/>
          <p:cNvSpPr>
            <a:spLocks noChangeArrowheads="1"/>
          </p:cNvSpPr>
          <p:nvPr/>
        </p:nvSpPr>
        <p:spPr bwMode="auto">
          <a:xfrm>
            <a:off x="2555875" y="6076477"/>
            <a:ext cx="617538" cy="3048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000" b="0">
                <a:solidFill>
                  <a:srgbClr val="FFFFFF"/>
                </a:solidFill>
              </a:rPr>
              <a:t>11111111</a:t>
            </a:r>
          </a:p>
        </p:txBody>
      </p:sp>
      <p:sp>
        <p:nvSpPr>
          <p:cNvPr id="78865" name="AutoShape 17"/>
          <p:cNvSpPr>
            <a:spLocks noChangeArrowheads="1"/>
          </p:cNvSpPr>
          <p:nvPr/>
        </p:nvSpPr>
        <p:spPr bwMode="auto">
          <a:xfrm>
            <a:off x="4591050" y="5624040"/>
            <a:ext cx="1600200" cy="838200"/>
          </a:xfrm>
          <a:prstGeom prst="wedgeEllipseCallout">
            <a:avLst>
              <a:gd name="adj1" fmla="val -95236"/>
              <a:gd name="adj2" fmla="val 29926"/>
            </a:avLst>
          </a:prstGeom>
          <a:solidFill>
            <a:schemeClr val="folHlink"/>
          </a:solidFill>
          <a:ln w="9525">
            <a:solidFill>
              <a:schemeClr val="tx1"/>
            </a:solidFill>
            <a:miter lim="800000"/>
            <a:headEnd/>
            <a:tailEnd/>
          </a:ln>
        </p:spPr>
        <p:txBody>
          <a:bodyPr wrap="none" anchor="ctr"/>
          <a:lstStyle/>
          <a:p>
            <a:pPr algn="ctr">
              <a:buFontTx/>
              <a:buNone/>
            </a:pPr>
            <a:r>
              <a:rPr lang="en-US" sz="1800" b="0">
                <a:solidFill>
                  <a:srgbClr val="FFFFFF"/>
                </a:solidFill>
              </a:rPr>
              <a:t>Note /26</a:t>
            </a:r>
          </a:p>
          <a:p>
            <a:pPr algn="ctr">
              <a:buFontTx/>
              <a:buNone/>
            </a:pPr>
            <a:r>
              <a:rPr lang="en-US" sz="1800" b="0">
                <a:solidFill>
                  <a:srgbClr val="FFFFFF"/>
                </a:solidFill>
              </a:rPr>
              <a:t>leading 1 bits</a:t>
            </a:r>
          </a:p>
        </p:txBody>
      </p:sp>
      <p:sp>
        <p:nvSpPr>
          <p:cNvPr id="78866" name="Rectangle 18"/>
          <p:cNvSpPr>
            <a:spLocks noChangeArrowheads="1"/>
          </p:cNvSpPr>
          <p:nvPr/>
        </p:nvSpPr>
        <p:spPr bwMode="auto">
          <a:xfrm>
            <a:off x="3181350" y="5390677"/>
            <a:ext cx="163513" cy="3048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000" b="0">
                <a:solidFill>
                  <a:srgbClr val="FFFFFF"/>
                </a:solidFill>
              </a:rPr>
              <a:t>01</a:t>
            </a:r>
          </a:p>
        </p:txBody>
      </p:sp>
      <p:sp>
        <p:nvSpPr>
          <p:cNvPr id="78867" name="Rectangle 19"/>
          <p:cNvSpPr>
            <a:spLocks noChangeArrowheads="1"/>
          </p:cNvSpPr>
          <p:nvPr/>
        </p:nvSpPr>
        <p:spPr bwMode="auto">
          <a:xfrm>
            <a:off x="3344863" y="5390677"/>
            <a:ext cx="457200" cy="3048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000" b="0">
                <a:solidFill>
                  <a:srgbClr val="FFFFFF"/>
                </a:solidFill>
              </a:rPr>
              <a:t>000000</a:t>
            </a:r>
          </a:p>
        </p:txBody>
      </p:sp>
      <p:sp>
        <p:nvSpPr>
          <p:cNvPr id="78868" name="Rectangle 20"/>
          <p:cNvSpPr>
            <a:spLocks noChangeArrowheads="1"/>
          </p:cNvSpPr>
          <p:nvPr/>
        </p:nvSpPr>
        <p:spPr bwMode="auto">
          <a:xfrm>
            <a:off x="3178175" y="5773265"/>
            <a:ext cx="617538" cy="3048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800" b="0">
                <a:solidFill>
                  <a:srgbClr val="FFFFFF"/>
                </a:solidFill>
                <a:latin typeface="ヒラギノ角ゴ ProN W3" charset="0"/>
              </a:rPr>
              <a:t>192</a:t>
            </a:r>
            <a:endParaRPr lang="en-US" sz="1800" b="0">
              <a:solidFill>
                <a:srgbClr val="FFFFFF"/>
              </a:solidFill>
            </a:endParaRPr>
          </a:p>
        </p:txBody>
      </p:sp>
      <p:sp>
        <p:nvSpPr>
          <p:cNvPr id="78869" name="Rectangle 21"/>
          <p:cNvSpPr>
            <a:spLocks noChangeArrowheads="1"/>
          </p:cNvSpPr>
          <p:nvPr/>
        </p:nvSpPr>
        <p:spPr bwMode="auto">
          <a:xfrm>
            <a:off x="3178175" y="6078065"/>
            <a:ext cx="163513" cy="3048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000" b="0">
                <a:solidFill>
                  <a:srgbClr val="FFFFFF"/>
                </a:solidFill>
              </a:rPr>
              <a:t>11</a:t>
            </a:r>
          </a:p>
        </p:txBody>
      </p:sp>
      <p:sp>
        <p:nvSpPr>
          <p:cNvPr id="78870" name="Rectangle 22"/>
          <p:cNvSpPr>
            <a:spLocks noChangeArrowheads="1"/>
          </p:cNvSpPr>
          <p:nvPr/>
        </p:nvSpPr>
        <p:spPr bwMode="auto">
          <a:xfrm>
            <a:off x="3341688" y="6078065"/>
            <a:ext cx="457200" cy="3048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000" b="0">
                <a:solidFill>
                  <a:srgbClr val="FFFFFF"/>
                </a:solidFill>
              </a:rPr>
              <a:t>000000</a:t>
            </a:r>
          </a:p>
        </p:txBody>
      </p:sp>
      <p:sp>
        <p:nvSpPr>
          <p:cNvPr id="78871" name="AutoShape 23"/>
          <p:cNvSpPr>
            <a:spLocks/>
          </p:cNvSpPr>
          <p:nvPr/>
        </p:nvSpPr>
        <p:spPr bwMode="auto">
          <a:xfrm rot="-5400000">
            <a:off x="2201863" y="5576414"/>
            <a:ext cx="306388" cy="1941513"/>
          </a:xfrm>
          <a:prstGeom prst="leftBrace">
            <a:avLst>
              <a:gd name="adj1" fmla="val 52806"/>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solidFill>
                <a:srgbClr val="FFFFFF"/>
              </a:solidFill>
            </a:endParaRPr>
          </a:p>
        </p:txBody>
      </p:sp>
      <p:sp>
        <p:nvSpPr>
          <p:cNvPr id="78872" name="AutoShape 24"/>
          <p:cNvSpPr>
            <a:spLocks/>
          </p:cNvSpPr>
          <p:nvPr/>
        </p:nvSpPr>
        <p:spPr bwMode="auto">
          <a:xfrm rot="-5400000">
            <a:off x="3416300" y="6290790"/>
            <a:ext cx="314325" cy="463550"/>
          </a:xfrm>
          <a:prstGeom prst="leftBrace">
            <a:avLst>
              <a:gd name="adj1" fmla="val 12290"/>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solidFill>
                <a:srgbClr val="FFFFFF"/>
              </a:solidFill>
            </a:endParaRPr>
          </a:p>
        </p:txBody>
      </p:sp>
      <p:sp>
        <p:nvSpPr>
          <p:cNvPr id="78873" name="Text Box 25"/>
          <p:cNvSpPr txBox="1">
            <a:spLocks noChangeArrowheads="1"/>
          </p:cNvSpPr>
          <p:nvPr/>
        </p:nvSpPr>
        <p:spPr bwMode="auto">
          <a:xfrm>
            <a:off x="1924050" y="6619402"/>
            <a:ext cx="85151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dirty="0">
                <a:ln>
                  <a:solidFill>
                    <a:schemeClr val="tx1"/>
                  </a:solidFill>
                </a:ln>
                <a:solidFill>
                  <a:srgbClr val="FFFFFF"/>
                </a:solidFill>
              </a:rPr>
              <a:t>Network</a:t>
            </a:r>
          </a:p>
        </p:txBody>
      </p:sp>
      <p:sp>
        <p:nvSpPr>
          <p:cNvPr id="78874" name="Text Box 26"/>
          <p:cNvSpPr txBox="1">
            <a:spLocks noChangeArrowheads="1"/>
          </p:cNvSpPr>
          <p:nvPr/>
        </p:nvSpPr>
        <p:spPr bwMode="auto">
          <a:xfrm>
            <a:off x="3300413" y="6609877"/>
            <a:ext cx="556563"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ln>
                  <a:solidFill>
                    <a:schemeClr val="tx1"/>
                  </a:solidFill>
                </a:ln>
                <a:solidFill>
                  <a:srgbClr val="FFFFFF"/>
                </a:solidFill>
              </a:rPr>
              <a:t>Host</a:t>
            </a:r>
          </a:p>
        </p:txBody>
      </p:sp>
      <p:sp>
        <p:nvSpPr>
          <p:cNvPr id="78875" name="Rectangle 27"/>
          <p:cNvSpPr>
            <a:spLocks noChangeArrowheads="1"/>
          </p:cNvSpPr>
          <p:nvPr/>
        </p:nvSpPr>
        <p:spPr bwMode="auto">
          <a:xfrm>
            <a:off x="7091363" y="5076352"/>
            <a:ext cx="936625" cy="484188"/>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000" b="0">
                <a:solidFill>
                  <a:srgbClr val="FFFFFF"/>
                </a:solidFill>
              </a:rPr>
              <a:t>1 1 0 0 1 1 1 1</a:t>
            </a:r>
          </a:p>
        </p:txBody>
      </p:sp>
      <p:sp>
        <p:nvSpPr>
          <p:cNvPr id="78876" name="Rectangle 28"/>
          <p:cNvSpPr>
            <a:spLocks noChangeArrowheads="1"/>
          </p:cNvSpPr>
          <p:nvPr/>
        </p:nvSpPr>
        <p:spPr bwMode="auto">
          <a:xfrm>
            <a:off x="7091363" y="5557365"/>
            <a:ext cx="119062" cy="1030287"/>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000">
                <a:solidFill>
                  <a:srgbClr val="FFFFFF"/>
                </a:solidFill>
              </a:rPr>
              <a:t>1</a:t>
            </a:r>
          </a:p>
          <a:p>
            <a:pPr algn="ctr">
              <a:buFontTx/>
              <a:buNone/>
            </a:pPr>
            <a:r>
              <a:rPr lang="en-US" sz="1000">
                <a:solidFill>
                  <a:srgbClr val="FFFFFF"/>
                </a:solidFill>
              </a:rPr>
              <a:t>2</a:t>
            </a:r>
            <a:endParaRPr lang="en-US" sz="1000" b="0">
              <a:solidFill>
                <a:srgbClr val="FFFFFF"/>
              </a:solidFill>
            </a:endParaRPr>
          </a:p>
          <a:p>
            <a:pPr algn="ctr">
              <a:buFontTx/>
              <a:buNone/>
            </a:pPr>
            <a:r>
              <a:rPr lang="en-US" sz="1000" b="0">
                <a:solidFill>
                  <a:srgbClr val="FFFFFF"/>
                </a:solidFill>
              </a:rPr>
              <a:t>8</a:t>
            </a:r>
          </a:p>
        </p:txBody>
      </p:sp>
      <p:sp>
        <p:nvSpPr>
          <p:cNvPr id="78877" name="Rectangle 29"/>
          <p:cNvSpPr>
            <a:spLocks noChangeArrowheads="1"/>
          </p:cNvSpPr>
          <p:nvPr/>
        </p:nvSpPr>
        <p:spPr bwMode="auto">
          <a:xfrm>
            <a:off x="7207250" y="5557365"/>
            <a:ext cx="119063" cy="1030287"/>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000">
                <a:solidFill>
                  <a:srgbClr val="FFFFFF"/>
                </a:solidFill>
              </a:rPr>
              <a:t>6</a:t>
            </a:r>
          </a:p>
          <a:p>
            <a:pPr algn="ctr">
              <a:buFontTx/>
              <a:buNone/>
            </a:pPr>
            <a:r>
              <a:rPr lang="en-US" sz="1000">
                <a:solidFill>
                  <a:srgbClr val="FFFFFF"/>
                </a:solidFill>
              </a:rPr>
              <a:t>4</a:t>
            </a:r>
          </a:p>
        </p:txBody>
      </p:sp>
      <p:sp>
        <p:nvSpPr>
          <p:cNvPr id="78878" name="Rectangle 30"/>
          <p:cNvSpPr>
            <a:spLocks noChangeArrowheads="1"/>
          </p:cNvSpPr>
          <p:nvPr/>
        </p:nvSpPr>
        <p:spPr bwMode="auto">
          <a:xfrm>
            <a:off x="7326313" y="5557365"/>
            <a:ext cx="117475" cy="1030287"/>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000" b="0">
                <a:solidFill>
                  <a:srgbClr val="FFFFFF"/>
                </a:solidFill>
              </a:rPr>
              <a:t>3</a:t>
            </a:r>
          </a:p>
          <a:p>
            <a:pPr algn="ctr">
              <a:buFontTx/>
              <a:buNone/>
            </a:pPr>
            <a:r>
              <a:rPr lang="en-US" sz="1000" b="0">
                <a:solidFill>
                  <a:srgbClr val="FFFFFF"/>
                </a:solidFill>
              </a:rPr>
              <a:t>2</a:t>
            </a:r>
          </a:p>
        </p:txBody>
      </p:sp>
      <p:sp>
        <p:nvSpPr>
          <p:cNvPr id="78879" name="Rectangle 31"/>
          <p:cNvSpPr>
            <a:spLocks noChangeArrowheads="1"/>
          </p:cNvSpPr>
          <p:nvPr/>
        </p:nvSpPr>
        <p:spPr bwMode="auto">
          <a:xfrm>
            <a:off x="7443788" y="5557365"/>
            <a:ext cx="119062" cy="1030287"/>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000" b="0">
                <a:solidFill>
                  <a:srgbClr val="FFFFFF"/>
                </a:solidFill>
              </a:rPr>
              <a:t>1</a:t>
            </a:r>
          </a:p>
          <a:p>
            <a:pPr algn="ctr">
              <a:buFontTx/>
              <a:buNone/>
            </a:pPr>
            <a:r>
              <a:rPr lang="en-US" sz="1000" b="0">
                <a:solidFill>
                  <a:srgbClr val="FFFFFF"/>
                </a:solidFill>
              </a:rPr>
              <a:t>6</a:t>
            </a:r>
          </a:p>
        </p:txBody>
      </p:sp>
      <p:sp>
        <p:nvSpPr>
          <p:cNvPr id="78880" name="Rectangle 32"/>
          <p:cNvSpPr>
            <a:spLocks noChangeArrowheads="1"/>
          </p:cNvSpPr>
          <p:nvPr/>
        </p:nvSpPr>
        <p:spPr bwMode="auto">
          <a:xfrm>
            <a:off x="7562850" y="5557365"/>
            <a:ext cx="117475" cy="1030287"/>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000">
                <a:solidFill>
                  <a:srgbClr val="FFFFFF"/>
                </a:solidFill>
              </a:rPr>
              <a:t>8</a:t>
            </a:r>
          </a:p>
        </p:txBody>
      </p:sp>
      <p:sp>
        <p:nvSpPr>
          <p:cNvPr id="78881" name="Rectangle 33"/>
          <p:cNvSpPr>
            <a:spLocks noChangeArrowheads="1"/>
          </p:cNvSpPr>
          <p:nvPr/>
        </p:nvSpPr>
        <p:spPr bwMode="auto">
          <a:xfrm>
            <a:off x="7680325" y="5557365"/>
            <a:ext cx="119063" cy="1030287"/>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000">
                <a:solidFill>
                  <a:srgbClr val="FFFFFF"/>
                </a:solidFill>
              </a:rPr>
              <a:t>4</a:t>
            </a:r>
          </a:p>
        </p:txBody>
      </p:sp>
      <p:sp>
        <p:nvSpPr>
          <p:cNvPr id="78882" name="Rectangle 34"/>
          <p:cNvSpPr>
            <a:spLocks noChangeArrowheads="1"/>
          </p:cNvSpPr>
          <p:nvPr/>
        </p:nvSpPr>
        <p:spPr bwMode="auto">
          <a:xfrm>
            <a:off x="7799388" y="5557365"/>
            <a:ext cx="117475" cy="1030287"/>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000">
                <a:solidFill>
                  <a:srgbClr val="FFFFFF"/>
                </a:solidFill>
              </a:rPr>
              <a:t>2</a:t>
            </a:r>
          </a:p>
        </p:txBody>
      </p:sp>
      <p:sp>
        <p:nvSpPr>
          <p:cNvPr id="78883" name="Rectangle 35"/>
          <p:cNvSpPr>
            <a:spLocks noChangeArrowheads="1"/>
          </p:cNvSpPr>
          <p:nvPr/>
        </p:nvSpPr>
        <p:spPr bwMode="auto">
          <a:xfrm>
            <a:off x="7904163" y="5557365"/>
            <a:ext cx="119062" cy="1030287"/>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000">
                <a:solidFill>
                  <a:srgbClr val="FFFFFF"/>
                </a:solidFill>
              </a:rPr>
              <a:t>1</a:t>
            </a:r>
          </a:p>
        </p:txBody>
      </p:sp>
      <p:sp>
        <p:nvSpPr>
          <p:cNvPr id="78884" name="Text Box 36"/>
          <p:cNvSpPr txBox="1">
            <a:spLocks noChangeArrowheads="1"/>
          </p:cNvSpPr>
          <p:nvPr/>
        </p:nvSpPr>
        <p:spPr bwMode="auto">
          <a:xfrm>
            <a:off x="7121525" y="6619402"/>
            <a:ext cx="13811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solidFill>
                  <a:srgbClr val="FFFFFF"/>
                </a:solidFill>
              </a:rPr>
              <a:t>192 + 15 = 207</a:t>
            </a:r>
          </a:p>
        </p:txBody>
      </p:sp>
    </p:spTree>
    <p:extLst>
      <p:ext uri="{BB962C8B-B14F-4D97-AF65-F5344CB8AC3E}">
        <p14:creationId xmlns:p14="http://schemas.microsoft.com/office/powerpoint/2010/main" val="27738929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9C3740-988E-BD47-8610-D8D940F0F0A3}"/>
              </a:ext>
            </a:extLst>
          </p:cNvPr>
          <p:cNvSpPr>
            <a:spLocks noGrp="1"/>
          </p:cNvSpPr>
          <p:nvPr>
            <p:ph idx="1"/>
          </p:nvPr>
        </p:nvSpPr>
        <p:spPr>
          <a:xfrm>
            <a:off x="1781503" y="2133600"/>
            <a:ext cx="7076747" cy="4485861"/>
          </a:xfrm>
        </p:spPr>
        <p:txBody>
          <a:bodyPr>
            <a:normAutofit fontScale="92500" lnSpcReduction="10000"/>
          </a:bodyPr>
          <a:lstStyle/>
          <a:p>
            <a:r>
              <a:rPr lang="en-US" dirty="0"/>
              <a:t>Some people think that IP addresses are assigned to hosts (i.e. computers)</a:t>
            </a:r>
          </a:p>
          <a:p>
            <a:r>
              <a:rPr lang="en-US" dirty="0"/>
              <a:t>That’s a misconception</a:t>
            </a:r>
          </a:p>
          <a:p>
            <a:r>
              <a:rPr lang="en-US" dirty="0"/>
              <a:t>IP addresses are assigned to </a:t>
            </a:r>
            <a:r>
              <a:rPr lang="en-US" b="1" dirty="0"/>
              <a:t>network interfaces</a:t>
            </a:r>
            <a:r>
              <a:rPr lang="en-US" dirty="0"/>
              <a:t>, so a computer may have more than one.  </a:t>
            </a:r>
          </a:p>
          <a:p>
            <a:r>
              <a:rPr lang="en-US" dirty="0"/>
              <a:t>To be able to participate on the internet, a computer just needs one network interface giving rise to the misconception that IP addresses are assigned to computers</a:t>
            </a:r>
          </a:p>
          <a:p>
            <a:r>
              <a:rPr lang="en-US" dirty="0"/>
              <a:t>Computers that route traffic between networks (a.k.a. </a:t>
            </a:r>
            <a:r>
              <a:rPr lang="en-US" b="1" dirty="0"/>
              <a:t>routers</a:t>
            </a:r>
            <a:r>
              <a:rPr lang="en-US" dirty="0"/>
              <a:t>) always have more than one IP address</a:t>
            </a:r>
          </a:p>
        </p:txBody>
      </p:sp>
      <p:sp>
        <p:nvSpPr>
          <p:cNvPr id="2" name="Title 1">
            <a:extLst>
              <a:ext uri="{FF2B5EF4-FFF2-40B4-BE49-F238E27FC236}">
                <a16:creationId xmlns:a16="http://schemas.microsoft.com/office/drawing/2014/main" id="{F6CB516A-919F-A34E-B34B-5187A460423A}"/>
              </a:ext>
            </a:extLst>
          </p:cNvPr>
          <p:cNvSpPr>
            <a:spLocks noGrp="1"/>
          </p:cNvSpPr>
          <p:nvPr>
            <p:ph type="title"/>
          </p:nvPr>
        </p:nvSpPr>
        <p:spPr/>
        <p:txBody>
          <a:bodyPr/>
          <a:lstStyle/>
          <a:p>
            <a:r>
              <a:rPr lang="en-US" dirty="0"/>
              <a:t>What gets assigned an IP address?</a:t>
            </a:r>
          </a:p>
        </p:txBody>
      </p:sp>
    </p:spTree>
    <p:extLst>
      <p:ext uri="{BB962C8B-B14F-4D97-AF65-F5344CB8AC3E}">
        <p14:creationId xmlns:p14="http://schemas.microsoft.com/office/powerpoint/2010/main" val="314387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0D318-9CD7-6947-BC81-2D86E7849B3E}"/>
              </a:ext>
            </a:extLst>
          </p:cNvPr>
          <p:cNvSpPr>
            <a:spLocks noGrp="1"/>
          </p:cNvSpPr>
          <p:nvPr>
            <p:ph type="title"/>
          </p:nvPr>
        </p:nvSpPr>
        <p:spPr/>
        <p:txBody>
          <a:bodyPr>
            <a:normAutofit fontScale="90000"/>
          </a:bodyPr>
          <a:lstStyle/>
          <a:p>
            <a:r>
              <a:rPr lang="en-US" dirty="0"/>
              <a:t>What does it mean to be on the same network?</a:t>
            </a:r>
          </a:p>
        </p:txBody>
      </p:sp>
      <p:sp>
        <p:nvSpPr>
          <p:cNvPr id="3" name="Content Placeholder 2">
            <a:extLst>
              <a:ext uri="{FF2B5EF4-FFF2-40B4-BE49-F238E27FC236}">
                <a16:creationId xmlns:a16="http://schemas.microsoft.com/office/drawing/2014/main" id="{F50FF5F2-E40E-784A-9EC1-78DFC5BA4955}"/>
              </a:ext>
            </a:extLst>
          </p:cNvPr>
          <p:cNvSpPr>
            <a:spLocks noGrp="1"/>
          </p:cNvSpPr>
          <p:nvPr>
            <p:ph idx="1"/>
          </p:nvPr>
        </p:nvSpPr>
        <p:spPr>
          <a:xfrm>
            <a:off x="1523207" y="1789216"/>
            <a:ext cx="7335044" cy="1939635"/>
          </a:xfrm>
        </p:spPr>
        <p:txBody>
          <a:bodyPr>
            <a:normAutofit fontScale="92500" lnSpcReduction="10000"/>
          </a:bodyPr>
          <a:lstStyle/>
          <a:p>
            <a:r>
              <a:rPr lang="en-US" dirty="0"/>
              <a:t>In the IP world, it’s simple</a:t>
            </a:r>
          </a:p>
          <a:p>
            <a:pPr lvl="1"/>
            <a:r>
              <a:rPr lang="en-US" dirty="0"/>
              <a:t>If network bits from two addresses are equal, the two are on the same network</a:t>
            </a:r>
          </a:p>
          <a:p>
            <a:pPr lvl="1"/>
            <a:r>
              <a:rPr lang="en-US" dirty="0"/>
              <a:t>“On the same network” means the data link layer will be used to deliver traffic between the two addresses, not the network layer</a:t>
            </a:r>
          </a:p>
        </p:txBody>
      </p:sp>
      <p:graphicFrame>
        <p:nvGraphicFramePr>
          <p:cNvPr id="4" name="Table 3">
            <a:extLst>
              <a:ext uri="{FF2B5EF4-FFF2-40B4-BE49-F238E27FC236}">
                <a16:creationId xmlns:a16="http://schemas.microsoft.com/office/drawing/2014/main" id="{36E5DE39-4B5D-BA4A-AACC-3F895727A153}"/>
              </a:ext>
            </a:extLst>
          </p:cNvPr>
          <p:cNvGraphicFramePr>
            <a:graphicFrameLocks noGrp="1"/>
          </p:cNvGraphicFramePr>
          <p:nvPr>
            <p:extLst>
              <p:ext uri="{D42A27DB-BD31-4B8C-83A1-F6EECF244321}">
                <p14:modId xmlns:p14="http://schemas.microsoft.com/office/powerpoint/2010/main" val="3831905135"/>
              </p:ext>
            </p:extLst>
          </p:nvPr>
        </p:nvGraphicFramePr>
        <p:xfrm>
          <a:off x="1523206" y="3728850"/>
          <a:ext cx="7335044" cy="2777640"/>
        </p:xfrm>
        <a:graphic>
          <a:graphicData uri="http://schemas.openxmlformats.org/drawingml/2006/table">
            <a:tbl>
              <a:tblPr firstRow="1" bandRow="1">
                <a:tableStyleId>{5C22544A-7EE6-4342-B048-85BDC9FD1C3A}</a:tableStyleId>
              </a:tblPr>
              <a:tblGrid>
                <a:gridCol w="1833761">
                  <a:extLst>
                    <a:ext uri="{9D8B030D-6E8A-4147-A177-3AD203B41FA5}">
                      <a16:colId xmlns:a16="http://schemas.microsoft.com/office/drawing/2014/main" val="2789098727"/>
                    </a:ext>
                  </a:extLst>
                </a:gridCol>
                <a:gridCol w="1833761">
                  <a:extLst>
                    <a:ext uri="{9D8B030D-6E8A-4147-A177-3AD203B41FA5}">
                      <a16:colId xmlns:a16="http://schemas.microsoft.com/office/drawing/2014/main" val="1613373410"/>
                    </a:ext>
                  </a:extLst>
                </a:gridCol>
                <a:gridCol w="2053220">
                  <a:extLst>
                    <a:ext uri="{9D8B030D-6E8A-4147-A177-3AD203B41FA5}">
                      <a16:colId xmlns:a16="http://schemas.microsoft.com/office/drawing/2014/main" val="3659953375"/>
                    </a:ext>
                  </a:extLst>
                </a:gridCol>
                <a:gridCol w="1614302">
                  <a:extLst>
                    <a:ext uri="{9D8B030D-6E8A-4147-A177-3AD203B41FA5}">
                      <a16:colId xmlns:a16="http://schemas.microsoft.com/office/drawing/2014/main" val="3055061668"/>
                    </a:ext>
                  </a:extLst>
                </a:gridCol>
              </a:tblGrid>
              <a:tr h="534390">
                <a:tc>
                  <a:txBody>
                    <a:bodyPr/>
                    <a:lstStyle/>
                    <a:p>
                      <a:pPr algn="ctr"/>
                      <a:r>
                        <a:rPr lang="en-US" dirty="0"/>
                        <a:t>Source IP address</a:t>
                      </a:r>
                    </a:p>
                  </a:txBody>
                  <a:tcPr/>
                </a:tc>
                <a:tc>
                  <a:txBody>
                    <a:bodyPr/>
                    <a:lstStyle/>
                    <a:p>
                      <a:pPr algn="ctr"/>
                      <a:r>
                        <a:rPr lang="en-US" dirty="0"/>
                        <a:t>Destination IP address</a:t>
                      </a:r>
                    </a:p>
                  </a:txBody>
                  <a:tcPr/>
                </a:tc>
                <a:tc>
                  <a:txBody>
                    <a:bodyPr/>
                    <a:lstStyle/>
                    <a:p>
                      <a:pPr algn="ctr"/>
                      <a:r>
                        <a:rPr lang="en-US" dirty="0"/>
                        <a:t>Mask</a:t>
                      </a:r>
                    </a:p>
                  </a:txBody>
                  <a:tcPr/>
                </a:tc>
                <a:tc>
                  <a:txBody>
                    <a:bodyPr/>
                    <a:lstStyle/>
                    <a:p>
                      <a:pPr algn="ctr"/>
                      <a:r>
                        <a:rPr lang="en-US" dirty="0"/>
                        <a:t>On the same network?</a:t>
                      </a:r>
                    </a:p>
                  </a:txBody>
                  <a:tcPr/>
                </a:tc>
                <a:extLst>
                  <a:ext uri="{0D108BD9-81ED-4DB2-BD59-A6C34878D82A}">
                    <a16:rowId xmlns:a16="http://schemas.microsoft.com/office/drawing/2014/main" val="1050071643"/>
                  </a:ext>
                </a:extLst>
              </a:tr>
              <a:tr h="534390">
                <a:tc>
                  <a:txBody>
                    <a:bodyPr/>
                    <a:lstStyle/>
                    <a:p>
                      <a:r>
                        <a:rPr lang="en-US" dirty="0"/>
                        <a:t>130.207.7.23</a:t>
                      </a:r>
                    </a:p>
                  </a:txBody>
                  <a:tcPr/>
                </a:tc>
                <a:tc>
                  <a:txBody>
                    <a:bodyPr/>
                    <a:lstStyle/>
                    <a:p>
                      <a:r>
                        <a:rPr lang="en-US" dirty="0"/>
                        <a:t>130.207.254.16</a:t>
                      </a:r>
                    </a:p>
                  </a:txBody>
                  <a:tcPr/>
                </a:tc>
                <a:tc>
                  <a:txBody>
                    <a:bodyPr/>
                    <a:lstStyle/>
                    <a:p>
                      <a:r>
                        <a:rPr lang="en-US" dirty="0"/>
                        <a:t>/16 (255.255.0.0)</a:t>
                      </a:r>
                    </a:p>
                  </a:txBody>
                  <a:tcPr/>
                </a:tc>
                <a:tc>
                  <a:txBody>
                    <a:bodyPr/>
                    <a:lstStyle/>
                    <a:p>
                      <a:r>
                        <a:rPr lang="en-US" dirty="0"/>
                        <a:t>Yes</a:t>
                      </a:r>
                    </a:p>
                  </a:txBody>
                  <a:tcPr/>
                </a:tc>
                <a:extLst>
                  <a:ext uri="{0D108BD9-81ED-4DB2-BD59-A6C34878D82A}">
                    <a16:rowId xmlns:a16="http://schemas.microsoft.com/office/drawing/2014/main" val="74391734"/>
                  </a:ext>
                </a:extLst>
              </a:tr>
              <a:tr h="534390">
                <a:tc>
                  <a:txBody>
                    <a:bodyPr/>
                    <a:lstStyle/>
                    <a:p>
                      <a:r>
                        <a:rPr lang="en-US" dirty="0"/>
                        <a:t>192.168.1.2</a:t>
                      </a:r>
                    </a:p>
                  </a:txBody>
                  <a:tcPr/>
                </a:tc>
                <a:tc>
                  <a:txBody>
                    <a:bodyPr/>
                    <a:lstStyle/>
                    <a:p>
                      <a:r>
                        <a:rPr lang="en-US" dirty="0"/>
                        <a:t>192.168.2.2</a:t>
                      </a:r>
                    </a:p>
                  </a:txBody>
                  <a:tcPr/>
                </a:tc>
                <a:tc>
                  <a:txBody>
                    <a:bodyPr/>
                    <a:lstStyle/>
                    <a:p>
                      <a:r>
                        <a:rPr lang="en-US" dirty="0"/>
                        <a:t>/24 (255.255.255.0)</a:t>
                      </a:r>
                    </a:p>
                  </a:txBody>
                  <a:tcPr/>
                </a:tc>
                <a:tc>
                  <a:txBody>
                    <a:bodyPr/>
                    <a:lstStyle/>
                    <a:p>
                      <a:r>
                        <a:rPr lang="en-US" dirty="0"/>
                        <a:t>No</a:t>
                      </a:r>
                    </a:p>
                  </a:txBody>
                  <a:tcPr/>
                </a:tc>
                <a:extLst>
                  <a:ext uri="{0D108BD9-81ED-4DB2-BD59-A6C34878D82A}">
                    <a16:rowId xmlns:a16="http://schemas.microsoft.com/office/drawing/2014/main" val="1226176469"/>
                  </a:ext>
                </a:extLst>
              </a:tr>
              <a:tr h="534390">
                <a:tc>
                  <a:txBody>
                    <a:bodyPr/>
                    <a:lstStyle/>
                    <a:p>
                      <a:r>
                        <a:rPr lang="en-US" dirty="0"/>
                        <a:t>0x81880507</a:t>
                      </a:r>
                    </a:p>
                  </a:txBody>
                  <a:tcPr/>
                </a:tc>
                <a:tc>
                  <a:txBody>
                    <a:bodyPr/>
                    <a:lstStyle/>
                    <a:p>
                      <a:r>
                        <a:rPr lang="en-US" dirty="0"/>
                        <a:t>0x818910F1</a:t>
                      </a:r>
                    </a:p>
                  </a:txBody>
                  <a:tcPr/>
                </a:tc>
                <a:tc>
                  <a:txBody>
                    <a:bodyPr/>
                    <a:lstStyle/>
                    <a:p>
                      <a:r>
                        <a:rPr lang="en-US" dirty="0"/>
                        <a:t>/15 (255.254.0.0)</a:t>
                      </a:r>
                    </a:p>
                  </a:txBody>
                  <a:tcPr/>
                </a:tc>
                <a:tc>
                  <a:txBody>
                    <a:bodyPr/>
                    <a:lstStyle/>
                    <a:p>
                      <a:r>
                        <a:rPr lang="en-US" dirty="0"/>
                        <a:t>Yes</a:t>
                      </a:r>
                    </a:p>
                  </a:txBody>
                  <a:tcPr/>
                </a:tc>
                <a:extLst>
                  <a:ext uri="{0D108BD9-81ED-4DB2-BD59-A6C34878D82A}">
                    <a16:rowId xmlns:a16="http://schemas.microsoft.com/office/drawing/2014/main" val="897647929"/>
                  </a:ext>
                </a:extLst>
              </a:tr>
              <a:tr h="534390">
                <a:tc>
                  <a:txBody>
                    <a:bodyPr/>
                    <a:lstStyle/>
                    <a:p>
                      <a:r>
                        <a:rPr lang="en-US" dirty="0"/>
                        <a:t>172.16.32.12</a:t>
                      </a:r>
                    </a:p>
                  </a:txBody>
                  <a:tcPr/>
                </a:tc>
                <a:tc>
                  <a:txBody>
                    <a:bodyPr/>
                    <a:lstStyle/>
                    <a:p>
                      <a:r>
                        <a:rPr lang="en-US" dirty="0"/>
                        <a:t>10.0.5.2</a:t>
                      </a:r>
                    </a:p>
                  </a:txBody>
                  <a:tcPr/>
                </a:tc>
                <a:tc>
                  <a:txBody>
                    <a:bodyPr/>
                    <a:lstStyle/>
                    <a:p>
                      <a:r>
                        <a:rPr lang="en-US" dirty="0"/>
                        <a:t>/16 (255.255.0.0)</a:t>
                      </a:r>
                    </a:p>
                  </a:txBody>
                  <a:tcPr/>
                </a:tc>
                <a:tc>
                  <a:txBody>
                    <a:bodyPr/>
                    <a:lstStyle/>
                    <a:p>
                      <a:r>
                        <a:rPr lang="en-US" dirty="0"/>
                        <a:t>No</a:t>
                      </a:r>
                    </a:p>
                  </a:txBody>
                  <a:tcPr/>
                </a:tc>
                <a:extLst>
                  <a:ext uri="{0D108BD9-81ED-4DB2-BD59-A6C34878D82A}">
                    <a16:rowId xmlns:a16="http://schemas.microsoft.com/office/drawing/2014/main" val="415123402"/>
                  </a:ext>
                </a:extLst>
              </a:tr>
            </a:tbl>
          </a:graphicData>
        </a:graphic>
      </p:graphicFrame>
      <p:sp>
        <p:nvSpPr>
          <p:cNvPr id="5" name="Rectangle 4">
            <a:extLst>
              <a:ext uri="{FF2B5EF4-FFF2-40B4-BE49-F238E27FC236}">
                <a16:creationId xmlns:a16="http://schemas.microsoft.com/office/drawing/2014/main" id="{D68E49C6-025A-E2A2-6539-2B4E792C6F09}"/>
              </a:ext>
            </a:extLst>
          </p:cNvPr>
          <p:cNvSpPr/>
          <p:nvPr/>
        </p:nvSpPr>
        <p:spPr>
          <a:xfrm>
            <a:off x="7285383" y="4412974"/>
            <a:ext cx="1572867" cy="4472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6CAAA05-E9F4-0DC7-956F-92EAAC99407B}"/>
              </a:ext>
            </a:extLst>
          </p:cNvPr>
          <p:cNvSpPr/>
          <p:nvPr/>
        </p:nvSpPr>
        <p:spPr>
          <a:xfrm>
            <a:off x="7285382" y="4933797"/>
            <a:ext cx="1572867" cy="4472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02E20F-477E-9C92-82B4-15C1F29AB3C1}"/>
              </a:ext>
            </a:extLst>
          </p:cNvPr>
          <p:cNvSpPr/>
          <p:nvPr/>
        </p:nvSpPr>
        <p:spPr>
          <a:xfrm>
            <a:off x="7285381" y="5454620"/>
            <a:ext cx="1572867" cy="4472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64AC5B8-94FA-450E-E4FE-916F96D7FD89}"/>
              </a:ext>
            </a:extLst>
          </p:cNvPr>
          <p:cNvSpPr/>
          <p:nvPr/>
        </p:nvSpPr>
        <p:spPr>
          <a:xfrm>
            <a:off x="7285380" y="5975443"/>
            <a:ext cx="1572867" cy="4472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573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331635-6879-E44E-98CC-338DD0F359B8}"/>
              </a:ext>
            </a:extLst>
          </p:cNvPr>
          <p:cNvSpPr>
            <a:spLocks noGrp="1"/>
          </p:cNvSpPr>
          <p:nvPr>
            <p:ph type="title"/>
          </p:nvPr>
        </p:nvSpPr>
        <p:spPr/>
        <p:txBody>
          <a:bodyPr>
            <a:normAutofit fontScale="90000"/>
          </a:bodyPr>
          <a:lstStyle/>
          <a:p>
            <a:r>
              <a:rPr lang="en-US" dirty="0"/>
              <a:t>Are these two IP addresses on the same network?</a:t>
            </a:r>
          </a:p>
        </p:txBody>
      </p:sp>
      <p:sp>
        <p:nvSpPr>
          <p:cNvPr id="5" name="Content Placeholder 4">
            <a:extLst>
              <a:ext uri="{FF2B5EF4-FFF2-40B4-BE49-F238E27FC236}">
                <a16:creationId xmlns:a16="http://schemas.microsoft.com/office/drawing/2014/main" id="{8E516BE3-5B7E-0444-BD93-75E456B0513F}"/>
              </a:ext>
            </a:extLst>
          </p:cNvPr>
          <p:cNvSpPr>
            <a:spLocks noGrp="1"/>
          </p:cNvSpPr>
          <p:nvPr>
            <p:ph idx="1"/>
          </p:nvPr>
        </p:nvSpPr>
        <p:spPr/>
        <p:txBody>
          <a:bodyPr/>
          <a:lstStyle/>
          <a:p>
            <a:pPr marL="0" indent="0">
              <a:buNone/>
            </a:pPr>
            <a:r>
              <a:rPr lang="en-US" dirty="0"/>
              <a:t>143.215.14.243 and 143.214.14.242 if the mask for each is /24</a:t>
            </a:r>
          </a:p>
          <a:p>
            <a:pPr marL="0" indent="0">
              <a:buNone/>
            </a:pPr>
            <a:endParaRPr lang="en-US" dirty="0"/>
          </a:p>
          <a:p>
            <a:r>
              <a:rPr lang="en-US" dirty="0"/>
              <a:t>Yes</a:t>
            </a:r>
          </a:p>
          <a:p>
            <a:r>
              <a:rPr lang="en-US" dirty="0"/>
              <a:t>No</a:t>
            </a:r>
          </a:p>
          <a:p>
            <a:r>
              <a:rPr lang="en-US" dirty="0"/>
              <a:t>Can’t tell</a:t>
            </a:r>
          </a:p>
          <a:p>
            <a:r>
              <a:rPr lang="en-US" dirty="0"/>
              <a:t>All of the above</a:t>
            </a:r>
          </a:p>
        </p:txBody>
      </p:sp>
      <p:sp>
        <p:nvSpPr>
          <p:cNvPr id="2" name="Text Placeholder 1">
            <a:extLst>
              <a:ext uri="{FF2B5EF4-FFF2-40B4-BE49-F238E27FC236}">
                <a16:creationId xmlns:a16="http://schemas.microsoft.com/office/drawing/2014/main" id="{69BDEF32-2585-DD4F-A466-FA666BC17981}"/>
              </a:ext>
            </a:extLst>
          </p:cNvPr>
          <p:cNvSpPr>
            <a:spLocks noGrp="1"/>
          </p:cNvSpPr>
          <p:nvPr>
            <p:ph type="body" sz="quarter" idx="13"/>
          </p:nvPr>
        </p:nvSpPr>
        <p:spPr/>
        <p:txBody>
          <a:bodyPr/>
          <a:lstStyle/>
          <a:p>
            <a:r>
              <a:rPr lang="en-US" dirty="0"/>
              <a:t>30</a:t>
            </a:r>
          </a:p>
        </p:txBody>
      </p:sp>
      <p:sp>
        <p:nvSpPr>
          <p:cNvPr id="6" name="TextBox 5">
            <a:extLst>
              <a:ext uri="{FF2B5EF4-FFF2-40B4-BE49-F238E27FC236}">
                <a16:creationId xmlns:a16="http://schemas.microsoft.com/office/drawing/2014/main" id="{079D6940-9584-8F4D-84A3-A37A03D14F33}"/>
              </a:ext>
            </a:extLst>
          </p:cNvPr>
          <p:cNvSpPr txBox="1"/>
          <p:nvPr/>
        </p:nvSpPr>
        <p:spPr>
          <a:xfrm>
            <a:off x="1781503" y="4954587"/>
            <a:ext cx="6706514" cy="1754326"/>
          </a:xfrm>
          <a:prstGeom prst="rect">
            <a:avLst/>
          </a:prstGeom>
          <a:noFill/>
        </p:spPr>
        <p:txBody>
          <a:bodyPr wrap="square" rtlCol="0">
            <a:spAutoFit/>
          </a:bodyPr>
          <a:lstStyle/>
          <a:p>
            <a:r>
              <a:rPr lang="en-US" dirty="0"/>
              <a:t>Keeping the first 24 bits of the two addresses, we get</a:t>
            </a:r>
          </a:p>
          <a:p>
            <a:r>
              <a:rPr lang="en-US" dirty="0"/>
              <a:t>	143.215.14.0</a:t>
            </a:r>
          </a:p>
          <a:p>
            <a:r>
              <a:rPr lang="en-US" dirty="0"/>
              <a:t>and</a:t>
            </a:r>
          </a:p>
          <a:p>
            <a:r>
              <a:rPr lang="en-US" dirty="0"/>
              <a:t>	143.214.14.0</a:t>
            </a:r>
          </a:p>
          <a:p>
            <a:r>
              <a:rPr lang="en-US" dirty="0"/>
              <a:t>Are they the same number?  </a:t>
            </a:r>
          </a:p>
          <a:p>
            <a:r>
              <a:rPr lang="en-US" dirty="0">
                <a:solidFill>
                  <a:srgbClr val="FF0000"/>
                </a:solidFill>
              </a:rPr>
              <a:t>Nope.</a:t>
            </a:r>
          </a:p>
        </p:txBody>
      </p:sp>
      <p:sp>
        <p:nvSpPr>
          <p:cNvPr id="7" name="Right Arrow 6">
            <a:extLst>
              <a:ext uri="{FF2B5EF4-FFF2-40B4-BE49-F238E27FC236}">
                <a16:creationId xmlns:a16="http://schemas.microsoft.com/office/drawing/2014/main" id="{FD911916-B547-BD4B-8D34-1F1786FCB521}"/>
              </a:ext>
            </a:extLst>
          </p:cNvPr>
          <p:cNvSpPr/>
          <p:nvPr/>
        </p:nvSpPr>
        <p:spPr>
          <a:xfrm>
            <a:off x="844827" y="3846443"/>
            <a:ext cx="665922" cy="38762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355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dissolv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dissolv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dissolv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331635-6879-E44E-98CC-338DD0F359B8}"/>
              </a:ext>
            </a:extLst>
          </p:cNvPr>
          <p:cNvSpPr>
            <a:spLocks noGrp="1"/>
          </p:cNvSpPr>
          <p:nvPr>
            <p:ph type="title"/>
          </p:nvPr>
        </p:nvSpPr>
        <p:spPr/>
        <p:txBody>
          <a:bodyPr>
            <a:normAutofit fontScale="90000"/>
          </a:bodyPr>
          <a:lstStyle/>
          <a:p>
            <a:r>
              <a:rPr lang="en-US" dirty="0"/>
              <a:t>Are these two IP addresses on the same network?</a:t>
            </a:r>
          </a:p>
        </p:txBody>
      </p:sp>
      <p:sp>
        <p:nvSpPr>
          <p:cNvPr id="5" name="Content Placeholder 4">
            <a:extLst>
              <a:ext uri="{FF2B5EF4-FFF2-40B4-BE49-F238E27FC236}">
                <a16:creationId xmlns:a16="http://schemas.microsoft.com/office/drawing/2014/main" id="{8E516BE3-5B7E-0444-BD93-75E456B0513F}"/>
              </a:ext>
            </a:extLst>
          </p:cNvPr>
          <p:cNvSpPr>
            <a:spLocks noGrp="1"/>
          </p:cNvSpPr>
          <p:nvPr>
            <p:ph idx="1"/>
          </p:nvPr>
        </p:nvSpPr>
        <p:spPr/>
        <p:txBody>
          <a:bodyPr/>
          <a:lstStyle/>
          <a:p>
            <a:pPr marL="0" indent="0">
              <a:buNone/>
            </a:pPr>
            <a:r>
              <a:rPr lang="en-US" dirty="0"/>
              <a:t>143.215.14.243 and 143.214.14.242 if the mask for each is /15</a:t>
            </a:r>
          </a:p>
          <a:p>
            <a:pPr marL="0" indent="0">
              <a:buNone/>
            </a:pPr>
            <a:endParaRPr lang="en-US" dirty="0"/>
          </a:p>
          <a:p>
            <a:r>
              <a:rPr lang="en-US" dirty="0"/>
              <a:t>Yes</a:t>
            </a:r>
          </a:p>
          <a:p>
            <a:r>
              <a:rPr lang="en-US" dirty="0"/>
              <a:t>No</a:t>
            </a:r>
          </a:p>
          <a:p>
            <a:r>
              <a:rPr lang="en-US" dirty="0"/>
              <a:t>Can’t tell</a:t>
            </a:r>
          </a:p>
          <a:p>
            <a:r>
              <a:rPr lang="en-US" dirty="0"/>
              <a:t>None of the above</a:t>
            </a:r>
          </a:p>
        </p:txBody>
      </p:sp>
      <p:sp>
        <p:nvSpPr>
          <p:cNvPr id="2" name="Text Placeholder 1">
            <a:extLst>
              <a:ext uri="{FF2B5EF4-FFF2-40B4-BE49-F238E27FC236}">
                <a16:creationId xmlns:a16="http://schemas.microsoft.com/office/drawing/2014/main" id="{D44E8ED5-5823-3D42-B4D7-73649D2A16B9}"/>
              </a:ext>
            </a:extLst>
          </p:cNvPr>
          <p:cNvSpPr>
            <a:spLocks noGrp="1"/>
          </p:cNvSpPr>
          <p:nvPr>
            <p:ph type="body" sz="quarter" idx="13"/>
          </p:nvPr>
        </p:nvSpPr>
        <p:spPr/>
        <p:txBody>
          <a:bodyPr/>
          <a:lstStyle/>
          <a:p>
            <a:r>
              <a:rPr lang="en-US" dirty="0"/>
              <a:t>40</a:t>
            </a:r>
          </a:p>
        </p:txBody>
      </p:sp>
      <p:sp>
        <p:nvSpPr>
          <p:cNvPr id="6" name="TextBox 5">
            <a:extLst>
              <a:ext uri="{FF2B5EF4-FFF2-40B4-BE49-F238E27FC236}">
                <a16:creationId xmlns:a16="http://schemas.microsoft.com/office/drawing/2014/main" id="{19A1CDE6-A1B6-7A4E-9BFD-1600F2C8BEA0}"/>
              </a:ext>
            </a:extLst>
          </p:cNvPr>
          <p:cNvSpPr txBox="1"/>
          <p:nvPr/>
        </p:nvSpPr>
        <p:spPr>
          <a:xfrm>
            <a:off x="1781503" y="4954587"/>
            <a:ext cx="7076746" cy="1754326"/>
          </a:xfrm>
          <a:prstGeom prst="rect">
            <a:avLst/>
          </a:prstGeom>
          <a:noFill/>
        </p:spPr>
        <p:txBody>
          <a:bodyPr wrap="square" rtlCol="0">
            <a:spAutoFit/>
          </a:bodyPr>
          <a:lstStyle/>
          <a:p>
            <a:r>
              <a:rPr lang="en-US" dirty="0"/>
              <a:t>Keeping the first 15 bits of the two addresses, we get</a:t>
            </a:r>
          </a:p>
          <a:p>
            <a:r>
              <a:rPr lang="en-US" dirty="0"/>
              <a:t>	143.214.0.0    (215=11010111</a:t>
            </a:r>
            <a:r>
              <a:rPr lang="en-US" baseline="-25000" dirty="0"/>
              <a:t>2</a:t>
            </a:r>
            <a:r>
              <a:rPr lang="en-US" dirty="0"/>
              <a:t>; first 7 bits are 11010110</a:t>
            </a:r>
            <a:r>
              <a:rPr lang="en-US" baseline="-25000" dirty="0"/>
              <a:t>2</a:t>
            </a:r>
            <a:r>
              <a:rPr lang="en-US" dirty="0"/>
              <a:t>)</a:t>
            </a:r>
          </a:p>
          <a:p>
            <a:r>
              <a:rPr lang="en-US" dirty="0"/>
              <a:t>and</a:t>
            </a:r>
          </a:p>
          <a:p>
            <a:r>
              <a:rPr lang="en-US" dirty="0"/>
              <a:t>	143.214.0.0    (214=11010110</a:t>
            </a:r>
            <a:r>
              <a:rPr lang="en-US" baseline="-25000" dirty="0"/>
              <a:t>2</a:t>
            </a:r>
            <a:r>
              <a:rPr lang="en-US" dirty="0"/>
              <a:t>; first 7 bits are 11010110</a:t>
            </a:r>
            <a:r>
              <a:rPr lang="en-US" baseline="-25000" dirty="0"/>
              <a:t>2</a:t>
            </a:r>
            <a:r>
              <a:rPr lang="en-US" dirty="0"/>
              <a:t>)</a:t>
            </a:r>
          </a:p>
          <a:p>
            <a:r>
              <a:rPr lang="en-US" dirty="0"/>
              <a:t>Are they the same number?  </a:t>
            </a:r>
          </a:p>
          <a:p>
            <a:r>
              <a:rPr lang="en-US" dirty="0">
                <a:solidFill>
                  <a:srgbClr val="FF0000"/>
                </a:solidFill>
              </a:rPr>
              <a:t>Yes!</a:t>
            </a:r>
          </a:p>
        </p:txBody>
      </p:sp>
      <p:sp>
        <p:nvSpPr>
          <p:cNvPr id="7" name="Right Arrow 6">
            <a:extLst>
              <a:ext uri="{FF2B5EF4-FFF2-40B4-BE49-F238E27FC236}">
                <a16:creationId xmlns:a16="http://schemas.microsoft.com/office/drawing/2014/main" id="{73255484-600E-2644-A13E-7D0DE6475CBD}"/>
              </a:ext>
            </a:extLst>
          </p:cNvPr>
          <p:cNvSpPr/>
          <p:nvPr/>
        </p:nvSpPr>
        <p:spPr>
          <a:xfrm>
            <a:off x="655983" y="3429000"/>
            <a:ext cx="665922" cy="38762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A281DFD-FB03-28CC-C811-8DC380FB2593}"/>
              </a:ext>
            </a:extLst>
          </p:cNvPr>
          <p:cNvSpPr/>
          <p:nvPr/>
        </p:nvSpPr>
        <p:spPr>
          <a:xfrm>
            <a:off x="199698" y="5177466"/>
            <a:ext cx="1425388" cy="14253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Today’s number is 12,861</a:t>
            </a:r>
          </a:p>
          <a:p>
            <a:pPr algn="ctr"/>
            <a:endParaRPr lang="en-US" dirty="0"/>
          </a:p>
        </p:txBody>
      </p:sp>
    </p:spTree>
    <p:extLst>
      <p:ext uri="{BB962C8B-B14F-4D97-AF65-F5344CB8AC3E}">
        <p14:creationId xmlns:p14="http://schemas.microsoft.com/office/powerpoint/2010/main" val="142075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dissolv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dissolv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dissolv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Commonality</a:t>
            </a:r>
          </a:p>
        </p:txBody>
      </p:sp>
      <p:sp>
        <p:nvSpPr>
          <p:cNvPr id="3" name="Content Placeholder 2"/>
          <p:cNvSpPr>
            <a:spLocks noGrp="1"/>
          </p:cNvSpPr>
          <p:nvPr>
            <p:ph idx="1"/>
          </p:nvPr>
        </p:nvSpPr>
        <p:spPr>
          <a:xfrm>
            <a:off x="968538" y="1754186"/>
            <a:ext cx="8066131" cy="5103814"/>
          </a:xfrm>
        </p:spPr>
        <p:txBody>
          <a:bodyPr>
            <a:normAutofit fontScale="77500" lnSpcReduction="20000"/>
          </a:bodyPr>
          <a:lstStyle/>
          <a:p>
            <a:r>
              <a:rPr lang="en-US" dirty="0"/>
              <a:t>What do those two paradigms have in common?</a:t>
            </a:r>
          </a:p>
          <a:p>
            <a:r>
              <a:rPr lang="en-US" dirty="0"/>
              <a:t>Universally understood addresses!</a:t>
            </a:r>
          </a:p>
          <a:p>
            <a:pPr lvl="1"/>
            <a:r>
              <a:rPr lang="en-US" dirty="0"/>
              <a:t>A country and a postal code</a:t>
            </a:r>
          </a:p>
          <a:p>
            <a:pPr lvl="2"/>
            <a:r>
              <a:rPr lang="en-US" dirty="0"/>
              <a:t>The staff at the Atlanta regional post office probably have no idea where </a:t>
            </a:r>
            <a:r>
              <a:rPr lang="en-US" dirty="0" err="1"/>
              <a:t>Mailpatti</a:t>
            </a:r>
            <a:r>
              <a:rPr lang="en-US" dirty="0"/>
              <a:t>, Tamil Nadu, India is.</a:t>
            </a:r>
          </a:p>
          <a:p>
            <a:pPr lvl="2"/>
            <a:r>
              <a:rPr lang="en-US" dirty="0"/>
              <a:t>But they know how to get mail to India and specifically to deliver mail for the postal code for the state of Tamil Nadu via its capital Chennai</a:t>
            </a:r>
          </a:p>
          <a:p>
            <a:pPr lvl="2"/>
            <a:r>
              <a:rPr lang="en-US" dirty="0"/>
              <a:t>Once the mail gets to Chennai, the staff there know how to get it to </a:t>
            </a:r>
            <a:r>
              <a:rPr lang="en-US" dirty="0" err="1"/>
              <a:t>Mailpatti</a:t>
            </a:r>
            <a:r>
              <a:rPr lang="en-US" dirty="0"/>
              <a:t>, even if it must take a bullock cart</a:t>
            </a:r>
          </a:p>
          <a:p>
            <a:pPr lvl="1"/>
            <a:r>
              <a:rPr lang="en-US" dirty="0"/>
              <a:t>An IP address</a:t>
            </a:r>
          </a:p>
          <a:p>
            <a:pPr lvl="2"/>
            <a:r>
              <a:rPr lang="en-US" dirty="0"/>
              <a:t>The routers at the ISP in Atlanta probably have no idea where Yuba City, CA is, but they know how to get packets to the internet core</a:t>
            </a:r>
          </a:p>
          <a:p>
            <a:pPr lvl="2"/>
            <a:r>
              <a:rPr lang="en-US" dirty="0"/>
              <a:t>The internet core does know which ISP services the IP addresses in Yuba City, CA</a:t>
            </a:r>
          </a:p>
          <a:p>
            <a:pPr lvl="2"/>
            <a:r>
              <a:rPr lang="en-US" dirty="0"/>
              <a:t>The message goes to a mail server at the ISP and waits for Alex's grandmother to dial up her internet connection</a:t>
            </a:r>
          </a:p>
          <a:p>
            <a:r>
              <a:rPr lang="en-US" dirty="0"/>
              <a:t>Key point</a:t>
            </a:r>
          </a:p>
          <a:p>
            <a:pPr lvl="1"/>
            <a:r>
              <a:rPr lang="en-US" dirty="0"/>
              <a:t>No individual has to know where all the addresses are located, but at each hop they know where to forward an item to get it a hop closer</a:t>
            </a:r>
          </a:p>
        </p:txBody>
      </p:sp>
    </p:spTree>
    <p:extLst>
      <p:ext uri="{BB962C8B-B14F-4D97-AF65-F5344CB8AC3E}">
        <p14:creationId xmlns:p14="http://schemas.microsoft.com/office/powerpoint/2010/main" val="41059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dissolv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dissolve">
                                      <p:cBhvr>
                                        <p:cTn id="38" dur="500"/>
                                        <p:tgtEl>
                                          <p:spTgt spid="3">
                                            <p:txEl>
                                              <p:pRg st="7" end="7"/>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dissolve">
                                      <p:cBhvr>
                                        <p:cTn id="41" dur="500"/>
                                        <p:tgtEl>
                                          <p:spTgt spid="3">
                                            <p:txEl>
                                              <p:pRg st="8" end="8"/>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dissolv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dissolve">
                                      <p:cBhvr>
                                        <p:cTn id="49" dur="500"/>
                                        <p:tgtEl>
                                          <p:spTgt spid="3">
                                            <p:txEl>
                                              <p:pRg st="10" end="10"/>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dissolv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Subnets</a:t>
            </a:r>
          </a:p>
        </p:txBody>
      </p:sp>
      <p:sp>
        <p:nvSpPr>
          <p:cNvPr id="3" name="Content Placeholder 2"/>
          <p:cNvSpPr>
            <a:spLocks noGrp="1"/>
          </p:cNvSpPr>
          <p:nvPr>
            <p:ph idx="1"/>
          </p:nvPr>
        </p:nvSpPr>
        <p:spPr>
          <a:xfrm>
            <a:off x="457200" y="1759226"/>
            <a:ext cx="8229600" cy="5029200"/>
          </a:xfrm>
        </p:spPr>
        <p:txBody>
          <a:bodyPr>
            <a:normAutofit fontScale="85000" lnSpcReduction="20000"/>
          </a:bodyPr>
          <a:lstStyle/>
          <a:p>
            <a:r>
              <a:rPr lang="en-US" dirty="0"/>
              <a:t>Remember those Islands of Connectivity?  And that mask?</a:t>
            </a:r>
          </a:p>
          <a:p>
            <a:pPr lvl="1"/>
            <a:r>
              <a:rPr lang="en-US" dirty="0"/>
              <a:t>We call each of those “Islands” a subnet</a:t>
            </a:r>
          </a:p>
          <a:p>
            <a:r>
              <a:rPr lang="en-US" dirty="0"/>
              <a:t>The rule for IP routing:</a:t>
            </a:r>
          </a:p>
          <a:p>
            <a:pPr lvl="1"/>
            <a:r>
              <a:rPr lang="en-US" dirty="0"/>
              <a:t>If you’re on the same network, punt to the data link layer to deliver</a:t>
            </a:r>
          </a:p>
          <a:p>
            <a:pPr lvl="1"/>
            <a:r>
              <a:rPr lang="en-US" dirty="0"/>
              <a:t>Otherwise, use your IP routing table to forward it to another IP host on your network</a:t>
            </a:r>
          </a:p>
          <a:p>
            <a:r>
              <a:rPr lang="en-US" dirty="0"/>
              <a:t>How can you tell if you're on the same network?</a:t>
            </a:r>
          </a:p>
          <a:p>
            <a:pPr lvl="1"/>
            <a:r>
              <a:rPr lang="en-US" dirty="0"/>
              <a:t>The mask tells you how many leading bits are the “network part” of the IP address.  </a:t>
            </a:r>
          </a:p>
          <a:p>
            <a:pPr lvl="1"/>
            <a:r>
              <a:rPr lang="en-US" dirty="0"/>
              <a:t>If the network part of the destination address matches the network part of (one of) your interface address(</a:t>
            </a:r>
            <a:r>
              <a:rPr lang="en-US" dirty="0" err="1"/>
              <a:t>es</a:t>
            </a:r>
            <a:r>
              <a:rPr lang="en-US" dirty="0"/>
              <a:t>), you’re on the same network.</a:t>
            </a:r>
          </a:p>
          <a:p>
            <a:pPr lvl="1"/>
            <a:r>
              <a:rPr lang="en-US" dirty="0"/>
              <a:t>Each node on the network only needs to know the mask for its own IP address (think about it), so masks don’t need to be passed in packets</a:t>
            </a:r>
          </a:p>
          <a:p>
            <a:r>
              <a:rPr lang="en-US" dirty="0"/>
              <a:t>So all hosts on a data link level network must be assigned IP addresses that have the same network part (and hence the same mask).</a:t>
            </a:r>
          </a:p>
        </p:txBody>
      </p:sp>
    </p:spTree>
    <p:extLst>
      <p:ext uri="{BB962C8B-B14F-4D97-AF65-F5344CB8AC3E}">
        <p14:creationId xmlns:p14="http://schemas.microsoft.com/office/powerpoint/2010/main" val="182897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dissolv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a:t>
            </a:r>
            <a:r>
              <a:rPr lang="en-US" baseline="0" dirty="0"/>
              <a:t> the Islands</a:t>
            </a:r>
            <a:endParaRPr lang="en-US" dirty="0"/>
          </a:p>
        </p:txBody>
      </p:sp>
      <p:sp>
        <p:nvSpPr>
          <p:cNvPr id="3" name="Content Placeholder 2"/>
          <p:cNvSpPr>
            <a:spLocks noGrp="1"/>
          </p:cNvSpPr>
          <p:nvPr>
            <p:ph idx="1"/>
          </p:nvPr>
        </p:nvSpPr>
        <p:spPr>
          <a:xfrm>
            <a:off x="138706" y="1743172"/>
            <a:ext cx="3601176" cy="4871708"/>
          </a:xfrm>
        </p:spPr>
        <p:txBody>
          <a:bodyPr>
            <a:normAutofit fontScale="92500"/>
          </a:bodyPr>
          <a:lstStyle/>
          <a:p>
            <a:r>
              <a:rPr lang="en-US" dirty="0"/>
              <a:t>Data link layer networks connected by IP hosts</a:t>
            </a:r>
          </a:p>
          <a:p>
            <a:r>
              <a:rPr lang="en-US" dirty="0"/>
              <a:t>Now where do the masks come in?</a:t>
            </a:r>
          </a:p>
          <a:p>
            <a:r>
              <a:rPr lang="en-US" dirty="0"/>
              <a:t>Clue: All the masks here are /24.</a:t>
            </a:r>
          </a:p>
          <a:p>
            <a:r>
              <a:rPr lang="en-US" dirty="0"/>
              <a:t>The blue blobs are indeed different IP networks</a:t>
            </a:r>
          </a:p>
          <a:p>
            <a:r>
              <a:rPr lang="en-US" dirty="0"/>
              <a:t>The three routers pass traffic between the three outer networks</a:t>
            </a:r>
          </a:p>
        </p:txBody>
      </p:sp>
      <p:grpSp>
        <p:nvGrpSpPr>
          <p:cNvPr id="4" name="Group 3"/>
          <p:cNvGrpSpPr/>
          <p:nvPr/>
        </p:nvGrpSpPr>
        <p:grpSpPr>
          <a:xfrm>
            <a:off x="3535794" y="1696540"/>
            <a:ext cx="5420856" cy="4917523"/>
            <a:chOff x="2738665" y="557213"/>
            <a:chExt cx="6135460" cy="5565775"/>
          </a:xfrm>
        </p:grpSpPr>
        <p:sp>
          <p:nvSpPr>
            <p:cNvPr id="5" name="Freeform 2"/>
            <p:cNvSpPr>
              <a:spLocks/>
            </p:cNvSpPr>
            <p:nvPr/>
          </p:nvSpPr>
          <p:spPr bwMode="auto">
            <a:xfrm>
              <a:off x="6115050" y="2819400"/>
              <a:ext cx="1268413" cy="1463675"/>
            </a:xfrm>
            <a:custGeom>
              <a:avLst/>
              <a:gdLst>
                <a:gd name="T0" fmla="*/ 2147483646 w 799"/>
                <a:gd name="T1" fmla="*/ 2147483646 h 922"/>
                <a:gd name="T2" fmla="*/ 2147483646 w 799"/>
                <a:gd name="T3" fmla="*/ 2147483646 h 922"/>
                <a:gd name="T4" fmla="*/ 2147483646 w 799"/>
                <a:gd name="T5" fmla="*/ 2147483646 h 922"/>
                <a:gd name="T6" fmla="*/ 2147483646 w 799"/>
                <a:gd name="T7" fmla="*/ 2147483646 h 922"/>
                <a:gd name="T8" fmla="*/ 2147483646 w 799"/>
                <a:gd name="T9" fmla="*/ 2147483646 h 922"/>
                <a:gd name="T10" fmla="*/ 2147483646 w 799"/>
                <a:gd name="T11" fmla="*/ 0 h 922"/>
                <a:gd name="T12" fmla="*/ 2147483646 w 799"/>
                <a:gd name="T13" fmla="*/ 2147483646 h 922"/>
                <a:gd name="T14" fmla="*/ 0 60000 65536"/>
                <a:gd name="T15" fmla="*/ 0 60000 65536"/>
                <a:gd name="T16" fmla="*/ 0 60000 65536"/>
                <a:gd name="T17" fmla="*/ 0 60000 65536"/>
                <a:gd name="T18" fmla="*/ 0 60000 65536"/>
                <a:gd name="T19" fmla="*/ 0 60000 65536"/>
                <a:gd name="T20" fmla="*/ 0 60000 65536"/>
                <a:gd name="T21" fmla="*/ 0 w 799"/>
                <a:gd name="T22" fmla="*/ 0 h 922"/>
                <a:gd name="T23" fmla="*/ 799 w 799"/>
                <a:gd name="T24" fmla="*/ 922 h 9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922">
                  <a:moveTo>
                    <a:pt x="6" y="66"/>
                  </a:moveTo>
                  <a:cubicBezTo>
                    <a:pt x="13" y="117"/>
                    <a:pt x="234" y="314"/>
                    <a:pt x="341" y="446"/>
                  </a:cubicBezTo>
                  <a:cubicBezTo>
                    <a:pt x="448" y="578"/>
                    <a:pt x="577" y="794"/>
                    <a:pt x="648" y="858"/>
                  </a:cubicBezTo>
                  <a:cubicBezTo>
                    <a:pt x="719" y="922"/>
                    <a:pt x="799" y="912"/>
                    <a:pt x="768" y="828"/>
                  </a:cubicBezTo>
                  <a:cubicBezTo>
                    <a:pt x="737" y="744"/>
                    <a:pt x="581" y="492"/>
                    <a:pt x="463" y="354"/>
                  </a:cubicBezTo>
                  <a:cubicBezTo>
                    <a:pt x="345" y="216"/>
                    <a:pt x="136" y="48"/>
                    <a:pt x="60" y="0"/>
                  </a:cubicBezTo>
                  <a:cubicBezTo>
                    <a:pt x="25" y="47"/>
                    <a:pt x="0" y="15"/>
                    <a:pt x="6" y="66"/>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 name="Freeform 3"/>
            <p:cNvSpPr>
              <a:spLocks/>
            </p:cNvSpPr>
            <p:nvPr/>
          </p:nvSpPr>
          <p:spPr bwMode="auto">
            <a:xfrm>
              <a:off x="4819650" y="4330700"/>
              <a:ext cx="2257425" cy="327025"/>
            </a:xfrm>
            <a:custGeom>
              <a:avLst/>
              <a:gdLst>
                <a:gd name="T0" fmla="*/ 2147483646 w 1422"/>
                <a:gd name="T1" fmla="*/ 2147483646 h 206"/>
                <a:gd name="T2" fmla="*/ 2147483646 w 1422"/>
                <a:gd name="T3" fmla="*/ 2147483646 h 206"/>
                <a:gd name="T4" fmla="*/ 2147483646 w 1422"/>
                <a:gd name="T5" fmla="*/ 2147483646 h 206"/>
                <a:gd name="T6" fmla="*/ 2147483646 w 1422"/>
                <a:gd name="T7" fmla="*/ 2147483646 h 206"/>
                <a:gd name="T8" fmla="*/ 2147483646 w 1422"/>
                <a:gd name="T9" fmla="*/ 2147483646 h 206"/>
                <a:gd name="T10" fmla="*/ 2147483646 w 1422"/>
                <a:gd name="T11" fmla="*/ 2147483646 h 206"/>
                <a:gd name="T12" fmla="*/ 2147483646 w 1422"/>
                <a:gd name="T13" fmla="*/ 2147483646 h 206"/>
                <a:gd name="T14" fmla="*/ 0 60000 65536"/>
                <a:gd name="T15" fmla="*/ 0 60000 65536"/>
                <a:gd name="T16" fmla="*/ 0 60000 65536"/>
                <a:gd name="T17" fmla="*/ 0 60000 65536"/>
                <a:gd name="T18" fmla="*/ 0 60000 65536"/>
                <a:gd name="T19" fmla="*/ 0 60000 65536"/>
                <a:gd name="T20" fmla="*/ 0 60000 65536"/>
                <a:gd name="T21" fmla="*/ 0 w 1422"/>
                <a:gd name="T22" fmla="*/ 0 h 206"/>
                <a:gd name="T23" fmla="*/ 1422 w 1422"/>
                <a:gd name="T24" fmla="*/ 206 h 2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22" h="206">
                  <a:moveTo>
                    <a:pt x="42" y="176"/>
                  </a:moveTo>
                  <a:cubicBezTo>
                    <a:pt x="84" y="206"/>
                    <a:pt x="437" y="167"/>
                    <a:pt x="641" y="166"/>
                  </a:cubicBezTo>
                  <a:cubicBezTo>
                    <a:pt x="845" y="165"/>
                    <a:pt x="1153" y="192"/>
                    <a:pt x="1266" y="170"/>
                  </a:cubicBezTo>
                  <a:cubicBezTo>
                    <a:pt x="1379" y="148"/>
                    <a:pt x="1422" y="58"/>
                    <a:pt x="1320" y="32"/>
                  </a:cubicBezTo>
                  <a:cubicBezTo>
                    <a:pt x="1218" y="6"/>
                    <a:pt x="869" y="15"/>
                    <a:pt x="657" y="14"/>
                  </a:cubicBezTo>
                  <a:cubicBezTo>
                    <a:pt x="445" y="13"/>
                    <a:pt x="147" y="0"/>
                    <a:pt x="45" y="27"/>
                  </a:cubicBezTo>
                  <a:cubicBezTo>
                    <a:pt x="56" y="84"/>
                    <a:pt x="0" y="146"/>
                    <a:pt x="42" y="176"/>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 name="Freeform 4"/>
            <p:cNvSpPr>
              <a:spLocks/>
            </p:cNvSpPr>
            <p:nvPr/>
          </p:nvSpPr>
          <p:spPr bwMode="auto">
            <a:xfrm>
              <a:off x="4562475" y="2743200"/>
              <a:ext cx="1158875" cy="1547813"/>
            </a:xfrm>
            <a:custGeom>
              <a:avLst/>
              <a:gdLst>
                <a:gd name="T0" fmla="*/ 2147483646 w 730"/>
                <a:gd name="T1" fmla="*/ 2147483646 h 975"/>
                <a:gd name="T2" fmla="*/ 2147483646 w 730"/>
                <a:gd name="T3" fmla="*/ 2147483646 h 975"/>
                <a:gd name="T4" fmla="*/ 2147483646 w 730"/>
                <a:gd name="T5" fmla="*/ 2147483646 h 975"/>
                <a:gd name="T6" fmla="*/ 2147483646 w 730"/>
                <a:gd name="T7" fmla="*/ 2147483646 h 975"/>
                <a:gd name="T8" fmla="*/ 2147483646 w 730"/>
                <a:gd name="T9" fmla="*/ 2147483646 h 975"/>
                <a:gd name="T10" fmla="*/ 0 w 730"/>
                <a:gd name="T11" fmla="*/ 2147483646 h 975"/>
                <a:gd name="T12" fmla="*/ 2147483646 w 730"/>
                <a:gd name="T13" fmla="*/ 2147483646 h 975"/>
                <a:gd name="T14" fmla="*/ 0 60000 65536"/>
                <a:gd name="T15" fmla="*/ 0 60000 65536"/>
                <a:gd name="T16" fmla="*/ 0 60000 65536"/>
                <a:gd name="T17" fmla="*/ 0 60000 65536"/>
                <a:gd name="T18" fmla="*/ 0 60000 65536"/>
                <a:gd name="T19" fmla="*/ 0 60000 65536"/>
                <a:gd name="T20" fmla="*/ 0 60000 65536"/>
                <a:gd name="T21" fmla="*/ 0 w 730"/>
                <a:gd name="T22" fmla="*/ 0 h 975"/>
                <a:gd name="T23" fmla="*/ 730 w 730"/>
                <a:gd name="T24" fmla="*/ 975 h 9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0" h="975">
                  <a:moveTo>
                    <a:pt x="157" y="952"/>
                  </a:moveTo>
                  <a:cubicBezTo>
                    <a:pt x="272" y="930"/>
                    <a:pt x="357" y="644"/>
                    <a:pt x="462" y="498"/>
                  </a:cubicBezTo>
                  <a:cubicBezTo>
                    <a:pt x="554" y="363"/>
                    <a:pt x="686" y="220"/>
                    <a:pt x="708" y="144"/>
                  </a:cubicBezTo>
                  <a:cubicBezTo>
                    <a:pt x="730" y="68"/>
                    <a:pt x="654" y="0"/>
                    <a:pt x="594" y="42"/>
                  </a:cubicBezTo>
                  <a:cubicBezTo>
                    <a:pt x="534" y="84"/>
                    <a:pt x="447" y="253"/>
                    <a:pt x="348" y="396"/>
                  </a:cubicBezTo>
                  <a:cubicBezTo>
                    <a:pt x="249" y="539"/>
                    <a:pt x="32" y="807"/>
                    <a:pt x="0" y="900"/>
                  </a:cubicBezTo>
                  <a:cubicBezTo>
                    <a:pt x="53" y="924"/>
                    <a:pt x="43" y="975"/>
                    <a:pt x="157" y="952"/>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8" name="Freeform 5"/>
            <p:cNvSpPr>
              <a:spLocks/>
            </p:cNvSpPr>
            <p:nvPr/>
          </p:nvSpPr>
          <p:spPr bwMode="auto">
            <a:xfrm rot="5265760">
              <a:off x="5276851" y="506412"/>
              <a:ext cx="1612900" cy="2162175"/>
            </a:xfrm>
            <a:custGeom>
              <a:avLst/>
              <a:gdLst>
                <a:gd name="T0" fmla="*/ 2147483646 w 1223"/>
                <a:gd name="T1" fmla="*/ 2147483646 h 1291"/>
                <a:gd name="T2" fmla="*/ 2147483646 w 1223"/>
                <a:gd name="T3" fmla="*/ 2147483646 h 1291"/>
                <a:gd name="T4" fmla="*/ 2147483646 w 1223"/>
                <a:gd name="T5" fmla="*/ 2147483646 h 1291"/>
                <a:gd name="T6" fmla="*/ 2147483646 w 1223"/>
                <a:gd name="T7" fmla="*/ 2147483646 h 1291"/>
                <a:gd name="T8" fmla="*/ 2147483646 w 1223"/>
                <a:gd name="T9" fmla="*/ 2147483646 h 1291"/>
                <a:gd name="T10" fmla="*/ 2147483646 w 1223"/>
                <a:gd name="T11" fmla="*/ 2147483646 h 1291"/>
                <a:gd name="T12" fmla="*/ 2147483646 w 1223"/>
                <a:gd name="T13" fmla="*/ 2147483646 h 1291"/>
                <a:gd name="T14" fmla="*/ 2147483646 w 1223"/>
                <a:gd name="T15" fmla="*/ 2147483646 h 1291"/>
                <a:gd name="T16" fmla="*/ 2147483646 w 1223"/>
                <a:gd name="T17" fmla="*/ 2147483646 h 1291"/>
                <a:gd name="T18" fmla="*/ 2147483646 w 1223"/>
                <a:gd name="T19" fmla="*/ 2147483646 h 1291"/>
                <a:gd name="T20" fmla="*/ 2147483646 w 1223"/>
                <a:gd name="T21" fmla="*/ 2147483646 h 1291"/>
                <a:gd name="T22" fmla="*/ 2147483646 w 1223"/>
                <a:gd name="T23" fmla="*/ 2147483646 h 1291"/>
                <a:gd name="T24" fmla="*/ 2147483646 w 1223"/>
                <a:gd name="T25" fmla="*/ 2147483646 h 1291"/>
                <a:gd name="T26" fmla="*/ 2147483646 w 1223"/>
                <a:gd name="T27" fmla="*/ 214748364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9" name="Line 10"/>
            <p:cNvSpPr>
              <a:spLocks noChangeShapeType="1"/>
            </p:cNvSpPr>
            <p:nvPr/>
          </p:nvSpPr>
          <p:spPr bwMode="auto">
            <a:xfrm flipH="1" flipV="1">
              <a:off x="6727825" y="1401763"/>
              <a:ext cx="3175" cy="1651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 name="Line 11"/>
            <p:cNvSpPr>
              <a:spLocks noChangeShapeType="1"/>
            </p:cNvSpPr>
            <p:nvPr/>
          </p:nvSpPr>
          <p:spPr bwMode="auto">
            <a:xfrm flipH="1">
              <a:off x="5227638" y="1347788"/>
              <a:ext cx="3175" cy="22542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 name="Line 14"/>
            <p:cNvSpPr>
              <a:spLocks noChangeShapeType="1"/>
            </p:cNvSpPr>
            <p:nvPr/>
          </p:nvSpPr>
          <p:spPr bwMode="auto">
            <a:xfrm flipH="1">
              <a:off x="5856288" y="1790700"/>
              <a:ext cx="3175" cy="592138"/>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 name="Text Box 15"/>
            <p:cNvSpPr txBox="1">
              <a:spLocks noChangeArrowheads="1"/>
            </p:cNvSpPr>
            <p:nvPr/>
          </p:nvSpPr>
          <p:spPr bwMode="auto">
            <a:xfrm>
              <a:off x="4259262" y="1519238"/>
              <a:ext cx="10318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dirty="0">
                  <a:latin typeface="Arial" charset="0"/>
                </a:rPr>
                <a:t>223.1.1.1</a:t>
              </a:r>
              <a:endParaRPr lang="en-US" sz="1800" dirty="0">
                <a:latin typeface="Comic Sans MS" charset="0"/>
              </a:endParaRPr>
            </a:p>
          </p:txBody>
        </p:sp>
        <p:sp>
          <p:nvSpPr>
            <p:cNvPr id="13" name="Rectangle 16"/>
            <p:cNvSpPr>
              <a:spLocks noChangeArrowheads="1"/>
            </p:cNvSpPr>
            <p:nvPr/>
          </p:nvSpPr>
          <p:spPr bwMode="auto">
            <a:xfrm>
              <a:off x="5729288" y="2052638"/>
              <a:ext cx="309562" cy="180975"/>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4" name="Text Box 17"/>
            <p:cNvSpPr txBox="1">
              <a:spLocks noChangeArrowheads="1"/>
            </p:cNvSpPr>
            <p:nvPr/>
          </p:nvSpPr>
          <p:spPr bwMode="auto">
            <a:xfrm>
              <a:off x="5372100" y="1954213"/>
              <a:ext cx="10318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a:latin typeface="Arial" charset="0"/>
                </a:rPr>
                <a:t>223.1.1.3</a:t>
              </a:r>
              <a:endParaRPr lang="en-US" sz="1800">
                <a:latin typeface="Comic Sans MS" charset="0"/>
              </a:endParaRPr>
            </a:p>
          </p:txBody>
        </p:sp>
        <p:sp>
          <p:nvSpPr>
            <p:cNvPr id="15" name="Text Box 18"/>
            <p:cNvSpPr txBox="1">
              <a:spLocks noChangeArrowheads="1"/>
            </p:cNvSpPr>
            <p:nvPr/>
          </p:nvSpPr>
          <p:spPr bwMode="auto">
            <a:xfrm>
              <a:off x="6684963" y="1350963"/>
              <a:ext cx="10318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a:latin typeface="Arial" charset="0"/>
                </a:rPr>
                <a:t>223.1.1.4</a:t>
              </a:r>
              <a:endParaRPr lang="en-US" sz="1800">
                <a:latin typeface="Comic Sans MS" charset="0"/>
              </a:endParaRPr>
            </a:p>
          </p:txBody>
        </p:sp>
        <p:sp>
          <p:nvSpPr>
            <p:cNvPr id="16" name="Freeform 19"/>
            <p:cNvSpPr>
              <a:spLocks/>
            </p:cNvSpPr>
            <p:nvPr/>
          </p:nvSpPr>
          <p:spPr bwMode="auto">
            <a:xfrm>
              <a:off x="3622675" y="4437063"/>
              <a:ext cx="1539875" cy="1658937"/>
            </a:xfrm>
            <a:custGeom>
              <a:avLst/>
              <a:gdLst>
                <a:gd name="T0" fmla="*/ 2147483646 w 970"/>
                <a:gd name="T1" fmla="*/ 2147483646 h 939"/>
                <a:gd name="T2" fmla="*/ 2147483646 w 970"/>
                <a:gd name="T3" fmla="*/ 2147483646 h 939"/>
                <a:gd name="T4" fmla="*/ 2147483646 w 970"/>
                <a:gd name="T5" fmla="*/ 2147483646 h 939"/>
                <a:gd name="T6" fmla="*/ 2147483646 w 970"/>
                <a:gd name="T7" fmla="*/ 2147483646 h 939"/>
                <a:gd name="T8" fmla="*/ 2147483646 w 970"/>
                <a:gd name="T9" fmla="*/ 2147483646 h 939"/>
                <a:gd name="T10" fmla="*/ 2147483646 w 970"/>
                <a:gd name="T11" fmla="*/ 2147483646 h 939"/>
                <a:gd name="T12" fmla="*/ 2147483646 w 970"/>
                <a:gd name="T13" fmla="*/ 2147483646 h 939"/>
                <a:gd name="T14" fmla="*/ 2147483646 w 970"/>
                <a:gd name="T15" fmla="*/ 2147483646 h 939"/>
                <a:gd name="T16" fmla="*/ 2147483646 w 970"/>
                <a:gd name="T17" fmla="*/ 2147483646 h 939"/>
                <a:gd name="T18" fmla="*/ 2147483646 w 970"/>
                <a:gd name="T19" fmla="*/ 2147483646 h 939"/>
                <a:gd name="T20" fmla="*/ 2147483646 w 970"/>
                <a:gd name="T21" fmla="*/ 2147483646 h 939"/>
                <a:gd name="T22" fmla="*/ 2147483646 w 970"/>
                <a:gd name="T23" fmla="*/ 2147483646 h 939"/>
                <a:gd name="T24" fmla="*/ 2147483646 w 970"/>
                <a:gd name="T25" fmla="*/ 2147483646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7" name="Line 34"/>
            <p:cNvSpPr>
              <a:spLocks noChangeShapeType="1"/>
            </p:cNvSpPr>
            <p:nvPr/>
          </p:nvSpPr>
          <p:spPr bwMode="auto">
            <a:xfrm>
              <a:off x="4378325" y="4667250"/>
              <a:ext cx="7938" cy="56197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8" name="Line 36"/>
            <p:cNvSpPr>
              <a:spLocks noChangeShapeType="1"/>
            </p:cNvSpPr>
            <p:nvPr/>
          </p:nvSpPr>
          <p:spPr bwMode="auto">
            <a:xfrm flipH="1" flipV="1">
              <a:off x="3870325" y="5387975"/>
              <a:ext cx="3175" cy="16986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9" name="Line 37"/>
            <p:cNvSpPr>
              <a:spLocks noChangeShapeType="1"/>
            </p:cNvSpPr>
            <p:nvPr/>
          </p:nvSpPr>
          <p:spPr bwMode="auto">
            <a:xfrm flipH="1" flipV="1">
              <a:off x="4865688" y="5373688"/>
              <a:ext cx="3175" cy="2413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0" name="Text Box 40"/>
            <p:cNvSpPr txBox="1">
              <a:spLocks noChangeArrowheads="1"/>
            </p:cNvSpPr>
            <p:nvPr/>
          </p:nvSpPr>
          <p:spPr bwMode="auto">
            <a:xfrm>
              <a:off x="4813300" y="5260975"/>
              <a:ext cx="10318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a:latin typeface="Arial" charset="0"/>
                </a:rPr>
                <a:t>223.1.2.2</a:t>
              </a:r>
              <a:endParaRPr lang="en-US" sz="1800">
                <a:latin typeface="Comic Sans MS" charset="0"/>
              </a:endParaRPr>
            </a:p>
          </p:txBody>
        </p:sp>
        <p:sp>
          <p:nvSpPr>
            <p:cNvPr id="21" name="Text Box 41"/>
            <p:cNvSpPr txBox="1">
              <a:spLocks noChangeArrowheads="1"/>
            </p:cNvSpPr>
            <p:nvPr/>
          </p:nvSpPr>
          <p:spPr bwMode="auto">
            <a:xfrm>
              <a:off x="2738665" y="5229224"/>
              <a:ext cx="10318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dirty="0">
                  <a:latin typeface="Arial" charset="0"/>
                </a:rPr>
                <a:t>223.1.2.1</a:t>
              </a:r>
              <a:endParaRPr lang="en-US" sz="1800" dirty="0">
                <a:latin typeface="Comic Sans MS" charset="0"/>
              </a:endParaRPr>
            </a:p>
          </p:txBody>
        </p:sp>
        <p:sp>
          <p:nvSpPr>
            <p:cNvPr id="22" name="Rectangle 42"/>
            <p:cNvSpPr>
              <a:spLocks noChangeArrowheads="1"/>
            </p:cNvSpPr>
            <p:nvPr/>
          </p:nvSpPr>
          <p:spPr bwMode="auto">
            <a:xfrm>
              <a:off x="4319588" y="4767263"/>
              <a:ext cx="128587" cy="180975"/>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3" name="Text Box 43"/>
            <p:cNvSpPr txBox="1">
              <a:spLocks noChangeArrowheads="1"/>
            </p:cNvSpPr>
            <p:nvPr/>
          </p:nvSpPr>
          <p:spPr bwMode="auto">
            <a:xfrm>
              <a:off x="3876675" y="4706938"/>
              <a:ext cx="10318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a:latin typeface="Arial" charset="0"/>
                </a:rPr>
                <a:t>223.1.2.6</a:t>
              </a:r>
              <a:endParaRPr lang="en-US" sz="1800">
                <a:latin typeface="Comic Sans MS" charset="0"/>
              </a:endParaRPr>
            </a:p>
          </p:txBody>
        </p:sp>
        <p:sp>
          <p:nvSpPr>
            <p:cNvPr id="24" name="Freeform 45"/>
            <p:cNvSpPr>
              <a:spLocks/>
            </p:cNvSpPr>
            <p:nvPr/>
          </p:nvSpPr>
          <p:spPr bwMode="auto">
            <a:xfrm>
              <a:off x="6640513" y="4416425"/>
              <a:ext cx="1539875" cy="1670050"/>
            </a:xfrm>
            <a:custGeom>
              <a:avLst/>
              <a:gdLst>
                <a:gd name="T0" fmla="*/ 2147483646 w 970"/>
                <a:gd name="T1" fmla="*/ 2147483646 h 939"/>
                <a:gd name="T2" fmla="*/ 2147483646 w 970"/>
                <a:gd name="T3" fmla="*/ 2147483646 h 939"/>
                <a:gd name="T4" fmla="*/ 2147483646 w 970"/>
                <a:gd name="T5" fmla="*/ 2147483646 h 939"/>
                <a:gd name="T6" fmla="*/ 2147483646 w 970"/>
                <a:gd name="T7" fmla="*/ 2147483646 h 939"/>
                <a:gd name="T8" fmla="*/ 2147483646 w 970"/>
                <a:gd name="T9" fmla="*/ 2147483646 h 939"/>
                <a:gd name="T10" fmla="*/ 2147483646 w 970"/>
                <a:gd name="T11" fmla="*/ 2147483646 h 939"/>
                <a:gd name="T12" fmla="*/ 2147483646 w 970"/>
                <a:gd name="T13" fmla="*/ 2147483646 h 939"/>
                <a:gd name="T14" fmla="*/ 2147483646 w 970"/>
                <a:gd name="T15" fmla="*/ 2147483646 h 939"/>
                <a:gd name="T16" fmla="*/ 2147483646 w 970"/>
                <a:gd name="T17" fmla="*/ 2147483646 h 939"/>
                <a:gd name="T18" fmla="*/ 2147483646 w 970"/>
                <a:gd name="T19" fmla="*/ 2147483646 h 939"/>
                <a:gd name="T20" fmla="*/ 2147483646 w 970"/>
                <a:gd name="T21" fmla="*/ 2147483646 h 939"/>
                <a:gd name="T22" fmla="*/ 2147483646 w 970"/>
                <a:gd name="T23" fmla="*/ 2147483646 h 939"/>
                <a:gd name="T24" fmla="*/ 2147483646 w 970"/>
                <a:gd name="T25" fmla="*/ 2147483646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5" name="Line 60"/>
            <p:cNvSpPr>
              <a:spLocks noChangeShapeType="1"/>
            </p:cNvSpPr>
            <p:nvPr/>
          </p:nvSpPr>
          <p:spPr bwMode="auto">
            <a:xfrm>
              <a:off x="7407275" y="4686300"/>
              <a:ext cx="1588" cy="5207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6" name="Line 62"/>
            <p:cNvSpPr>
              <a:spLocks noChangeShapeType="1"/>
            </p:cNvSpPr>
            <p:nvPr/>
          </p:nvSpPr>
          <p:spPr bwMode="auto">
            <a:xfrm flipH="1" flipV="1">
              <a:off x="6899275" y="5407025"/>
              <a:ext cx="3175" cy="16986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7" name="Line 63"/>
            <p:cNvSpPr>
              <a:spLocks noChangeShapeType="1"/>
            </p:cNvSpPr>
            <p:nvPr/>
          </p:nvSpPr>
          <p:spPr bwMode="auto">
            <a:xfrm flipH="1" flipV="1">
              <a:off x="7894638" y="5392738"/>
              <a:ext cx="3175" cy="2413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8" name="Text Box 66"/>
            <p:cNvSpPr txBox="1">
              <a:spLocks noChangeArrowheads="1"/>
            </p:cNvSpPr>
            <p:nvPr/>
          </p:nvSpPr>
          <p:spPr bwMode="auto">
            <a:xfrm>
              <a:off x="7842250" y="5280025"/>
              <a:ext cx="10318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a:latin typeface="Arial" charset="0"/>
                </a:rPr>
                <a:t>223.1.3.2</a:t>
              </a:r>
              <a:endParaRPr lang="en-US" sz="1800">
                <a:latin typeface="Comic Sans MS" charset="0"/>
              </a:endParaRPr>
            </a:p>
          </p:txBody>
        </p:sp>
        <p:sp>
          <p:nvSpPr>
            <p:cNvPr id="29" name="Text Box 67"/>
            <p:cNvSpPr txBox="1">
              <a:spLocks noChangeArrowheads="1"/>
            </p:cNvSpPr>
            <p:nvPr/>
          </p:nvSpPr>
          <p:spPr bwMode="auto">
            <a:xfrm>
              <a:off x="5845175" y="5275262"/>
              <a:ext cx="10318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dirty="0">
                  <a:latin typeface="Arial" charset="0"/>
                </a:rPr>
                <a:t>223.1.3.1</a:t>
              </a:r>
              <a:endParaRPr lang="en-US" sz="1800" dirty="0">
                <a:latin typeface="Comic Sans MS" charset="0"/>
              </a:endParaRPr>
            </a:p>
          </p:txBody>
        </p:sp>
        <p:sp>
          <p:nvSpPr>
            <p:cNvPr id="30" name="Rectangle 68"/>
            <p:cNvSpPr>
              <a:spLocks noChangeArrowheads="1"/>
            </p:cNvSpPr>
            <p:nvPr/>
          </p:nvSpPr>
          <p:spPr bwMode="auto">
            <a:xfrm>
              <a:off x="7348538" y="4786313"/>
              <a:ext cx="128587" cy="180975"/>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31" name="Text Box 69"/>
            <p:cNvSpPr txBox="1">
              <a:spLocks noChangeArrowheads="1"/>
            </p:cNvSpPr>
            <p:nvPr/>
          </p:nvSpPr>
          <p:spPr bwMode="auto">
            <a:xfrm>
              <a:off x="6899275" y="4751388"/>
              <a:ext cx="1144588"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a:latin typeface="Arial" charset="0"/>
                </a:rPr>
                <a:t>223.1.3.27</a:t>
              </a:r>
              <a:endParaRPr lang="en-US" sz="1800">
                <a:latin typeface="Comic Sans MS" charset="0"/>
              </a:endParaRPr>
            </a:p>
          </p:txBody>
        </p:sp>
        <p:sp>
          <p:nvSpPr>
            <p:cNvPr id="32" name="Line 84"/>
            <p:cNvSpPr>
              <a:spLocks noChangeShapeType="1"/>
            </p:cNvSpPr>
            <p:nvPr/>
          </p:nvSpPr>
          <p:spPr bwMode="auto">
            <a:xfrm flipH="1" flipV="1">
              <a:off x="6108700" y="1306513"/>
              <a:ext cx="3175" cy="26511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3" name="Text Box 86"/>
            <p:cNvSpPr txBox="1">
              <a:spLocks noChangeArrowheads="1"/>
            </p:cNvSpPr>
            <p:nvPr/>
          </p:nvSpPr>
          <p:spPr bwMode="auto">
            <a:xfrm>
              <a:off x="5618163" y="557213"/>
              <a:ext cx="10318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a:latin typeface="Arial" charset="0"/>
                </a:rPr>
                <a:t>223.1.1.2</a:t>
              </a:r>
              <a:endParaRPr lang="en-US" sz="1600">
                <a:latin typeface="Comic Sans MS" charset="0"/>
              </a:endParaRPr>
            </a:p>
          </p:txBody>
        </p:sp>
        <p:sp>
          <p:nvSpPr>
            <p:cNvPr id="34" name="Line 87"/>
            <p:cNvSpPr>
              <a:spLocks noChangeShapeType="1"/>
            </p:cNvSpPr>
            <p:nvPr/>
          </p:nvSpPr>
          <p:spPr bwMode="auto">
            <a:xfrm flipV="1">
              <a:off x="4591050" y="2762250"/>
              <a:ext cx="1114425" cy="15430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5" name="Line 88"/>
            <p:cNvSpPr>
              <a:spLocks noChangeShapeType="1"/>
            </p:cNvSpPr>
            <p:nvPr/>
          </p:nvSpPr>
          <p:spPr bwMode="auto">
            <a:xfrm flipH="1" flipV="1">
              <a:off x="6105525" y="2743200"/>
              <a:ext cx="1276350" cy="15430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6" name="Line 89"/>
            <p:cNvSpPr>
              <a:spLocks noChangeShapeType="1"/>
            </p:cNvSpPr>
            <p:nvPr/>
          </p:nvSpPr>
          <p:spPr bwMode="auto">
            <a:xfrm flipH="1" flipV="1">
              <a:off x="4781550" y="4505325"/>
              <a:ext cx="2305050" cy="952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7" name="Text Box 90"/>
            <p:cNvSpPr txBox="1">
              <a:spLocks noChangeArrowheads="1"/>
            </p:cNvSpPr>
            <p:nvPr/>
          </p:nvSpPr>
          <p:spPr bwMode="auto">
            <a:xfrm>
              <a:off x="6184900" y="2655888"/>
              <a:ext cx="1177856" cy="383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dirty="0">
                  <a:latin typeface="Arial" charset="0"/>
                </a:rPr>
                <a:t>223.1.7.2</a:t>
              </a:r>
              <a:endParaRPr lang="en-US" sz="1800" dirty="0">
                <a:latin typeface="Comic Sans MS" charset="0"/>
              </a:endParaRPr>
            </a:p>
          </p:txBody>
        </p:sp>
        <p:sp>
          <p:nvSpPr>
            <p:cNvPr id="38" name="Text Box 91"/>
            <p:cNvSpPr txBox="1">
              <a:spLocks noChangeArrowheads="1"/>
            </p:cNvSpPr>
            <p:nvPr/>
          </p:nvSpPr>
          <p:spPr bwMode="auto">
            <a:xfrm>
              <a:off x="7261225" y="3941763"/>
              <a:ext cx="10318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a:latin typeface="Arial" charset="0"/>
                </a:rPr>
                <a:t>223.1.7.1</a:t>
              </a:r>
              <a:endParaRPr lang="en-US" sz="1800">
                <a:latin typeface="Comic Sans MS" charset="0"/>
              </a:endParaRPr>
            </a:p>
          </p:txBody>
        </p:sp>
        <p:sp>
          <p:nvSpPr>
            <p:cNvPr id="39" name="Text Box 92"/>
            <p:cNvSpPr txBox="1">
              <a:spLocks noChangeArrowheads="1"/>
            </p:cNvSpPr>
            <p:nvPr/>
          </p:nvSpPr>
          <p:spPr bwMode="auto">
            <a:xfrm>
              <a:off x="6022975" y="4198938"/>
              <a:ext cx="10318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a:latin typeface="Arial" charset="0"/>
                </a:rPr>
                <a:t>223.1.8.0</a:t>
              </a:r>
              <a:endParaRPr lang="en-US" sz="1800">
                <a:latin typeface="Comic Sans MS" charset="0"/>
              </a:endParaRPr>
            </a:p>
          </p:txBody>
        </p:sp>
        <p:sp>
          <p:nvSpPr>
            <p:cNvPr id="40" name="Text Box 93"/>
            <p:cNvSpPr txBox="1">
              <a:spLocks noChangeArrowheads="1"/>
            </p:cNvSpPr>
            <p:nvPr/>
          </p:nvSpPr>
          <p:spPr bwMode="auto">
            <a:xfrm>
              <a:off x="4775200" y="4198938"/>
              <a:ext cx="10318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a:latin typeface="Arial" charset="0"/>
                </a:rPr>
                <a:t>223.1.8.1</a:t>
              </a:r>
              <a:endParaRPr lang="en-US" sz="1800">
                <a:latin typeface="Comic Sans MS" charset="0"/>
              </a:endParaRPr>
            </a:p>
          </p:txBody>
        </p:sp>
        <p:sp>
          <p:nvSpPr>
            <p:cNvPr id="41" name="Text Box 94"/>
            <p:cNvSpPr txBox="1">
              <a:spLocks noChangeArrowheads="1"/>
            </p:cNvSpPr>
            <p:nvPr/>
          </p:nvSpPr>
          <p:spPr bwMode="auto">
            <a:xfrm>
              <a:off x="3575191" y="3903663"/>
              <a:ext cx="10318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dirty="0">
                  <a:latin typeface="Arial" charset="0"/>
                </a:rPr>
                <a:t>223.1.9.1</a:t>
              </a:r>
              <a:endParaRPr lang="en-US" sz="1800" dirty="0">
                <a:latin typeface="Comic Sans MS" charset="0"/>
              </a:endParaRPr>
            </a:p>
          </p:txBody>
        </p:sp>
        <p:sp>
          <p:nvSpPr>
            <p:cNvPr id="42" name="Text Box 95"/>
            <p:cNvSpPr txBox="1">
              <a:spLocks noChangeArrowheads="1"/>
            </p:cNvSpPr>
            <p:nvPr/>
          </p:nvSpPr>
          <p:spPr bwMode="auto">
            <a:xfrm>
              <a:off x="4565650" y="2665413"/>
              <a:ext cx="10318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a:latin typeface="Arial" charset="0"/>
                </a:rPr>
                <a:t>223.1.9.2</a:t>
              </a:r>
              <a:endParaRPr lang="en-US" sz="1800">
                <a:latin typeface="Comic Sans MS" charset="0"/>
              </a:endParaRPr>
            </a:p>
          </p:txBody>
        </p:sp>
        <p:grpSp>
          <p:nvGrpSpPr>
            <p:cNvPr id="43" name="Group 100"/>
            <p:cNvGrpSpPr>
              <a:grpSpLocks/>
            </p:cNvGrpSpPr>
            <p:nvPr/>
          </p:nvGrpSpPr>
          <p:grpSpPr bwMode="auto">
            <a:xfrm>
              <a:off x="5545138" y="2379663"/>
              <a:ext cx="742950" cy="388937"/>
              <a:chOff x="4396" y="1245"/>
              <a:chExt cx="672" cy="248"/>
            </a:xfrm>
          </p:grpSpPr>
          <p:sp>
            <p:nvSpPr>
              <p:cNvPr id="8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p>
                <a:endParaRPr lang="en-US" sz="2400">
                  <a:latin typeface="Times New Roman" charset="0"/>
                  <a:cs typeface="Arial" charset="0"/>
                </a:endParaRPr>
              </a:p>
            </p:txBody>
          </p:sp>
          <p:sp>
            <p:nvSpPr>
              <p:cNvPr id="8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8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p>
                <a:endParaRPr lang="en-US" sz="2400">
                  <a:latin typeface="Times New Roman" charset="0"/>
                  <a:cs typeface="Arial" charset="0"/>
                </a:endParaRPr>
              </a:p>
            </p:txBody>
          </p:sp>
          <p:grpSp>
            <p:nvGrpSpPr>
              <p:cNvPr id="86" name="Group 104"/>
              <p:cNvGrpSpPr>
                <a:grpSpLocks/>
              </p:cNvGrpSpPr>
              <p:nvPr/>
            </p:nvGrpSpPr>
            <p:grpSpPr bwMode="auto">
              <a:xfrm>
                <a:off x="4530" y="1287"/>
                <a:ext cx="377" cy="75"/>
                <a:chOff x="2468" y="1332"/>
                <a:chExt cx="310" cy="60"/>
              </a:xfrm>
            </p:grpSpPr>
            <p:sp>
              <p:nvSpPr>
                <p:cNvPr id="89" name="Freeform 10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0" name="Freeform 10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87" name="Line 10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88" name="Line 108"/>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4" name="Group 109"/>
            <p:cNvGrpSpPr>
              <a:grpSpLocks/>
            </p:cNvGrpSpPr>
            <p:nvPr/>
          </p:nvGrpSpPr>
          <p:grpSpPr bwMode="auto">
            <a:xfrm>
              <a:off x="7080250" y="4271963"/>
              <a:ext cx="742950" cy="388937"/>
              <a:chOff x="4396" y="1245"/>
              <a:chExt cx="672" cy="248"/>
            </a:xfrm>
          </p:grpSpPr>
          <p:sp>
            <p:nvSpPr>
              <p:cNvPr id="7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p>
                <a:endParaRPr lang="en-US" sz="2400">
                  <a:latin typeface="Times New Roman" charset="0"/>
                  <a:cs typeface="Arial" charset="0"/>
                </a:endParaRPr>
              </a:p>
            </p:txBody>
          </p:sp>
          <p:sp>
            <p:nvSpPr>
              <p:cNvPr id="7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7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p>
                <a:endParaRPr lang="en-US" sz="2400">
                  <a:latin typeface="Times New Roman" charset="0"/>
                  <a:cs typeface="Arial" charset="0"/>
                </a:endParaRPr>
              </a:p>
            </p:txBody>
          </p:sp>
          <p:grpSp>
            <p:nvGrpSpPr>
              <p:cNvPr id="78" name="Group 113"/>
              <p:cNvGrpSpPr>
                <a:grpSpLocks/>
              </p:cNvGrpSpPr>
              <p:nvPr/>
            </p:nvGrpSpPr>
            <p:grpSpPr bwMode="auto">
              <a:xfrm>
                <a:off x="4530" y="1287"/>
                <a:ext cx="377" cy="75"/>
                <a:chOff x="2468" y="1332"/>
                <a:chExt cx="310" cy="60"/>
              </a:xfrm>
            </p:grpSpPr>
            <p:sp>
              <p:nvSpPr>
                <p:cNvPr id="81" name="Freeform 11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2" name="Freeform 11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79" name="Line 116"/>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80" name="Line 117"/>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5" name="Group 118"/>
            <p:cNvGrpSpPr>
              <a:grpSpLocks/>
            </p:cNvGrpSpPr>
            <p:nvPr/>
          </p:nvGrpSpPr>
          <p:grpSpPr bwMode="auto">
            <a:xfrm>
              <a:off x="4087813" y="4279900"/>
              <a:ext cx="742950" cy="388938"/>
              <a:chOff x="4396" y="1245"/>
              <a:chExt cx="672" cy="248"/>
            </a:xfrm>
          </p:grpSpPr>
          <p:sp>
            <p:nvSpPr>
              <p:cNvPr id="6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p>
                <a:endParaRPr lang="en-US" sz="2400">
                  <a:latin typeface="Times New Roman" charset="0"/>
                  <a:cs typeface="Arial" charset="0"/>
                </a:endParaRPr>
              </a:p>
            </p:txBody>
          </p:sp>
          <p:sp>
            <p:nvSpPr>
              <p:cNvPr id="6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6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p>
                <a:endParaRPr lang="en-US" sz="2400">
                  <a:latin typeface="Times New Roman" charset="0"/>
                  <a:cs typeface="Arial" charset="0"/>
                </a:endParaRPr>
              </a:p>
            </p:txBody>
          </p:sp>
          <p:grpSp>
            <p:nvGrpSpPr>
              <p:cNvPr id="70" name="Group 122"/>
              <p:cNvGrpSpPr>
                <a:grpSpLocks/>
              </p:cNvGrpSpPr>
              <p:nvPr/>
            </p:nvGrpSpPr>
            <p:grpSpPr bwMode="auto">
              <a:xfrm>
                <a:off x="4530" y="1287"/>
                <a:ext cx="377" cy="75"/>
                <a:chOff x="2468" y="1332"/>
                <a:chExt cx="310" cy="60"/>
              </a:xfrm>
            </p:grpSpPr>
            <p:sp>
              <p:nvSpPr>
                <p:cNvPr id="73" name="Freeform 12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4" name="Freeform 12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71" name="Line 125"/>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2" name="Line 126"/>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6" name="Group 127"/>
            <p:cNvGrpSpPr>
              <a:grpSpLocks/>
            </p:cNvGrpSpPr>
            <p:nvPr/>
          </p:nvGrpSpPr>
          <p:grpSpPr bwMode="auto">
            <a:xfrm>
              <a:off x="6315075" y="881063"/>
              <a:ext cx="641350" cy="558800"/>
              <a:chOff x="-44" y="1473"/>
              <a:chExt cx="981" cy="1105"/>
            </a:xfrm>
          </p:grpSpPr>
          <p:pic>
            <p:nvPicPr>
              <p:cNvPr id="65" name="Picture 128"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 name="Freeform 12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7" name="Group 130"/>
            <p:cNvGrpSpPr>
              <a:grpSpLocks/>
            </p:cNvGrpSpPr>
            <p:nvPr/>
          </p:nvGrpSpPr>
          <p:grpSpPr bwMode="auto">
            <a:xfrm>
              <a:off x="4918075" y="898525"/>
              <a:ext cx="641350" cy="558800"/>
              <a:chOff x="-44" y="1473"/>
              <a:chExt cx="981" cy="1105"/>
            </a:xfrm>
          </p:grpSpPr>
          <p:pic>
            <p:nvPicPr>
              <p:cNvPr id="63" name="Picture 131"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4" name="Freeform 13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8" name="Group 133"/>
            <p:cNvGrpSpPr>
              <a:grpSpLocks/>
            </p:cNvGrpSpPr>
            <p:nvPr/>
          </p:nvGrpSpPr>
          <p:grpSpPr bwMode="auto">
            <a:xfrm>
              <a:off x="5749925" y="849313"/>
              <a:ext cx="641350" cy="558800"/>
              <a:chOff x="-44" y="1473"/>
              <a:chExt cx="981" cy="1105"/>
            </a:xfrm>
          </p:grpSpPr>
          <p:pic>
            <p:nvPicPr>
              <p:cNvPr id="61" name="Picture 134"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2" name="Freeform 13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9" name="Group 136"/>
            <p:cNvGrpSpPr>
              <a:grpSpLocks/>
            </p:cNvGrpSpPr>
            <p:nvPr/>
          </p:nvGrpSpPr>
          <p:grpSpPr bwMode="auto">
            <a:xfrm>
              <a:off x="7473950" y="5551488"/>
              <a:ext cx="641350" cy="558800"/>
              <a:chOff x="-44" y="1473"/>
              <a:chExt cx="981" cy="1105"/>
            </a:xfrm>
          </p:grpSpPr>
          <p:pic>
            <p:nvPicPr>
              <p:cNvPr id="59" name="Picture 137"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 name="Freeform 13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50" name="Group 139"/>
            <p:cNvGrpSpPr>
              <a:grpSpLocks/>
            </p:cNvGrpSpPr>
            <p:nvPr/>
          </p:nvGrpSpPr>
          <p:grpSpPr bwMode="auto">
            <a:xfrm>
              <a:off x="6523038" y="5514975"/>
              <a:ext cx="641350" cy="558800"/>
              <a:chOff x="-44" y="1473"/>
              <a:chExt cx="981" cy="1105"/>
            </a:xfrm>
          </p:grpSpPr>
          <p:pic>
            <p:nvPicPr>
              <p:cNvPr id="57" name="Picture 140"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 name="Freeform 14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51" name="Group 142"/>
            <p:cNvGrpSpPr>
              <a:grpSpLocks/>
            </p:cNvGrpSpPr>
            <p:nvPr/>
          </p:nvGrpSpPr>
          <p:grpSpPr bwMode="auto">
            <a:xfrm>
              <a:off x="3497263" y="5522913"/>
              <a:ext cx="641350" cy="558800"/>
              <a:chOff x="-44" y="1473"/>
              <a:chExt cx="981" cy="1105"/>
            </a:xfrm>
          </p:grpSpPr>
          <p:pic>
            <p:nvPicPr>
              <p:cNvPr id="55" name="Picture 143"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 name="Freeform 14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52" name="Group 145"/>
            <p:cNvGrpSpPr>
              <a:grpSpLocks/>
            </p:cNvGrpSpPr>
            <p:nvPr/>
          </p:nvGrpSpPr>
          <p:grpSpPr bwMode="auto">
            <a:xfrm>
              <a:off x="4419600" y="5564188"/>
              <a:ext cx="641350" cy="558800"/>
              <a:chOff x="-44" y="1473"/>
              <a:chExt cx="981" cy="1105"/>
            </a:xfrm>
          </p:grpSpPr>
          <p:pic>
            <p:nvPicPr>
              <p:cNvPr id="53" name="Picture 146"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 name="Freeform 14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spTree>
    <p:extLst>
      <p:ext uri="{BB962C8B-B14F-4D97-AF65-F5344CB8AC3E}">
        <p14:creationId xmlns:p14="http://schemas.microsoft.com/office/powerpoint/2010/main" val="327812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Traveling between</a:t>
            </a:r>
            <a:r>
              <a:rPr lang="en-US" baseline="0" dirty="0"/>
              <a:t> the Islands</a:t>
            </a:r>
            <a:endParaRPr lang="en-US" dirty="0"/>
          </a:p>
        </p:txBody>
      </p:sp>
      <p:sp>
        <p:nvSpPr>
          <p:cNvPr id="3" name="Content Placeholder 2"/>
          <p:cNvSpPr>
            <a:spLocks noGrp="1"/>
          </p:cNvSpPr>
          <p:nvPr>
            <p:ph idx="1"/>
          </p:nvPr>
        </p:nvSpPr>
        <p:spPr>
          <a:xfrm>
            <a:off x="158584" y="1743172"/>
            <a:ext cx="3601176" cy="5114828"/>
          </a:xfrm>
        </p:spPr>
        <p:txBody>
          <a:bodyPr>
            <a:normAutofit fontScale="77500" lnSpcReduction="20000"/>
          </a:bodyPr>
          <a:lstStyle/>
          <a:p>
            <a:r>
              <a:rPr lang="en-US" dirty="0"/>
              <a:t>For example, </a:t>
            </a:r>
            <a:r>
              <a:rPr lang="en-US" dirty="0">
                <a:solidFill>
                  <a:srgbClr val="FF0000"/>
                </a:solidFill>
              </a:rPr>
              <a:t>223.1.1.2 </a:t>
            </a:r>
            <a:r>
              <a:rPr lang="en-US" dirty="0"/>
              <a:t>can talk to </a:t>
            </a:r>
            <a:r>
              <a:rPr lang="en-US" dirty="0">
                <a:solidFill>
                  <a:srgbClr val="00B050"/>
                </a:solidFill>
              </a:rPr>
              <a:t>223.1.3.2</a:t>
            </a:r>
            <a:r>
              <a:rPr lang="en-US" dirty="0"/>
              <a:t>:</a:t>
            </a:r>
          </a:p>
          <a:p>
            <a:r>
              <a:rPr lang="en-US" dirty="0">
                <a:solidFill>
                  <a:srgbClr val="FF0000"/>
                </a:solidFill>
              </a:rPr>
              <a:t>223.1.1.2</a:t>
            </a:r>
            <a:r>
              <a:rPr lang="en-US" dirty="0"/>
              <a:t> sends its packet for </a:t>
            </a:r>
            <a:r>
              <a:rPr lang="en-US" dirty="0">
                <a:solidFill>
                  <a:srgbClr val="00B050"/>
                </a:solidFill>
              </a:rPr>
              <a:t>223.1.3.2</a:t>
            </a:r>
            <a:r>
              <a:rPr lang="en-US" dirty="0"/>
              <a:t> to </a:t>
            </a:r>
            <a:r>
              <a:rPr lang="en-US" dirty="0">
                <a:solidFill>
                  <a:schemeClr val="accent2">
                    <a:lumMod val="60000"/>
                    <a:lumOff val="40000"/>
                  </a:schemeClr>
                </a:solidFill>
              </a:rPr>
              <a:t>223.1.1.3</a:t>
            </a:r>
            <a:r>
              <a:rPr lang="en-US" dirty="0"/>
              <a:t> via layer 2 </a:t>
            </a:r>
          </a:p>
          <a:p>
            <a:r>
              <a:rPr lang="en-US" dirty="0"/>
              <a:t>The top router knows how it’s connected to the other two routers and so sends the packet from </a:t>
            </a:r>
            <a:r>
              <a:rPr lang="en-US" dirty="0">
                <a:solidFill>
                  <a:srgbClr val="FF0000"/>
                </a:solidFill>
              </a:rPr>
              <a:t>223.1.1.2</a:t>
            </a:r>
            <a:r>
              <a:rPr lang="en-US" dirty="0"/>
              <a:t> to </a:t>
            </a:r>
            <a:r>
              <a:rPr lang="en-US" dirty="0">
                <a:solidFill>
                  <a:srgbClr val="00B0F0"/>
                </a:solidFill>
              </a:rPr>
              <a:t>223.1.7.1</a:t>
            </a:r>
          </a:p>
          <a:p>
            <a:r>
              <a:rPr lang="en-US" dirty="0">
                <a:solidFill>
                  <a:schemeClr val="tx1"/>
                </a:solidFill>
              </a:rPr>
              <a:t>The bottom right router knows it has a connection to 223.1.3.0/24 so it sends the packet from </a:t>
            </a:r>
            <a:r>
              <a:rPr lang="en-US" dirty="0">
                <a:solidFill>
                  <a:srgbClr val="FF0000"/>
                </a:solidFill>
              </a:rPr>
              <a:t>223.1.1.2</a:t>
            </a:r>
            <a:r>
              <a:rPr lang="en-US" dirty="0">
                <a:solidFill>
                  <a:schemeClr val="tx1"/>
                </a:solidFill>
              </a:rPr>
              <a:t> to </a:t>
            </a:r>
            <a:r>
              <a:rPr lang="en-US" dirty="0">
                <a:solidFill>
                  <a:srgbClr val="00B050"/>
                </a:solidFill>
              </a:rPr>
              <a:t>223.1.3.2</a:t>
            </a:r>
            <a:r>
              <a:rPr lang="en-US" dirty="0">
                <a:solidFill>
                  <a:schemeClr val="tx1"/>
                </a:solidFill>
              </a:rPr>
              <a:t>.</a:t>
            </a:r>
          </a:p>
          <a:p>
            <a:r>
              <a:rPr lang="en-US" dirty="0">
                <a:solidFill>
                  <a:schemeClr val="tx1"/>
                </a:solidFill>
              </a:rPr>
              <a:t>We’d say this route has “2 hops”</a:t>
            </a:r>
          </a:p>
        </p:txBody>
      </p:sp>
      <p:grpSp>
        <p:nvGrpSpPr>
          <p:cNvPr id="4" name="Group 3"/>
          <p:cNvGrpSpPr/>
          <p:nvPr/>
        </p:nvGrpSpPr>
        <p:grpSpPr>
          <a:xfrm>
            <a:off x="3535794" y="1696540"/>
            <a:ext cx="5549834" cy="4917523"/>
            <a:chOff x="2738665" y="557213"/>
            <a:chExt cx="6281441" cy="5565775"/>
          </a:xfrm>
        </p:grpSpPr>
        <p:sp>
          <p:nvSpPr>
            <p:cNvPr id="5" name="Freeform 2"/>
            <p:cNvSpPr>
              <a:spLocks/>
            </p:cNvSpPr>
            <p:nvPr/>
          </p:nvSpPr>
          <p:spPr bwMode="auto">
            <a:xfrm>
              <a:off x="6115050" y="2819400"/>
              <a:ext cx="1268413" cy="1463675"/>
            </a:xfrm>
            <a:custGeom>
              <a:avLst/>
              <a:gdLst>
                <a:gd name="T0" fmla="*/ 2147483646 w 799"/>
                <a:gd name="T1" fmla="*/ 2147483646 h 922"/>
                <a:gd name="T2" fmla="*/ 2147483646 w 799"/>
                <a:gd name="T3" fmla="*/ 2147483646 h 922"/>
                <a:gd name="T4" fmla="*/ 2147483646 w 799"/>
                <a:gd name="T5" fmla="*/ 2147483646 h 922"/>
                <a:gd name="T6" fmla="*/ 2147483646 w 799"/>
                <a:gd name="T7" fmla="*/ 2147483646 h 922"/>
                <a:gd name="T8" fmla="*/ 2147483646 w 799"/>
                <a:gd name="T9" fmla="*/ 2147483646 h 922"/>
                <a:gd name="T10" fmla="*/ 2147483646 w 799"/>
                <a:gd name="T11" fmla="*/ 0 h 922"/>
                <a:gd name="T12" fmla="*/ 2147483646 w 799"/>
                <a:gd name="T13" fmla="*/ 2147483646 h 922"/>
                <a:gd name="T14" fmla="*/ 0 60000 65536"/>
                <a:gd name="T15" fmla="*/ 0 60000 65536"/>
                <a:gd name="T16" fmla="*/ 0 60000 65536"/>
                <a:gd name="T17" fmla="*/ 0 60000 65536"/>
                <a:gd name="T18" fmla="*/ 0 60000 65536"/>
                <a:gd name="T19" fmla="*/ 0 60000 65536"/>
                <a:gd name="T20" fmla="*/ 0 60000 65536"/>
                <a:gd name="T21" fmla="*/ 0 w 799"/>
                <a:gd name="T22" fmla="*/ 0 h 922"/>
                <a:gd name="T23" fmla="*/ 799 w 799"/>
                <a:gd name="T24" fmla="*/ 922 h 9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922">
                  <a:moveTo>
                    <a:pt x="6" y="66"/>
                  </a:moveTo>
                  <a:cubicBezTo>
                    <a:pt x="13" y="117"/>
                    <a:pt x="234" y="314"/>
                    <a:pt x="341" y="446"/>
                  </a:cubicBezTo>
                  <a:cubicBezTo>
                    <a:pt x="448" y="578"/>
                    <a:pt x="577" y="794"/>
                    <a:pt x="648" y="858"/>
                  </a:cubicBezTo>
                  <a:cubicBezTo>
                    <a:pt x="719" y="922"/>
                    <a:pt x="799" y="912"/>
                    <a:pt x="768" y="828"/>
                  </a:cubicBezTo>
                  <a:cubicBezTo>
                    <a:pt x="737" y="744"/>
                    <a:pt x="581" y="492"/>
                    <a:pt x="463" y="354"/>
                  </a:cubicBezTo>
                  <a:cubicBezTo>
                    <a:pt x="345" y="216"/>
                    <a:pt x="136" y="48"/>
                    <a:pt x="60" y="0"/>
                  </a:cubicBezTo>
                  <a:cubicBezTo>
                    <a:pt x="25" y="47"/>
                    <a:pt x="0" y="15"/>
                    <a:pt x="6" y="66"/>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6" name="Freeform 3"/>
            <p:cNvSpPr>
              <a:spLocks/>
            </p:cNvSpPr>
            <p:nvPr/>
          </p:nvSpPr>
          <p:spPr bwMode="auto">
            <a:xfrm>
              <a:off x="4819650" y="4330700"/>
              <a:ext cx="2257425" cy="327025"/>
            </a:xfrm>
            <a:custGeom>
              <a:avLst/>
              <a:gdLst>
                <a:gd name="T0" fmla="*/ 2147483646 w 1422"/>
                <a:gd name="T1" fmla="*/ 2147483646 h 206"/>
                <a:gd name="T2" fmla="*/ 2147483646 w 1422"/>
                <a:gd name="T3" fmla="*/ 2147483646 h 206"/>
                <a:gd name="T4" fmla="*/ 2147483646 w 1422"/>
                <a:gd name="T5" fmla="*/ 2147483646 h 206"/>
                <a:gd name="T6" fmla="*/ 2147483646 w 1422"/>
                <a:gd name="T7" fmla="*/ 2147483646 h 206"/>
                <a:gd name="T8" fmla="*/ 2147483646 w 1422"/>
                <a:gd name="T9" fmla="*/ 2147483646 h 206"/>
                <a:gd name="T10" fmla="*/ 2147483646 w 1422"/>
                <a:gd name="T11" fmla="*/ 2147483646 h 206"/>
                <a:gd name="T12" fmla="*/ 2147483646 w 1422"/>
                <a:gd name="T13" fmla="*/ 2147483646 h 206"/>
                <a:gd name="T14" fmla="*/ 0 60000 65536"/>
                <a:gd name="T15" fmla="*/ 0 60000 65536"/>
                <a:gd name="T16" fmla="*/ 0 60000 65536"/>
                <a:gd name="T17" fmla="*/ 0 60000 65536"/>
                <a:gd name="T18" fmla="*/ 0 60000 65536"/>
                <a:gd name="T19" fmla="*/ 0 60000 65536"/>
                <a:gd name="T20" fmla="*/ 0 60000 65536"/>
                <a:gd name="T21" fmla="*/ 0 w 1422"/>
                <a:gd name="T22" fmla="*/ 0 h 206"/>
                <a:gd name="T23" fmla="*/ 1422 w 1422"/>
                <a:gd name="T24" fmla="*/ 206 h 2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22" h="206">
                  <a:moveTo>
                    <a:pt x="42" y="176"/>
                  </a:moveTo>
                  <a:cubicBezTo>
                    <a:pt x="84" y="206"/>
                    <a:pt x="437" y="167"/>
                    <a:pt x="641" y="166"/>
                  </a:cubicBezTo>
                  <a:cubicBezTo>
                    <a:pt x="845" y="165"/>
                    <a:pt x="1153" y="192"/>
                    <a:pt x="1266" y="170"/>
                  </a:cubicBezTo>
                  <a:cubicBezTo>
                    <a:pt x="1379" y="148"/>
                    <a:pt x="1422" y="58"/>
                    <a:pt x="1320" y="32"/>
                  </a:cubicBezTo>
                  <a:cubicBezTo>
                    <a:pt x="1218" y="6"/>
                    <a:pt x="869" y="15"/>
                    <a:pt x="657" y="14"/>
                  </a:cubicBezTo>
                  <a:cubicBezTo>
                    <a:pt x="445" y="13"/>
                    <a:pt x="147" y="0"/>
                    <a:pt x="45" y="27"/>
                  </a:cubicBezTo>
                  <a:cubicBezTo>
                    <a:pt x="56" y="84"/>
                    <a:pt x="0" y="146"/>
                    <a:pt x="42" y="176"/>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7" name="Freeform 4"/>
            <p:cNvSpPr>
              <a:spLocks/>
            </p:cNvSpPr>
            <p:nvPr/>
          </p:nvSpPr>
          <p:spPr bwMode="auto">
            <a:xfrm>
              <a:off x="4562475" y="2743200"/>
              <a:ext cx="1158875" cy="1547813"/>
            </a:xfrm>
            <a:custGeom>
              <a:avLst/>
              <a:gdLst>
                <a:gd name="T0" fmla="*/ 2147483646 w 730"/>
                <a:gd name="T1" fmla="*/ 2147483646 h 975"/>
                <a:gd name="T2" fmla="*/ 2147483646 w 730"/>
                <a:gd name="T3" fmla="*/ 2147483646 h 975"/>
                <a:gd name="T4" fmla="*/ 2147483646 w 730"/>
                <a:gd name="T5" fmla="*/ 2147483646 h 975"/>
                <a:gd name="T6" fmla="*/ 2147483646 w 730"/>
                <a:gd name="T7" fmla="*/ 2147483646 h 975"/>
                <a:gd name="T8" fmla="*/ 2147483646 w 730"/>
                <a:gd name="T9" fmla="*/ 2147483646 h 975"/>
                <a:gd name="T10" fmla="*/ 0 w 730"/>
                <a:gd name="T11" fmla="*/ 2147483646 h 975"/>
                <a:gd name="T12" fmla="*/ 2147483646 w 730"/>
                <a:gd name="T13" fmla="*/ 2147483646 h 975"/>
                <a:gd name="T14" fmla="*/ 0 60000 65536"/>
                <a:gd name="T15" fmla="*/ 0 60000 65536"/>
                <a:gd name="T16" fmla="*/ 0 60000 65536"/>
                <a:gd name="T17" fmla="*/ 0 60000 65536"/>
                <a:gd name="T18" fmla="*/ 0 60000 65536"/>
                <a:gd name="T19" fmla="*/ 0 60000 65536"/>
                <a:gd name="T20" fmla="*/ 0 60000 65536"/>
                <a:gd name="T21" fmla="*/ 0 w 730"/>
                <a:gd name="T22" fmla="*/ 0 h 975"/>
                <a:gd name="T23" fmla="*/ 730 w 730"/>
                <a:gd name="T24" fmla="*/ 975 h 9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0" h="975">
                  <a:moveTo>
                    <a:pt x="157" y="952"/>
                  </a:moveTo>
                  <a:cubicBezTo>
                    <a:pt x="272" y="930"/>
                    <a:pt x="357" y="644"/>
                    <a:pt x="462" y="498"/>
                  </a:cubicBezTo>
                  <a:cubicBezTo>
                    <a:pt x="554" y="363"/>
                    <a:pt x="686" y="220"/>
                    <a:pt x="708" y="144"/>
                  </a:cubicBezTo>
                  <a:cubicBezTo>
                    <a:pt x="730" y="68"/>
                    <a:pt x="654" y="0"/>
                    <a:pt x="594" y="42"/>
                  </a:cubicBezTo>
                  <a:cubicBezTo>
                    <a:pt x="534" y="84"/>
                    <a:pt x="447" y="253"/>
                    <a:pt x="348" y="396"/>
                  </a:cubicBezTo>
                  <a:cubicBezTo>
                    <a:pt x="249" y="539"/>
                    <a:pt x="32" y="807"/>
                    <a:pt x="0" y="900"/>
                  </a:cubicBezTo>
                  <a:cubicBezTo>
                    <a:pt x="53" y="924"/>
                    <a:pt x="43" y="975"/>
                    <a:pt x="157" y="952"/>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 name="Freeform 5"/>
            <p:cNvSpPr>
              <a:spLocks/>
            </p:cNvSpPr>
            <p:nvPr/>
          </p:nvSpPr>
          <p:spPr bwMode="auto">
            <a:xfrm rot="5265760">
              <a:off x="5276851" y="506412"/>
              <a:ext cx="1612900" cy="2162175"/>
            </a:xfrm>
            <a:custGeom>
              <a:avLst/>
              <a:gdLst>
                <a:gd name="T0" fmla="*/ 2147483646 w 1223"/>
                <a:gd name="T1" fmla="*/ 2147483646 h 1291"/>
                <a:gd name="T2" fmla="*/ 2147483646 w 1223"/>
                <a:gd name="T3" fmla="*/ 2147483646 h 1291"/>
                <a:gd name="T4" fmla="*/ 2147483646 w 1223"/>
                <a:gd name="T5" fmla="*/ 2147483646 h 1291"/>
                <a:gd name="T6" fmla="*/ 2147483646 w 1223"/>
                <a:gd name="T7" fmla="*/ 2147483646 h 1291"/>
                <a:gd name="T8" fmla="*/ 2147483646 w 1223"/>
                <a:gd name="T9" fmla="*/ 2147483646 h 1291"/>
                <a:gd name="T10" fmla="*/ 2147483646 w 1223"/>
                <a:gd name="T11" fmla="*/ 2147483646 h 1291"/>
                <a:gd name="T12" fmla="*/ 2147483646 w 1223"/>
                <a:gd name="T13" fmla="*/ 2147483646 h 1291"/>
                <a:gd name="T14" fmla="*/ 2147483646 w 1223"/>
                <a:gd name="T15" fmla="*/ 2147483646 h 1291"/>
                <a:gd name="T16" fmla="*/ 2147483646 w 1223"/>
                <a:gd name="T17" fmla="*/ 2147483646 h 1291"/>
                <a:gd name="T18" fmla="*/ 2147483646 w 1223"/>
                <a:gd name="T19" fmla="*/ 2147483646 h 1291"/>
                <a:gd name="T20" fmla="*/ 2147483646 w 1223"/>
                <a:gd name="T21" fmla="*/ 2147483646 h 1291"/>
                <a:gd name="T22" fmla="*/ 2147483646 w 1223"/>
                <a:gd name="T23" fmla="*/ 2147483646 h 1291"/>
                <a:gd name="T24" fmla="*/ 2147483646 w 1223"/>
                <a:gd name="T25" fmla="*/ 2147483646 h 1291"/>
                <a:gd name="T26" fmla="*/ 2147483646 w 1223"/>
                <a:gd name="T27" fmla="*/ 214748364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sp>
          <p:nvSpPr>
            <p:cNvPr id="9" name="Line 10"/>
            <p:cNvSpPr>
              <a:spLocks noChangeShapeType="1"/>
            </p:cNvSpPr>
            <p:nvPr/>
          </p:nvSpPr>
          <p:spPr bwMode="auto">
            <a:xfrm flipH="1" flipV="1">
              <a:off x="6727825" y="1401763"/>
              <a:ext cx="3175" cy="1651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 name="Line 11"/>
            <p:cNvSpPr>
              <a:spLocks noChangeShapeType="1"/>
            </p:cNvSpPr>
            <p:nvPr/>
          </p:nvSpPr>
          <p:spPr bwMode="auto">
            <a:xfrm flipH="1">
              <a:off x="5227638" y="1347788"/>
              <a:ext cx="3175" cy="22542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 name="Line 14"/>
            <p:cNvSpPr>
              <a:spLocks noChangeShapeType="1"/>
            </p:cNvSpPr>
            <p:nvPr/>
          </p:nvSpPr>
          <p:spPr bwMode="auto">
            <a:xfrm flipH="1">
              <a:off x="5856288" y="1790700"/>
              <a:ext cx="3175" cy="59213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 name="Text Box 15"/>
            <p:cNvSpPr txBox="1">
              <a:spLocks noChangeArrowheads="1"/>
            </p:cNvSpPr>
            <p:nvPr/>
          </p:nvSpPr>
          <p:spPr bwMode="auto">
            <a:xfrm>
              <a:off x="4259262" y="1519238"/>
              <a:ext cx="10318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dirty="0">
                  <a:latin typeface="Arial" charset="0"/>
                </a:rPr>
                <a:t>223.1.1.1</a:t>
              </a:r>
              <a:endParaRPr lang="en-US" sz="1800" dirty="0">
                <a:latin typeface="Comic Sans MS" charset="0"/>
              </a:endParaRPr>
            </a:p>
          </p:txBody>
        </p:sp>
        <p:sp>
          <p:nvSpPr>
            <p:cNvPr id="13" name="Rectangle 16"/>
            <p:cNvSpPr>
              <a:spLocks noChangeArrowheads="1"/>
            </p:cNvSpPr>
            <p:nvPr/>
          </p:nvSpPr>
          <p:spPr bwMode="auto">
            <a:xfrm>
              <a:off x="5729288" y="2052638"/>
              <a:ext cx="309562" cy="180975"/>
            </a:xfrm>
            <a:prstGeom prst="rect">
              <a:avLst/>
            </a:prstGeom>
            <a:solidFill>
              <a:srgbClr val="66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4" name="Text Box 17"/>
            <p:cNvSpPr txBox="1">
              <a:spLocks noChangeArrowheads="1"/>
            </p:cNvSpPr>
            <p:nvPr/>
          </p:nvSpPr>
          <p:spPr bwMode="auto">
            <a:xfrm>
              <a:off x="5372100" y="1954213"/>
              <a:ext cx="1177856" cy="3831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dirty="0">
                  <a:solidFill>
                    <a:schemeClr val="accent2">
                      <a:lumMod val="60000"/>
                      <a:lumOff val="40000"/>
                    </a:schemeClr>
                  </a:solidFill>
                  <a:latin typeface="Arial" charset="0"/>
                </a:rPr>
                <a:t>223.1.1.3</a:t>
              </a:r>
              <a:endParaRPr lang="en-US" sz="1800" dirty="0">
                <a:solidFill>
                  <a:schemeClr val="accent2">
                    <a:lumMod val="60000"/>
                    <a:lumOff val="40000"/>
                  </a:schemeClr>
                </a:solidFill>
                <a:latin typeface="Comic Sans MS" charset="0"/>
              </a:endParaRPr>
            </a:p>
          </p:txBody>
        </p:sp>
        <p:sp>
          <p:nvSpPr>
            <p:cNvPr id="15" name="Text Box 18"/>
            <p:cNvSpPr txBox="1">
              <a:spLocks noChangeArrowheads="1"/>
            </p:cNvSpPr>
            <p:nvPr/>
          </p:nvSpPr>
          <p:spPr bwMode="auto">
            <a:xfrm>
              <a:off x="6684963" y="1350963"/>
              <a:ext cx="10318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a:latin typeface="Arial" charset="0"/>
                </a:rPr>
                <a:t>223.1.1.4</a:t>
              </a:r>
              <a:endParaRPr lang="en-US" sz="1800">
                <a:latin typeface="Comic Sans MS" charset="0"/>
              </a:endParaRPr>
            </a:p>
          </p:txBody>
        </p:sp>
        <p:sp>
          <p:nvSpPr>
            <p:cNvPr id="16" name="Freeform 19"/>
            <p:cNvSpPr>
              <a:spLocks/>
            </p:cNvSpPr>
            <p:nvPr/>
          </p:nvSpPr>
          <p:spPr bwMode="auto">
            <a:xfrm>
              <a:off x="3622675" y="4437063"/>
              <a:ext cx="1539875" cy="1658937"/>
            </a:xfrm>
            <a:custGeom>
              <a:avLst/>
              <a:gdLst>
                <a:gd name="T0" fmla="*/ 2147483646 w 970"/>
                <a:gd name="T1" fmla="*/ 2147483646 h 939"/>
                <a:gd name="T2" fmla="*/ 2147483646 w 970"/>
                <a:gd name="T3" fmla="*/ 2147483646 h 939"/>
                <a:gd name="T4" fmla="*/ 2147483646 w 970"/>
                <a:gd name="T5" fmla="*/ 2147483646 h 939"/>
                <a:gd name="T6" fmla="*/ 2147483646 w 970"/>
                <a:gd name="T7" fmla="*/ 2147483646 h 939"/>
                <a:gd name="T8" fmla="*/ 2147483646 w 970"/>
                <a:gd name="T9" fmla="*/ 2147483646 h 939"/>
                <a:gd name="T10" fmla="*/ 2147483646 w 970"/>
                <a:gd name="T11" fmla="*/ 2147483646 h 939"/>
                <a:gd name="T12" fmla="*/ 2147483646 w 970"/>
                <a:gd name="T13" fmla="*/ 2147483646 h 939"/>
                <a:gd name="T14" fmla="*/ 2147483646 w 970"/>
                <a:gd name="T15" fmla="*/ 2147483646 h 939"/>
                <a:gd name="T16" fmla="*/ 2147483646 w 970"/>
                <a:gd name="T17" fmla="*/ 2147483646 h 939"/>
                <a:gd name="T18" fmla="*/ 2147483646 w 970"/>
                <a:gd name="T19" fmla="*/ 2147483646 h 939"/>
                <a:gd name="T20" fmla="*/ 2147483646 w 970"/>
                <a:gd name="T21" fmla="*/ 2147483646 h 939"/>
                <a:gd name="T22" fmla="*/ 2147483646 w 970"/>
                <a:gd name="T23" fmla="*/ 2147483646 h 939"/>
                <a:gd name="T24" fmla="*/ 2147483646 w 970"/>
                <a:gd name="T25" fmla="*/ 2147483646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7" name="Line 34"/>
            <p:cNvSpPr>
              <a:spLocks noChangeShapeType="1"/>
            </p:cNvSpPr>
            <p:nvPr/>
          </p:nvSpPr>
          <p:spPr bwMode="auto">
            <a:xfrm>
              <a:off x="4378325" y="4667250"/>
              <a:ext cx="7938" cy="56197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8" name="Line 36"/>
            <p:cNvSpPr>
              <a:spLocks noChangeShapeType="1"/>
            </p:cNvSpPr>
            <p:nvPr/>
          </p:nvSpPr>
          <p:spPr bwMode="auto">
            <a:xfrm flipH="1" flipV="1">
              <a:off x="3870325" y="5387975"/>
              <a:ext cx="3175" cy="169863"/>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9" name="Line 37"/>
            <p:cNvSpPr>
              <a:spLocks noChangeShapeType="1"/>
            </p:cNvSpPr>
            <p:nvPr/>
          </p:nvSpPr>
          <p:spPr bwMode="auto">
            <a:xfrm flipH="1" flipV="1">
              <a:off x="4865688" y="5373688"/>
              <a:ext cx="3175" cy="2413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0" name="Text Box 40"/>
            <p:cNvSpPr txBox="1">
              <a:spLocks noChangeArrowheads="1"/>
            </p:cNvSpPr>
            <p:nvPr/>
          </p:nvSpPr>
          <p:spPr bwMode="auto">
            <a:xfrm>
              <a:off x="4813300" y="5260975"/>
              <a:ext cx="10318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a:latin typeface="Arial" charset="0"/>
                </a:rPr>
                <a:t>223.1.2.2</a:t>
              </a:r>
              <a:endParaRPr lang="en-US" sz="1800">
                <a:latin typeface="Comic Sans MS" charset="0"/>
              </a:endParaRPr>
            </a:p>
          </p:txBody>
        </p:sp>
        <p:sp>
          <p:nvSpPr>
            <p:cNvPr id="21" name="Text Box 41"/>
            <p:cNvSpPr txBox="1">
              <a:spLocks noChangeArrowheads="1"/>
            </p:cNvSpPr>
            <p:nvPr/>
          </p:nvSpPr>
          <p:spPr bwMode="auto">
            <a:xfrm>
              <a:off x="2738665" y="5229224"/>
              <a:ext cx="10318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dirty="0">
                  <a:latin typeface="Arial" charset="0"/>
                </a:rPr>
                <a:t>223.1.2.1</a:t>
              </a:r>
              <a:endParaRPr lang="en-US" sz="1800" dirty="0">
                <a:latin typeface="Comic Sans MS" charset="0"/>
              </a:endParaRPr>
            </a:p>
          </p:txBody>
        </p:sp>
        <p:sp>
          <p:nvSpPr>
            <p:cNvPr id="22" name="Rectangle 42"/>
            <p:cNvSpPr>
              <a:spLocks noChangeArrowheads="1"/>
            </p:cNvSpPr>
            <p:nvPr/>
          </p:nvSpPr>
          <p:spPr bwMode="auto">
            <a:xfrm>
              <a:off x="4319588" y="4767263"/>
              <a:ext cx="128587" cy="180975"/>
            </a:xfrm>
            <a:prstGeom prst="rect">
              <a:avLst/>
            </a:prstGeom>
            <a:solidFill>
              <a:srgbClr val="66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23" name="Text Box 43"/>
            <p:cNvSpPr txBox="1">
              <a:spLocks noChangeArrowheads="1"/>
            </p:cNvSpPr>
            <p:nvPr/>
          </p:nvSpPr>
          <p:spPr bwMode="auto">
            <a:xfrm>
              <a:off x="3876675" y="4706938"/>
              <a:ext cx="10318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a:latin typeface="Arial" charset="0"/>
                </a:rPr>
                <a:t>223.1.2.6</a:t>
              </a:r>
              <a:endParaRPr lang="en-US" sz="1800">
                <a:latin typeface="Comic Sans MS" charset="0"/>
              </a:endParaRPr>
            </a:p>
          </p:txBody>
        </p:sp>
        <p:sp>
          <p:nvSpPr>
            <p:cNvPr id="24" name="Freeform 45"/>
            <p:cNvSpPr>
              <a:spLocks/>
            </p:cNvSpPr>
            <p:nvPr/>
          </p:nvSpPr>
          <p:spPr bwMode="auto">
            <a:xfrm>
              <a:off x="6640513" y="4416425"/>
              <a:ext cx="1539875" cy="1670050"/>
            </a:xfrm>
            <a:custGeom>
              <a:avLst/>
              <a:gdLst>
                <a:gd name="T0" fmla="*/ 2147483646 w 970"/>
                <a:gd name="T1" fmla="*/ 2147483646 h 939"/>
                <a:gd name="T2" fmla="*/ 2147483646 w 970"/>
                <a:gd name="T3" fmla="*/ 2147483646 h 939"/>
                <a:gd name="T4" fmla="*/ 2147483646 w 970"/>
                <a:gd name="T5" fmla="*/ 2147483646 h 939"/>
                <a:gd name="T6" fmla="*/ 2147483646 w 970"/>
                <a:gd name="T7" fmla="*/ 2147483646 h 939"/>
                <a:gd name="T8" fmla="*/ 2147483646 w 970"/>
                <a:gd name="T9" fmla="*/ 2147483646 h 939"/>
                <a:gd name="T10" fmla="*/ 2147483646 w 970"/>
                <a:gd name="T11" fmla="*/ 2147483646 h 939"/>
                <a:gd name="T12" fmla="*/ 2147483646 w 970"/>
                <a:gd name="T13" fmla="*/ 2147483646 h 939"/>
                <a:gd name="T14" fmla="*/ 2147483646 w 970"/>
                <a:gd name="T15" fmla="*/ 2147483646 h 939"/>
                <a:gd name="T16" fmla="*/ 2147483646 w 970"/>
                <a:gd name="T17" fmla="*/ 2147483646 h 939"/>
                <a:gd name="T18" fmla="*/ 2147483646 w 970"/>
                <a:gd name="T19" fmla="*/ 2147483646 h 939"/>
                <a:gd name="T20" fmla="*/ 2147483646 w 970"/>
                <a:gd name="T21" fmla="*/ 2147483646 h 939"/>
                <a:gd name="T22" fmla="*/ 2147483646 w 970"/>
                <a:gd name="T23" fmla="*/ 2147483646 h 939"/>
                <a:gd name="T24" fmla="*/ 2147483646 w 970"/>
                <a:gd name="T25" fmla="*/ 2147483646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5" name="Line 60"/>
            <p:cNvSpPr>
              <a:spLocks noChangeShapeType="1"/>
            </p:cNvSpPr>
            <p:nvPr/>
          </p:nvSpPr>
          <p:spPr bwMode="auto">
            <a:xfrm>
              <a:off x="7407275" y="4686300"/>
              <a:ext cx="1588" cy="520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6" name="Line 62"/>
            <p:cNvSpPr>
              <a:spLocks noChangeShapeType="1"/>
            </p:cNvSpPr>
            <p:nvPr/>
          </p:nvSpPr>
          <p:spPr bwMode="auto">
            <a:xfrm flipH="1" flipV="1">
              <a:off x="6899275" y="5407025"/>
              <a:ext cx="3175" cy="169863"/>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7" name="Line 63"/>
            <p:cNvSpPr>
              <a:spLocks noChangeShapeType="1"/>
            </p:cNvSpPr>
            <p:nvPr/>
          </p:nvSpPr>
          <p:spPr bwMode="auto">
            <a:xfrm flipH="1" flipV="1">
              <a:off x="7894638" y="5392738"/>
              <a:ext cx="3175" cy="2413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 name="Text Box 66"/>
            <p:cNvSpPr txBox="1">
              <a:spLocks noChangeArrowheads="1"/>
            </p:cNvSpPr>
            <p:nvPr/>
          </p:nvSpPr>
          <p:spPr bwMode="auto">
            <a:xfrm>
              <a:off x="7842250" y="5280025"/>
              <a:ext cx="1177856" cy="3831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dirty="0">
                  <a:solidFill>
                    <a:srgbClr val="00B050"/>
                  </a:solidFill>
                  <a:latin typeface="Arial" charset="0"/>
                </a:rPr>
                <a:t>223.1.3.2</a:t>
              </a:r>
              <a:endParaRPr lang="en-US" sz="1800" dirty="0">
                <a:solidFill>
                  <a:srgbClr val="00B050"/>
                </a:solidFill>
                <a:latin typeface="Comic Sans MS" charset="0"/>
              </a:endParaRPr>
            </a:p>
          </p:txBody>
        </p:sp>
        <p:sp>
          <p:nvSpPr>
            <p:cNvPr id="29" name="Text Box 67"/>
            <p:cNvSpPr txBox="1">
              <a:spLocks noChangeArrowheads="1"/>
            </p:cNvSpPr>
            <p:nvPr/>
          </p:nvSpPr>
          <p:spPr bwMode="auto">
            <a:xfrm>
              <a:off x="5845175" y="5275262"/>
              <a:ext cx="10318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dirty="0">
                  <a:latin typeface="Arial" charset="0"/>
                </a:rPr>
                <a:t>223.1.3.1</a:t>
              </a:r>
              <a:endParaRPr lang="en-US" sz="1800" dirty="0">
                <a:latin typeface="Comic Sans MS" charset="0"/>
              </a:endParaRPr>
            </a:p>
          </p:txBody>
        </p:sp>
        <p:sp>
          <p:nvSpPr>
            <p:cNvPr id="30" name="Rectangle 68"/>
            <p:cNvSpPr>
              <a:spLocks noChangeArrowheads="1"/>
            </p:cNvSpPr>
            <p:nvPr/>
          </p:nvSpPr>
          <p:spPr bwMode="auto">
            <a:xfrm>
              <a:off x="7348538" y="4786313"/>
              <a:ext cx="128587" cy="180975"/>
            </a:xfrm>
            <a:prstGeom prst="rect">
              <a:avLst/>
            </a:prstGeom>
            <a:solidFill>
              <a:srgbClr val="66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31" name="Text Box 69"/>
            <p:cNvSpPr txBox="1">
              <a:spLocks noChangeArrowheads="1"/>
            </p:cNvSpPr>
            <p:nvPr/>
          </p:nvSpPr>
          <p:spPr bwMode="auto">
            <a:xfrm>
              <a:off x="6899275" y="4751388"/>
              <a:ext cx="1306673" cy="3831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dirty="0">
                  <a:solidFill>
                    <a:srgbClr val="7030A0"/>
                  </a:solidFill>
                  <a:latin typeface="Arial" charset="0"/>
                </a:rPr>
                <a:t>223.1.3.27</a:t>
              </a:r>
              <a:endParaRPr lang="en-US" sz="1800" dirty="0">
                <a:solidFill>
                  <a:srgbClr val="7030A0"/>
                </a:solidFill>
                <a:latin typeface="Comic Sans MS" charset="0"/>
              </a:endParaRPr>
            </a:p>
          </p:txBody>
        </p:sp>
        <p:sp>
          <p:nvSpPr>
            <p:cNvPr id="32" name="Line 84"/>
            <p:cNvSpPr>
              <a:spLocks noChangeShapeType="1"/>
            </p:cNvSpPr>
            <p:nvPr/>
          </p:nvSpPr>
          <p:spPr bwMode="auto">
            <a:xfrm flipH="1" flipV="1">
              <a:off x="6108700" y="1306513"/>
              <a:ext cx="3175" cy="265112"/>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3" name="Text Box 86"/>
            <p:cNvSpPr txBox="1">
              <a:spLocks noChangeArrowheads="1"/>
            </p:cNvSpPr>
            <p:nvPr/>
          </p:nvSpPr>
          <p:spPr bwMode="auto">
            <a:xfrm>
              <a:off x="5618163" y="557213"/>
              <a:ext cx="1177856" cy="3831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dirty="0">
                  <a:solidFill>
                    <a:srgbClr val="FF0000"/>
                  </a:solidFill>
                  <a:latin typeface="Arial" charset="0"/>
                </a:rPr>
                <a:t>223.1.1.2</a:t>
              </a:r>
              <a:endParaRPr lang="en-US" sz="1600" dirty="0">
                <a:solidFill>
                  <a:srgbClr val="FF0000"/>
                </a:solidFill>
                <a:latin typeface="Comic Sans MS" charset="0"/>
              </a:endParaRPr>
            </a:p>
          </p:txBody>
        </p:sp>
        <p:sp>
          <p:nvSpPr>
            <p:cNvPr id="34" name="Line 87"/>
            <p:cNvSpPr>
              <a:spLocks noChangeShapeType="1"/>
            </p:cNvSpPr>
            <p:nvPr/>
          </p:nvSpPr>
          <p:spPr bwMode="auto">
            <a:xfrm flipV="1">
              <a:off x="4591050" y="2762250"/>
              <a:ext cx="1114425" cy="154305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5" name="Line 88"/>
            <p:cNvSpPr>
              <a:spLocks noChangeShapeType="1"/>
            </p:cNvSpPr>
            <p:nvPr/>
          </p:nvSpPr>
          <p:spPr bwMode="auto">
            <a:xfrm flipH="1" flipV="1">
              <a:off x="6105525" y="2743200"/>
              <a:ext cx="1276350" cy="154305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6" name="Line 89"/>
            <p:cNvSpPr>
              <a:spLocks noChangeShapeType="1"/>
            </p:cNvSpPr>
            <p:nvPr/>
          </p:nvSpPr>
          <p:spPr bwMode="auto">
            <a:xfrm flipH="1" flipV="1">
              <a:off x="4781550" y="4505325"/>
              <a:ext cx="2305050" cy="952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7" name="Text Box 90"/>
            <p:cNvSpPr txBox="1">
              <a:spLocks noChangeArrowheads="1"/>
            </p:cNvSpPr>
            <p:nvPr/>
          </p:nvSpPr>
          <p:spPr bwMode="auto">
            <a:xfrm>
              <a:off x="6184900" y="2655888"/>
              <a:ext cx="1177856" cy="3831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dirty="0">
                  <a:solidFill>
                    <a:schemeClr val="accent4">
                      <a:lumMod val="60000"/>
                      <a:lumOff val="40000"/>
                    </a:schemeClr>
                  </a:solidFill>
                  <a:latin typeface="Arial" charset="0"/>
                </a:rPr>
                <a:t>223.1.7.2</a:t>
              </a:r>
              <a:endParaRPr lang="en-US" sz="1800" dirty="0">
                <a:solidFill>
                  <a:schemeClr val="accent4">
                    <a:lumMod val="60000"/>
                    <a:lumOff val="40000"/>
                  </a:schemeClr>
                </a:solidFill>
                <a:latin typeface="Comic Sans MS" charset="0"/>
              </a:endParaRPr>
            </a:p>
          </p:txBody>
        </p:sp>
        <p:sp>
          <p:nvSpPr>
            <p:cNvPr id="38" name="Text Box 91"/>
            <p:cNvSpPr txBox="1">
              <a:spLocks noChangeArrowheads="1"/>
            </p:cNvSpPr>
            <p:nvPr/>
          </p:nvSpPr>
          <p:spPr bwMode="auto">
            <a:xfrm>
              <a:off x="7261225" y="3941763"/>
              <a:ext cx="1177856" cy="3831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dirty="0">
                  <a:solidFill>
                    <a:srgbClr val="00B0F0"/>
                  </a:solidFill>
                  <a:latin typeface="Arial" charset="0"/>
                </a:rPr>
                <a:t>223.1.7.1</a:t>
              </a:r>
              <a:endParaRPr lang="en-US" sz="1800" dirty="0">
                <a:solidFill>
                  <a:srgbClr val="00B0F0"/>
                </a:solidFill>
                <a:latin typeface="Comic Sans MS" charset="0"/>
              </a:endParaRPr>
            </a:p>
          </p:txBody>
        </p:sp>
        <p:sp>
          <p:nvSpPr>
            <p:cNvPr id="39" name="Text Box 92"/>
            <p:cNvSpPr txBox="1">
              <a:spLocks noChangeArrowheads="1"/>
            </p:cNvSpPr>
            <p:nvPr/>
          </p:nvSpPr>
          <p:spPr bwMode="auto">
            <a:xfrm>
              <a:off x="6022975" y="4198938"/>
              <a:ext cx="10318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a:latin typeface="Arial" charset="0"/>
                </a:rPr>
                <a:t>223.1.8.0</a:t>
              </a:r>
              <a:endParaRPr lang="en-US" sz="1800">
                <a:latin typeface="Comic Sans MS" charset="0"/>
              </a:endParaRPr>
            </a:p>
          </p:txBody>
        </p:sp>
        <p:sp>
          <p:nvSpPr>
            <p:cNvPr id="40" name="Text Box 93"/>
            <p:cNvSpPr txBox="1">
              <a:spLocks noChangeArrowheads="1"/>
            </p:cNvSpPr>
            <p:nvPr/>
          </p:nvSpPr>
          <p:spPr bwMode="auto">
            <a:xfrm>
              <a:off x="4775200" y="4198938"/>
              <a:ext cx="10318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a:latin typeface="Arial" charset="0"/>
                </a:rPr>
                <a:t>223.1.8.1</a:t>
              </a:r>
              <a:endParaRPr lang="en-US" sz="1800">
                <a:latin typeface="Comic Sans MS" charset="0"/>
              </a:endParaRPr>
            </a:p>
          </p:txBody>
        </p:sp>
        <p:sp>
          <p:nvSpPr>
            <p:cNvPr id="41" name="Text Box 94"/>
            <p:cNvSpPr txBox="1">
              <a:spLocks noChangeArrowheads="1"/>
            </p:cNvSpPr>
            <p:nvPr/>
          </p:nvSpPr>
          <p:spPr bwMode="auto">
            <a:xfrm>
              <a:off x="3575191" y="3903663"/>
              <a:ext cx="10318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dirty="0">
                  <a:latin typeface="Arial" charset="0"/>
                </a:rPr>
                <a:t>223.1.9.1</a:t>
              </a:r>
              <a:endParaRPr lang="en-US" sz="1800" dirty="0">
                <a:latin typeface="Comic Sans MS" charset="0"/>
              </a:endParaRPr>
            </a:p>
          </p:txBody>
        </p:sp>
        <p:sp>
          <p:nvSpPr>
            <p:cNvPr id="42" name="Text Box 95"/>
            <p:cNvSpPr txBox="1">
              <a:spLocks noChangeArrowheads="1"/>
            </p:cNvSpPr>
            <p:nvPr/>
          </p:nvSpPr>
          <p:spPr bwMode="auto">
            <a:xfrm>
              <a:off x="4565650" y="2665413"/>
              <a:ext cx="10318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a:latin typeface="Arial" charset="0"/>
                </a:rPr>
                <a:t>223.1.9.2</a:t>
              </a:r>
              <a:endParaRPr lang="en-US" sz="1800">
                <a:latin typeface="Comic Sans MS" charset="0"/>
              </a:endParaRPr>
            </a:p>
          </p:txBody>
        </p:sp>
        <p:grpSp>
          <p:nvGrpSpPr>
            <p:cNvPr id="43" name="Group 100"/>
            <p:cNvGrpSpPr>
              <a:grpSpLocks/>
            </p:cNvGrpSpPr>
            <p:nvPr/>
          </p:nvGrpSpPr>
          <p:grpSpPr bwMode="auto">
            <a:xfrm>
              <a:off x="5545138" y="2379663"/>
              <a:ext cx="742950" cy="388937"/>
              <a:chOff x="4396" y="1245"/>
              <a:chExt cx="672" cy="248"/>
            </a:xfrm>
          </p:grpSpPr>
          <p:sp>
            <p:nvSpPr>
              <p:cNvPr id="8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p>
                <a:endParaRPr lang="en-US" sz="2400">
                  <a:latin typeface="Times New Roman" charset="0"/>
                  <a:cs typeface="Arial" charset="0"/>
                </a:endParaRPr>
              </a:p>
            </p:txBody>
          </p:sp>
          <p:sp>
            <p:nvSpPr>
              <p:cNvPr id="8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8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p>
                <a:endParaRPr lang="en-US" sz="2400">
                  <a:latin typeface="Times New Roman" charset="0"/>
                  <a:cs typeface="Arial" charset="0"/>
                </a:endParaRPr>
              </a:p>
            </p:txBody>
          </p:sp>
          <p:grpSp>
            <p:nvGrpSpPr>
              <p:cNvPr id="86" name="Group 104"/>
              <p:cNvGrpSpPr>
                <a:grpSpLocks/>
              </p:cNvGrpSpPr>
              <p:nvPr/>
            </p:nvGrpSpPr>
            <p:grpSpPr bwMode="auto">
              <a:xfrm>
                <a:off x="4530" y="1287"/>
                <a:ext cx="377" cy="75"/>
                <a:chOff x="2468" y="1332"/>
                <a:chExt cx="310" cy="60"/>
              </a:xfrm>
            </p:grpSpPr>
            <p:sp>
              <p:nvSpPr>
                <p:cNvPr id="89" name="Freeform 10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0" name="Freeform 10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87" name="Line 10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8" name="Line 108"/>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44" name="Group 109"/>
            <p:cNvGrpSpPr>
              <a:grpSpLocks/>
            </p:cNvGrpSpPr>
            <p:nvPr/>
          </p:nvGrpSpPr>
          <p:grpSpPr bwMode="auto">
            <a:xfrm>
              <a:off x="7080250" y="4271963"/>
              <a:ext cx="742950" cy="388937"/>
              <a:chOff x="4396" y="1245"/>
              <a:chExt cx="672" cy="248"/>
            </a:xfrm>
          </p:grpSpPr>
          <p:sp>
            <p:nvSpPr>
              <p:cNvPr id="7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p>
                <a:endParaRPr lang="en-US" sz="2400">
                  <a:latin typeface="Times New Roman" charset="0"/>
                  <a:cs typeface="Arial" charset="0"/>
                </a:endParaRPr>
              </a:p>
            </p:txBody>
          </p:sp>
          <p:sp>
            <p:nvSpPr>
              <p:cNvPr id="7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7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p>
                <a:endParaRPr lang="en-US" sz="2400">
                  <a:latin typeface="Times New Roman" charset="0"/>
                  <a:cs typeface="Arial" charset="0"/>
                </a:endParaRPr>
              </a:p>
            </p:txBody>
          </p:sp>
          <p:grpSp>
            <p:nvGrpSpPr>
              <p:cNvPr id="78" name="Group 113"/>
              <p:cNvGrpSpPr>
                <a:grpSpLocks/>
              </p:cNvGrpSpPr>
              <p:nvPr/>
            </p:nvGrpSpPr>
            <p:grpSpPr bwMode="auto">
              <a:xfrm>
                <a:off x="4530" y="1287"/>
                <a:ext cx="377" cy="75"/>
                <a:chOff x="2468" y="1332"/>
                <a:chExt cx="310" cy="60"/>
              </a:xfrm>
            </p:grpSpPr>
            <p:sp>
              <p:nvSpPr>
                <p:cNvPr id="81" name="Freeform 11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2" name="Freeform 11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79" name="Line 116"/>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0" name="Line 117"/>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45" name="Group 118"/>
            <p:cNvGrpSpPr>
              <a:grpSpLocks/>
            </p:cNvGrpSpPr>
            <p:nvPr/>
          </p:nvGrpSpPr>
          <p:grpSpPr bwMode="auto">
            <a:xfrm>
              <a:off x="4087813" y="4279900"/>
              <a:ext cx="742950" cy="388938"/>
              <a:chOff x="4396" y="1245"/>
              <a:chExt cx="672" cy="248"/>
            </a:xfrm>
          </p:grpSpPr>
          <p:sp>
            <p:nvSpPr>
              <p:cNvPr id="6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p>
                <a:endParaRPr lang="en-US" sz="2400">
                  <a:latin typeface="Times New Roman" charset="0"/>
                  <a:cs typeface="Arial" charset="0"/>
                </a:endParaRPr>
              </a:p>
            </p:txBody>
          </p:sp>
          <p:sp>
            <p:nvSpPr>
              <p:cNvPr id="6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6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p>
                <a:endParaRPr lang="en-US" sz="2400">
                  <a:latin typeface="Times New Roman" charset="0"/>
                  <a:cs typeface="Arial" charset="0"/>
                </a:endParaRPr>
              </a:p>
            </p:txBody>
          </p:sp>
          <p:grpSp>
            <p:nvGrpSpPr>
              <p:cNvPr id="70" name="Group 122"/>
              <p:cNvGrpSpPr>
                <a:grpSpLocks/>
              </p:cNvGrpSpPr>
              <p:nvPr/>
            </p:nvGrpSpPr>
            <p:grpSpPr bwMode="auto">
              <a:xfrm>
                <a:off x="4530" y="1287"/>
                <a:ext cx="377" cy="75"/>
                <a:chOff x="2468" y="1332"/>
                <a:chExt cx="310" cy="60"/>
              </a:xfrm>
            </p:grpSpPr>
            <p:sp>
              <p:nvSpPr>
                <p:cNvPr id="73" name="Freeform 12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4" name="Freeform 12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71" name="Line 125"/>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2" name="Line 126"/>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46" name="Group 127"/>
            <p:cNvGrpSpPr>
              <a:grpSpLocks/>
            </p:cNvGrpSpPr>
            <p:nvPr/>
          </p:nvGrpSpPr>
          <p:grpSpPr bwMode="auto">
            <a:xfrm>
              <a:off x="6315075" y="881063"/>
              <a:ext cx="641350" cy="558800"/>
              <a:chOff x="-44" y="1473"/>
              <a:chExt cx="981" cy="1105"/>
            </a:xfrm>
          </p:grpSpPr>
          <p:pic>
            <p:nvPicPr>
              <p:cNvPr id="65" name="Picture 128"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6" name="Freeform 12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a:p>
            </p:txBody>
          </p:sp>
        </p:grpSp>
        <p:grpSp>
          <p:nvGrpSpPr>
            <p:cNvPr id="47" name="Group 130"/>
            <p:cNvGrpSpPr>
              <a:grpSpLocks/>
            </p:cNvGrpSpPr>
            <p:nvPr/>
          </p:nvGrpSpPr>
          <p:grpSpPr bwMode="auto">
            <a:xfrm>
              <a:off x="4918075" y="898525"/>
              <a:ext cx="641350" cy="558800"/>
              <a:chOff x="-44" y="1473"/>
              <a:chExt cx="981" cy="1105"/>
            </a:xfrm>
          </p:grpSpPr>
          <p:pic>
            <p:nvPicPr>
              <p:cNvPr id="63" name="Picture 131"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4" name="Freeform 13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a:p>
            </p:txBody>
          </p:sp>
        </p:grpSp>
        <p:grpSp>
          <p:nvGrpSpPr>
            <p:cNvPr id="48" name="Group 133"/>
            <p:cNvGrpSpPr>
              <a:grpSpLocks/>
            </p:cNvGrpSpPr>
            <p:nvPr/>
          </p:nvGrpSpPr>
          <p:grpSpPr bwMode="auto">
            <a:xfrm>
              <a:off x="5749925" y="849313"/>
              <a:ext cx="641350" cy="558800"/>
              <a:chOff x="-44" y="1473"/>
              <a:chExt cx="981" cy="1105"/>
            </a:xfrm>
          </p:grpSpPr>
          <p:pic>
            <p:nvPicPr>
              <p:cNvPr id="61" name="Picture 134"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2" name="Freeform 13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a:p>
            </p:txBody>
          </p:sp>
        </p:grpSp>
        <p:grpSp>
          <p:nvGrpSpPr>
            <p:cNvPr id="49" name="Group 136"/>
            <p:cNvGrpSpPr>
              <a:grpSpLocks/>
            </p:cNvGrpSpPr>
            <p:nvPr/>
          </p:nvGrpSpPr>
          <p:grpSpPr bwMode="auto">
            <a:xfrm>
              <a:off x="7473950" y="5551488"/>
              <a:ext cx="641350" cy="558800"/>
              <a:chOff x="-44" y="1473"/>
              <a:chExt cx="981" cy="1105"/>
            </a:xfrm>
          </p:grpSpPr>
          <p:pic>
            <p:nvPicPr>
              <p:cNvPr id="59" name="Picture 137"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0" name="Freeform 13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a:p>
            </p:txBody>
          </p:sp>
        </p:grpSp>
        <p:grpSp>
          <p:nvGrpSpPr>
            <p:cNvPr id="50" name="Group 139"/>
            <p:cNvGrpSpPr>
              <a:grpSpLocks/>
            </p:cNvGrpSpPr>
            <p:nvPr/>
          </p:nvGrpSpPr>
          <p:grpSpPr bwMode="auto">
            <a:xfrm>
              <a:off x="6523038" y="5514975"/>
              <a:ext cx="641350" cy="558800"/>
              <a:chOff x="-44" y="1473"/>
              <a:chExt cx="981" cy="1105"/>
            </a:xfrm>
          </p:grpSpPr>
          <p:pic>
            <p:nvPicPr>
              <p:cNvPr id="57" name="Picture 140"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 name="Freeform 14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a:p>
            </p:txBody>
          </p:sp>
        </p:grpSp>
        <p:grpSp>
          <p:nvGrpSpPr>
            <p:cNvPr id="51" name="Group 142"/>
            <p:cNvGrpSpPr>
              <a:grpSpLocks/>
            </p:cNvGrpSpPr>
            <p:nvPr/>
          </p:nvGrpSpPr>
          <p:grpSpPr bwMode="auto">
            <a:xfrm>
              <a:off x="3497263" y="5522913"/>
              <a:ext cx="641350" cy="558800"/>
              <a:chOff x="-44" y="1473"/>
              <a:chExt cx="981" cy="1105"/>
            </a:xfrm>
          </p:grpSpPr>
          <p:pic>
            <p:nvPicPr>
              <p:cNvPr id="55" name="Picture 143"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 name="Freeform 14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a:p>
            </p:txBody>
          </p:sp>
        </p:grpSp>
        <p:grpSp>
          <p:nvGrpSpPr>
            <p:cNvPr id="52" name="Group 145"/>
            <p:cNvGrpSpPr>
              <a:grpSpLocks/>
            </p:cNvGrpSpPr>
            <p:nvPr/>
          </p:nvGrpSpPr>
          <p:grpSpPr bwMode="auto">
            <a:xfrm>
              <a:off x="4419600" y="5564188"/>
              <a:ext cx="641350" cy="558800"/>
              <a:chOff x="-44" y="1473"/>
              <a:chExt cx="981" cy="1105"/>
            </a:xfrm>
          </p:grpSpPr>
          <p:pic>
            <p:nvPicPr>
              <p:cNvPr id="53" name="Picture 146"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 name="Freeform 14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a:p>
            </p:txBody>
          </p:sp>
        </p:grpSp>
      </p:grpSp>
      <p:sp>
        <p:nvSpPr>
          <p:cNvPr id="91" name="Rectangle 90">
            <a:extLst>
              <a:ext uri="{FF2B5EF4-FFF2-40B4-BE49-F238E27FC236}">
                <a16:creationId xmlns:a16="http://schemas.microsoft.com/office/drawing/2014/main" id="{75CB856A-07B9-C74B-976B-11383C89C8D1}"/>
              </a:ext>
            </a:extLst>
          </p:cNvPr>
          <p:cNvSpPr/>
          <p:nvPr/>
        </p:nvSpPr>
        <p:spPr>
          <a:xfrm>
            <a:off x="6586679" y="2388757"/>
            <a:ext cx="204028" cy="2453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5AF1E08D-BACA-9F4D-B058-6C791230B5DD}"/>
              </a:ext>
            </a:extLst>
          </p:cNvPr>
          <p:cNvSpPr/>
          <p:nvPr/>
        </p:nvSpPr>
        <p:spPr>
          <a:xfrm>
            <a:off x="6322136" y="3267498"/>
            <a:ext cx="204028" cy="2453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CC740D89-3B91-A946-A4CA-24EDB1178937}"/>
              </a:ext>
            </a:extLst>
          </p:cNvPr>
          <p:cNvSpPr/>
          <p:nvPr/>
        </p:nvSpPr>
        <p:spPr>
          <a:xfrm>
            <a:off x="7568074" y="4981911"/>
            <a:ext cx="204028" cy="2453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8D541BBB-563B-6344-A9DB-3F89961D69EA}"/>
              </a:ext>
            </a:extLst>
          </p:cNvPr>
          <p:cNvSpPr/>
          <p:nvPr/>
        </p:nvSpPr>
        <p:spPr>
          <a:xfrm>
            <a:off x="9191544" y="6616354"/>
            <a:ext cx="204028" cy="2453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11735C36-A0B8-B84A-8CAB-B8E2FA200CCA}"/>
              </a:ext>
            </a:extLst>
          </p:cNvPr>
          <p:cNvSpPr/>
          <p:nvPr/>
        </p:nvSpPr>
        <p:spPr>
          <a:xfrm>
            <a:off x="7840930" y="5887415"/>
            <a:ext cx="204028" cy="2453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688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xit" presetSubtype="0" fill="hold" grpId="0" nodeType="withEffect">
                                  <p:stCondLst>
                                    <p:cond delay="0"/>
                                  </p:stCondLst>
                                  <p:childTnLst>
                                    <p:animEffect transition="out" filter="dissolve">
                                      <p:cBhvr>
                                        <p:cTn id="9" dur="500"/>
                                        <p:tgtEl>
                                          <p:spTgt spid="91"/>
                                        </p:tgtEl>
                                      </p:cBhvr>
                                    </p:animEffect>
                                    <p:set>
                                      <p:cBhvr>
                                        <p:cTn id="10" dur="1" fill="hold">
                                          <p:stCondLst>
                                            <p:cond delay="499"/>
                                          </p:stCondLst>
                                        </p:cTn>
                                        <p:tgtEl>
                                          <p:spTgt spid="91"/>
                                        </p:tgtEl>
                                        <p:attrNameLst>
                                          <p:attrName>style.visibility</p:attrName>
                                        </p:attrNameLst>
                                      </p:cBhvr>
                                      <p:to>
                                        <p:strVal val="hidden"/>
                                      </p:to>
                                    </p:set>
                                  </p:childTnLst>
                                </p:cTn>
                              </p:par>
                              <p:par>
                                <p:cTn id="11" presetID="9"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dissolv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par>
                                <p:cTn id="19" presetID="9" presetClass="exit" presetSubtype="0" fill="hold" grpId="1" nodeType="withEffect">
                                  <p:stCondLst>
                                    <p:cond delay="0"/>
                                  </p:stCondLst>
                                  <p:childTnLst>
                                    <p:animEffect transition="out" filter="dissolve">
                                      <p:cBhvr>
                                        <p:cTn id="20" dur="500"/>
                                        <p:tgtEl>
                                          <p:spTgt spid="92"/>
                                        </p:tgtEl>
                                      </p:cBhvr>
                                    </p:animEffect>
                                    <p:set>
                                      <p:cBhvr>
                                        <p:cTn id="21" dur="1" fill="hold">
                                          <p:stCondLst>
                                            <p:cond delay="499"/>
                                          </p:stCondLst>
                                        </p:cTn>
                                        <p:tgtEl>
                                          <p:spTgt spid="92"/>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93"/>
                                        </p:tgtEl>
                                        <p:attrNameLst>
                                          <p:attrName>style.visibility</p:attrName>
                                        </p:attrNameLst>
                                      </p:cBhvr>
                                      <p:to>
                                        <p:strVal val="visible"/>
                                      </p:to>
                                    </p:set>
                                    <p:animEffect transition="in" filter="dissolve">
                                      <p:cBhvr>
                                        <p:cTn id="24" dur="500"/>
                                        <p:tgtEl>
                                          <p:spTgt spid="9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par>
                                <p:cTn id="30" presetID="9" presetClass="exit" presetSubtype="0" fill="hold" grpId="1" nodeType="withEffect">
                                  <p:stCondLst>
                                    <p:cond delay="0"/>
                                  </p:stCondLst>
                                  <p:childTnLst>
                                    <p:animEffect transition="out" filter="dissolve">
                                      <p:cBhvr>
                                        <p:cTn id="31" dur="500"/>
                                        <p:tgtEl>
                                          <p:spTgt spid="93"/>
                                        </p:tgtEl>
                                      </p:cBhvr>
                                    </p:animEffect>
                                    <p:set>
                                      <p:cBhvr>
                                        <p:cTn id="32" dur="1" fill="hold">
                                          <p:stCondLst>
                                            <p:cond delay="499"/>
                                          </p:stCondLst>
                                        </p:cTn>
                                        <p:tgtEl>
                                          <p:spTgt spid="93"/>
                                        </p:tgtEl>
                                        <p:attrNameLst>
                                          <p:attrName>style.visibility</p:attrName>
                                        </p:attrNameLst>
                                      </p:cBhvr>
                                      <p:to>
                                        <p:strVal val="hidden"/>
                                      </p:to>
                                    </p:set>
                                  </p:childTnLst>
                                </p:cTn>
                              </p:par>
                              <p:par>
                                <p:cTn id="33" presetID="9" presetClass="entr" presetSubtype="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dissolve">
                                      <p:cBhvr>
                                        <p:cTn id="35" dur="500"/>
                                        <p:tgtEl>
                                          <p:spTgt spid="9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dissolve">
                                      <p:cBhvr>
                                        <p:cTn id="4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1" grpId="0" animBg="1"/>
      <p:bldP spid="92" grpId="0" animBg="1"/>
      <p:bldP spid="92" grpId="1" animBg="1"/>
      <p:bldP spid="93" grpId="0" animBg="1"/>
      <p:bldP spid="93" grpId="1" animBg="1"/>
      <p:bldP spid="9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solidFill>
                  <a:srgbClr val="FFFFFF"/>
                </a:solidFill>
              </a:rPr>
              <a:t>IP </a:t>
            </a:r>
            <a:r>
              <a:rPr lang="en-US" sz="4400" kern="1200" baseline="0" dirty="0">
                <a:solidFill>
                  <a:srgbClr val="FFFFFF"/>
                </a:solidFill>
                <a:effectLst/>
                <a:latin typeface="+mj-lt"/>
                <a:ea typeface="+mj-ea"/>
                <a:cs typeface="+mj-cs"/>
              </a:rPr>
              <a:t>Classes</a:t>
            </a:r>
            <a:r>
              <a:rPr lang="en-US" sz="4400" kern="1200" baseline="0" dirty="0">
                <a:solidFill>
                  <a:srgbClr val="FFFFFF"/>
                </a:solidFill>
                <a:effectLst/>
              </a:rPr>
              <a:t> – History Lesson</a:t>
            </a:r>
            <a:endParaRPr lang="en-US" dirty="0">
              <a:solidFill>
                <a:srgbClr val="FFFFFF"/>
              </a:solidFill>
            </a:endParaRPr>
          </a:p>
        </p:txBody>
      </p:sp>
      <p:sp>
        <p:nvSpPr>
          <p:cNvPr id="3" name="Content Placeholder 2"/>
          <p:cNvSpPr>
            <a:spLocks noGrp="1"/>
          </p:cNvSpPr>
          <p:nvPr>
            <p:ph idx="1"/>
          </p:nvPr>
        </p:nvSpPr>
        <p:spPr>
          <a:xfrm>
            <a:off x="457200" y="1903464"/>
            <a:ext cx="8229600" cy="1986943"/>
          </a:xfrm>
        </p:spPr>
        <p:txBody>
          <a:bodyPr>
            <a:normAutofit lnSpcReduction="10000"/>
          </a:bodyPr>
          <a:lstStyle/>
          <a:p>
            <a:pPr lvl="1"/>
            <a:r>
              <a:rPr lang="en-US" sz="2400" kern="1200" dirty="0">
                <a:solidFill>
                  <a:schemeClr val="tx1"/>
                </a:solidFill>
                <a:effectLst/>
                <a:latin typeface="+mj-lt"/>
                <a:ea typeface="+mj-ea"/>
                <a:cs typeface="+mj-cs"/>
              </a:rPr>
              <a:t>In the dark ages,</a:t>
            </a:r>
            <a:r>
              <a:rPr lang="en-US" sz="2400" kern="1200" baseline="0" dirty="0">
                <a:solidFill>
                  <a:schemeClr val="tx1"/>
                </a:solidFill>
                <a:effectLst/>
                <a:latin typeface="+mj-lt"/>
                <a:ea typeface="+mj-ea"/>
                <a:cs typeface="+mj-cs"/>
              </a:rPr>
              <a:t> subnet masks could be derived from the network address</a:t>
            </a:r>
          </a:p>
          <a:p>
            <a:pPr lvl="1"/>
            <a:r>
              <a:rPr lang="en-US" sz="2400" dirty="0">
                <a:latin typeface="+mj-lt"/>
                <a:ea typeface="+mj-ea"/>
                <a:cs typeface="+mj-cs"/>
              </a:rPr>
              <a:t>Now that’s called “classful” addressing</a:t>
            </a:r>
            <a:endParaRPr lang="en-US" sz="2400" dirty="0"/>
          </a:p>
          <a:p>
            <a:pPr lvl="1"/>
            <a:r>
              <a:rPr lang="en-US" sz="2400" dirty="0">
                <a:latin typeface="+mj-lt"/>
                <a:ea typeface="+mj-ea"/>
                <a:cs typeface="+mj-cs"/>
              </a:rPr>
              <a:t>These can still show up as a default mask if you don't specify one</a:t>
            </a:r>
          </a:p>
        </p:txBody>
      </p:sp>
      <p:graphicFrame>
        <p:nvGraphicFramePr>
          <p:cNvPr id="4" name="Table 3"/>
          <p:cNvGraphicFramePr>
            <a:graphicFrameLocks noGrp="1"/>
          </p:cNvGraphicFramePr>
          <p:nvPr>
            <p:extLst>
              <p:ext uri="{D42A27DB-BD31-4B8C-83A1-F6EECF244321}">
                <p14:modId xmlns:p14="http://schemas.microsoft.com/office/powerpoint/2010/main" val="3222637768"/>
              </p:ext>
            </p:extLst>
          </p:nvPr>
        </p:nvGraphicFramePr>
        <p:xfrm>
          <a:off x="1293933" y="3890407"/>
          <a:ext cx="6657171" cy="2225040"/>
        </p:xfrm>
        <a:graphic>
          <a:graphicData uri="http://schemas.openxmlformats.org/drawingml/2006/table">
            <a:tbl>
              <a:tblPr firstRow="1" bandRow="1">
                <a:tableStyleId>{5C22544A-7EE6-4342-B048-85BDC9FD1C3A}</a:tableStyleId>
              </a:tblPr>
              <a:tblGrid>
                <a:gridCol w="684206">
                  <a:extLst>
                    <a:ext uri="{9D8B030D-6E8A-4147-A177-3AD203B41FA5}">
                      <a16:colId xmlns:a16="http://schemas.microsoft.com/office/drawing/2014/main" val="20000"/>
                    </a:ext>
                  </a:extLst>
                </a:gridCol>
                <a:gridCol w="841129">
                  <a:extLst>
                    <a:ext uri="{9D8B030D-6E8A-4147-A177-3AD203B41FA5}">
                      <a16:colId xmlns:a16="http://schemas.microsoft.com/office/drawing/2014/main" val="20001"/>
                    </a:ext>
                  </a:extLst>
                </a:gridCol>
                <a:gridCol w="3184951">
                  <a:extLst>
                    <a:ext uri="{9D8B030D-6E8A-4147-A177-3AD203B41FA5}">
                      <a16:colId xmlns:a16="http://schemas.microsoft.com/office/drawing/2014/main" val="20002"/>
                    </a:ext>
                  </a:extLst>
                </a:gridCol>
                <a:gridCol w="718268">
                  <a:extLst>
                    <a:ext uri="{9D8B030D-6E8A-4147-A177-3AD203B41FA5}">
                      <a16:colId xmlns:a16="http://schemas.microsoft.com/office/drawing/2014/main" val="20003"/>
                    </a:ext>
                  </a:extLst>
                </a:gridCol>
                <a:gridCol w="1228617">
                  <a:extLst>
                    <a:ext uri="{9D8B030D-6E8A-4147-A177-3AD203B41FA5}">
                      <a16:colId xmlns:a16="http://schemas.microsoft.com/office/drawing/2014/main" val="20004"/>
                    </a:ext>
                  </a:extLst>
                </a:gridCol>
              </a:tblGrid>
              <a:tr h="370840">
                <a:tc>
                  <a:txBody>
                    <a:bodyPr/>
                    <a:lstStyle/>
                    <a:p>
                      <a:r>
                        <a:rPr lang="en-US" dirty="0"/>
                        <a:t>Class</a:t>
                      </a:r>
                    </a:p>
                  </a:txBody>
                  <a:tcPr/>
                </a:tc>
                <a:tc>
                  <a:txBody>
                    <a:bodyPr/>
                    <a:lstStyle/>
                    <a:p>
                      <a:r>
                        <a:rPr lang="en-US" dirty="0"/>
                        <a:t>Prefix</a:t>
                      </a:r>
                    </a:p>
                  </a:txBody>
                  <a:tcPr/>
                </a:tc>
                <a:tc>
                  <a:txBody>
                    <a:bodyPr/>
                    <a:lstStyle/>
                    <a:p>
                      <a:r>
                        <a:rPr lang="en-US" dirty="0"/>
                        <a:t>Range</a:t>
                      </a:r>
                    </a:p>
                  </a:txBody>
                  <a:tcPr/>
                </a:tc>
                <a:tc>
                  <a:txBody>
                    <a:bodyPr/>
                    <a:lstStyle/>
                    <a:p>
                      <a:r>
                        <a:rPr lang="en-US" dirty="0"/>
                        <a:t>Mask</a:t>
                      </a:r>
                    </a:p>
                  </a:txBody>
                  <a:tcPr/>
                </a:tc>
                <a:tc>
                  <a:txBody>
                    <a:bodyPr/>
                    <a:lstStyle/>
                    <a:p>
                      <a:r>
                        <a:rPr lang="en-US" dirty="0"/>
                        <a:t>Purpose</a:t>
                      </a:r>
                    </a:p>
                  </a:txBody>
                  <a:tcPr/>
                </a:tc>
                <a:extLst>
                  <a:ext uri="{0D108BD9-81ED-4DB2-BD59-A6C34878D82A}">
                    <a16:rowId xmlns:a16="http://schemas.microsoft.com/office/drawing/2014/main" val="10000"/>
                  </a:ext>
                </a:extLst>
              </a:tr>
              <a:tr h="370840">
                <a:tc>
                  <a:txBody>
                    <a:bodyPr/>
                    <a:lstStyle/>
                    <a:p>
                      <a:r>
                        <a:rPr lang="en-US" dirty="0"/>
                        <a:t>A</a:t>
                      </a:r>
                    </a:p>
                  </a:txBody>
                  <a:tcPr/>
                </a:tc>
                <a:tc>
                  <a:txBody>
                    <a:bodyPr/>
                    <a:lstStyle/>
                    <a:p>
                      <a:r>
                        <a:rPr lang="en-US" dirty="0"/>
                        <a:t>0…</a:t>
                      </a:r>
                    </a:p>
                  </a:txBody>
                  <a:tcPr/>
                </a:tc>
                <a:tc>
                  <a:txBody>
                    <a:bodyPr/>
                    <a:lstStyle/>
                    <a:p>
                      <a:r>
                        <a:rPr lang="en-US" dirty="0"/>
                        <a:t>0.0.0.0-127.255.255.255</a:t>
                      </a:r>
                    </a:p>
                  </a:txBody>
                  <a:tcPr/>
                </a:tc>
                <a:tc>
                  <a:txBody>
                    <a:bodyPr/>
                    <a:lstStyle/>
                    <a:p>
                      <a:r>
                        <a:rPr lang="en-US" dirty="0"/>
                        <a:t>8</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r>
                        <a:rPr lang="en-US" dirty="0"/>
                        <a:t>B</a:t>
                      </a:r>
                    </a:p>
                  </a:txBody>
                  <a:tcPr/>
                </a:tc>
                <a:tc>
                  <a:txBody>
                    <a:bodyPr/>
                    <a:lstStyle/>
                    <a:p>
                      <a:r>
                        <a:rPr lang="en-US" dirty="0"/>
                        <a:t>01…</a:t>
                      </a:r>
                    </a:p>
                  </a:txBody>
                  <a:tcPr/>
                </a:tc>
                <a:tc>
                  <a:txBody>
                    <a:bodyPr/>
                    <a:lstStyle/>
                    <a:p>
                      <a:r>
                        <a:rPr lang="en-US" dirty="0"/>
                        <a:t>128.0.0.0-191.255.255.255</a:t>
                      </a:r>
                    </a:p>
                  </a:txBody>
                  <a:tcPr/>
                </a:tc>
                <a:tc>
                  <a:txBody>
                    <a:bodyPr/>
                    <a:lstStyle/>
                    <a:p>
                      <a:r>
                        <a:rPr lang="en-US" dirty="0"/>
                        <a:t>16</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C</a:t>
                      </a:r>
                    </a:p>
                  </a:txBody>
                  <a:tcPr/>
                </a:tc>
                <a:tc>
                  <a:txBody>
                    <a:bodyPr/>
                    <a:lstStyle/>
                    <a:p>
                      <a:r>
                        <a:rPr lang="en-US" dirty="0"/>
                        <a:t>011…</a:t>
                      </a:r>
                    </a:p>
                  </a:txBody>
                  <a:tcPr/>
                </a:tc>
                <a:tc>
                  <a:txBody>
                    <a:bodyPr/>
                    <a:lstStyle/>
                    <a:p>
                      <a:r>
                        <a:rPr lang="en-US" dirty="0"/>
                        <a:t>192.0.0.0-223.255.255.255</a:t>
                      </a:r>
                    </a:p>
                  </a:txBody>
                  <a:tcPr/>
                </a:tc>
                <a:tc>
                  <a:txBody>
                    <a:bodyPr/>
                    <a:lstStyle/>
                    <a:p>
                      <a:r>
                        <a:rPr lang="en-US" dirty="0"/>
                        <a:t>24</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D</a:t>
                      </a:r>
                    </a:p>
                  </a:txBody>
                  <a:tcPr/>
                </a:tc>
                <a:tc>
                  <a:txBody>
                    <a:bodyPr/>
                    <a:lstStyle/>
                    <a:p>
                      <a:r>
                        <a:rPr lang="en-US" dirty="0"/>
                        <a:t>0111…</a:t>
                      </a:r>
                    </a:p>
                  </a:txBody>
                  <a:tcPr/>
                </a:tc>
                <a:tc>
                  <a:txBody>
                    <a:bodyPr/>
                    <a:lstStyle/>
                    <a:p>
                      <a:r>
                        <a:rPr lang="en-US" dirty="0"/>
                        <a:t>224.0.0.0-239.255.255.255</a:t>
                      </a:r>
                    </a:p>
                  </a:txBody>
                  <a:tcPr/>
                </a:tc>
                <a:tc>
                  <a:txBody>
                    <a:bodyPr/>
                    <a:lstStyle/>
                    <a:p>
                      <a:r>
                        <a:rPr lang="en-US" dirty="0"/>
                        <a:t>-</a:t>
                      </a:r>
                    </a:p>
                  </a:txBody>
                  <a:tcPr/>
                </a:tc>
                <a:tc>
                  <a:txBody>
                    <a:bodyPr/>
                    <a:lstStyle/>
                    <a:p>
                      <a:r>
                        <a:rPr lang="en-US" dirty="0"/>
                        <a:t>multicast</a:t>
                      </a:r>
                    </a:p>
                  </a:txBody>
                  <a:tcPr/>
                </a:tc>
                <a:extLst>
                  <a:ext uri="{0D108BD9-81ED-4DB2-BD59-A6C34878D82A}">
                    <a16:rowId xmlns:a16="http://schemas.microsoft.com/office/drawing/2014/main" val="10004"/>
                  </a:ext>
                </a:extLst>
              </a:tr>
              <a:tr h="370840">
                <a:tc>
                  <a:txBody>
                    <a:bodyPr/>
                    <a:lstStyle/>
                    <a:p>
                      <a:r>
                        <a:rPr lang="en-US" dirty="0"/>
                        <a:t>E</a:t>
                      </a:r>
                    </a:p>
                  </a:txBody>
                  <a:tcPr/>
                </a:tc>
                <a:tc>
                  <a:txBody>
                    <a:bodyPr/>
                    <a:lstStyle/>
                    <a:p>
                      <a:r>
                        <a:rPr lang="en-US" dirty="0"/>
                        <a:t>1111…</a:t>
                      </a:r>
                    </a:p>
                  </a:txBody>
                  <a:tcPr/>
                </a:tc>
                <a:tc>
                  <a:txBody>
                    <a:bodyPr/>
                    <a:lstStyle/>
                    <a:p>
                      <a:r>
                        <a:rPr lang="en-US" dirty="0"/>
                        <a:t>240.0.0.0-255.255.255.255</a:t>
                      </a:r>
                    </a:p>
                  </a:txBody>
                  <a:tcPr/>
                </a:tc>
                <a:tc>
                  <a:txBody>
                    <a:bodyPr/>
                    <a:lstStyle/>
                    <a:p>
                      <a:r>
                        <a:rPr lang="en-US" dirty="0"/>
                        <a:t>-</a:t>
                      </a:r>
                    </a:p>
                  </a:txBody>
                  <a:tcPr/>
                </a:tc>
                <a:tc>
                  <a:txBody>
                    <a:bodyPr/>
                    <a:lstStyle/>
                    <a:p>
                      <a:r>
                        <a:rPr lang="en-US" dirty="0"/>
                        <a:t>reserved</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010184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CIDR: Classless Inter-Domain Routing</a:t>
            </a:r>
          </a:p>
        </p:txBody>
      </p:sp>
      <p:sp>
        <p:nvSpPr>
          <p:cNvPr id="3" name="Content Placeholder 2"/>
          <p:cNvSpPr>
            <a:spLocks noGrp="1"/>
          </p:cNvSpPr>
          <p:nvPr>
            <p:ph idx="1"/>
          </p:nvPr>
        </p:nvSpPr>
        <p:spPr/>
        <p:txBody>
          <a:bodyPr>
            <a:normAutofit/>
          </a:bodyPr>
          <a:lstStyle/>
          <a:p>
            <a:pPr lvl="1"/>
            <a:r>
              <a:rPr lang="en-US" sz="2400" kern="1200" baseline="0" dirty="0">
                <a:solidFill>
                  <a:schemeClr val="tx1"/>
                </a:solidFill>
                <a:effectLst/>
                <a:latin typeface="+mj-lt"/>
                <a:ea typeface="+mj-ea"/>
                <a:cs typeface="+mj-cs"/>
              </a:rPr>
              <a:t>We ran out of IPv4 addresses in 1995!</a:t>
            </a:r>
          </a:p>
          <a:p>
            <a:pPr lvl="1"/>
            <a:r>
              <a:rPr lang="en-US" sz="2400" kern="1200" baseline="0" dirty="0">
                <a:solidFill>
                  <a:schemeClr val="tx1"/>
                </a:solidFill>
                <a:effectLst/>
                <a:latin typeface="+mj-lt"/>
                <a:ea typeface="+mj-ea"/>
                <a:cs typeface="+mj-cs"/>
              </a:rPr>
              <a:t>This was the very clever solution</a:t>
            </a:r>
          </a:p>
          <a:p>
            <a:pPr lvl="1"/>
            <a:r>
              <a:rPr lang="en-US" sz="2400" dirty="0">
                <a:solidFill>
                  <a:schemeClr val="tx1"/>
                </a:solidFill>
              </a:rPr>
              <a:t>Turns out you only really need to know the network mask if you’re connected to that network!</a:t>
            </a:r>
          </a:p>
          <a:p>
            <a:pPr lvl="1"/>
            <a:r>
              <a:rPr lang="en-US" sz="2400" kern="1200" baseline="0" dirty="0">
                <a:solidFill>
                  <a:schemeClr val="tx1"/>
                </a:solidFill>
                <a:effectLst/>
                <a:latin typeface="+mj-lt"/>
                <a:ea typeface="+mj-ea"/>
                <a:cs typeface="+mj-cs"/>
              </a:rPr>
              <a:t>Now we simply specify the mask</a:t>
            </a:r>
            <a:r>
              <a:rPr lang="en-US" sz="2400" kern="1200" dirty="0">
                <a:solidFill>
                  <a:schemeClr val="tx1"/>
                </a:solidFill>
                <a:effectLst/>
                <a:latin typeface="+mj-lt"/>
                <a:ea typeface="+mj-ea"/>
                <a:cs typeface="+mj-cs"/>
              </a:rPr>
              <a:t> </a:t>
            </a:r>
            <a:r>
              <a:rPr lang="en-US" sz="2400" dirty="0">
                <a:solidFill>
                  <a:schemeClr val="tx1"/>
                </a:solidFill>
                <a:latin typeface="+mj-lt"/>
                <a:ea typeface="+mj-ea"/>
                <a:cs typeface="+mj-cs"/>
              </a:rPr>
              <a:t>for the local subnet on each network interface</a:t>
            </a:r>
            <a:endParaRPr lang="en-US" sz="2400" kern="1200" dirty="0">
              <a:solidFill>
                <a:schemeClr val="tx1"/>
              </a:solidFill>
              <a:effectLst/>
              <a:latin typeface="+mj-lt"/>
              <a:ea typeface="+mj-ea"/>
              <a:cs typeface="+mj-cs"/>
            </a:endParaRPr>
          </a:p>
        </p:txBody>
      </p:sp>
    </p:spTree>
    <p:extLst>
      <p:ext uri="{BB962C8B-B14F-4D97-AF65-F5344CB8AC3E}">
        <p14:creationId xmlns:p14="http://schemas.microsoft.com/office/powerpoint/2010/main" val="6991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Routing</a:t>
            </a:r>
            <a:r>
              <a:rPr lang="en-US" baseline="0" dirty="0"/>
              <a:t> Table for an Edge Device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45883466"/>
              </p:ext>
            </p:extLst>
          </p:nvPr>
        </p:nvGraphicFramePr>
        <p:xfrm>
          <a:off x="457200" y="1864894"/>
          <a:ext cx="8229600" cy="184912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dirty="0"/>
                        <a:t>Destination</a:t>
                      </a:r>
                    </a:p>
                  </a:txBody>
                  <a:tcPr/>
                </a:tc>
                <a:tc>
                  <a:txBody>
                    <a:bodyPr/>
                    <a:lstStyle/>
                    <a:p>
                      <a:r>
                        <a:rPr lang="en-US" dirty="0"/>
                        <a:t>Gateway</a:t>
                      </a:r>
                    </a:p>
                  </a:txBody>
                  <a:tcPr/>
                </a:tc>
                <a:tc>
                  <a:txBody>
                    <a:bodyPr/>
                    <a:lstStyle/>
                    <a:p>
                      <a:r>
                        <a:rPr lang="en-US" dirty="0"/>
                        <a:t>Flags</a:t>
                      </a:r>
                    </a:p>
                  </a:txBody>
                  <a:tcPr/>
                </a:tc>
                <a:tc>
                  <a:txBody>
                    <a:bodyPr/>
                    <a:lstStyle/>
                    <a:p>
                      <a:r>
                        <a:rPr lang="en-US" dirty="0"/>
                        <a:t>Interface</a:t>
                      </a:r>
                    </a:p>
                  </a:txBody>
                  <a:tcPr/>
                </a:tc>
                <a:extLst>
                  <a:ext uri="{0D108BD9-81ED-4DB2-BD59-A6C34878D82A}">
                    <a16:rowId xmlns:a16="http://schemas.microsoft.com/office/drawing/2014/main" val="10000"/>
                  </a:ext>
                </a:extLst>
              </a:tr>
              <a:tr h="370840">
                <a:tc>
                  <a:txBody>
                    <a:bodyPr/>
                    <a:lstStyle/>
                    <a:p>
                      <a:r>
                        <a:rPr lang="en-US" dirty="0"/>
                        <a:t>0.0.0.0/0</a:t>
                      </a:r>
                    </a:p>
                  </a:txBody>
                  <a:tcPr/>
                </a:tc>
                <a:tc>
                  <a:txBody>
                    <a:bodyPr/>
                    <a:lstStyle/>
                    <a:p>
                      <a:r>
                        <a:rPr lang="en-US" dirty="0"/>
                        <a:t>128.61.5.1</a:t>
                      </a:r>
                    </a:p>
                  </a:txBody>
                  <a:tcPr/>
                </a:tc>
                <a:tc>
                  <a:txBody>
                    <a:bodyPr/>
                    <a:lstStyle/>
                    <a:p>
                      <a:r>
                        <a:rPr lang="en-US" dirty="0"/>
                        <a:t>UG</a:t>
                      </a:r>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128.61.5.0/24</a:t>
                      </a:r>
                    </a:p>
                  </a:txBody>
                  <a:tcPr/>
                </a:tc>
                <a:tc>
                  <a:txBody>
                    <a:bodyPr/>
                    <a:lstStyle/>
                    <a:p>
                      <a:r>
                        <a:rPr lang="en-US" dirty="0"/>
                        <a:t>0.0.0.0</a:t>
                      </a:r>
                    </a:p>
                  </a:txBody>
                  <a:tcPr/>
                </a:tc>
                <a:tc>
                  <a:txBody>
                    <a:bodyPr/>
                    <a:lstStyle/>
                    <a:p>
                      <a:r>
                        <a:rPr lang="en-US" dirty="0"/>
                        <a:t>U</a:t>
                      </a:r>
                    </a:p>
                  </a:txBody>
                  <a:tcPr/>
                </a:tc>
                <a:tc>
                  <a:txBody>
                    <a:bodyPr/>
                    <a:lstStyle/>
                    <a:p>
                      <a:r>
                        <a:rPr lang="en-US" dirty="0"/>
                        <a:t>enp0s1</a:t>
                      </a:r>
                    </a:p>
                  </a:txBody>
                  <a:tcPr/>
                </a:tc>
                <a:extLst>
                  <a:ext uri="{0D108BD9-81ED-4DB2-BD59-A6C34878D82A}">
                    <a16:rowId xmlns:a16="http://schemas.microsoft.com/office/drawing/2014/main" val="10002"/>
                  </a:ext>
                </a:extLst>
              </a:tr>
              <a:tr h="370840">
                <a:tc>
                  <a:txBody>
                    <a:bodyPr/>
                    <a:lstStyle/>
                    <a:p>
                      <a:r>
                        <a:rPr lang="en-US" dirty="0"/>
                        <a:t>128.61.5.1/32</a:t>
                      </a:r>
                    </a:p>
                  </a:txBody>
                  <a:tcPr/>
                </a:tc>
                <a:tc>
                  <a:txBody>
                    <a:bodyPr/>
                    <a:lstStyle/>
                    <a:p>
                      <a:r>
                        <a:rPr lang="en-US" dirty="0"/>
                        <a:t>0.0.0.0</a:t>
                      </a:r>
                    </a:p>
                  </a:txBody>
                  <a:tcPr/>
                </a:tc>
                <a:tc>
                  <a:txBody>
                    <a:bodyPr/>
                    <a:lstStyle/>
                    <a:p>
                      <a:r>
                        <a:rPr lang="en-US" dirty="0"/>
                        <a:t>U</a:t>
                      </a:r>
                    </a:p>
                  </a:txBody>
                  <a:tcPr/>
                </a:tc>
                <a:tc>
                  <a:txBody>
                    <a:bodyPr/>
                    <a:lstStyle/>
                    <a:p>
                      <a:r>
                        <a:rPr lang="en-US" dirty="0"/>
                        <a:t>enp0s1</a:t>
                      </a:r>
                    </a:p>
                  </a:txBody>
                  <a:tcPr/>
                </a:tc>
                <a:extLst>
                  <a:ext uri="{0D108BD9-81ED-4DB2-BD59-A6C34878D82A}">
                    <a16:rowId xmlns:a16="http://schemas.microsoft.com/office/drawing/2014/main" val="10003"/>
                  </a:ext>
                </a:extLst>
              </a:tr>
              <a:tr h="356907">
                <a:tc>
                  <a:txBody>
                    <a:bodyPr/>
                    <a:lstStyle/>
                    <a:p>
                      <a:r>
                        <a:rPr lang="en-US" dirty="0"/>
                        <a:t>127.0.0.1/8</a:t>
                      </a:r>
                    </a:p>
                  </a:txBody>
                  <a:tcPr/>
                </a:tc>
                <a:tc>
                  <a:txBody>
                    <a:bodyPr/>
                    <a:lstStyle/>
                    <a:p>
                      <a:r>
                        <a:rPr lang="en-US" dirty="0"/>
                        <a:t>127.0.0.1</a:t>
                      </a:r>
                    </a:p>
                  </a:txBody>
                  <a:tcPr/>
                </a:tc>
                <a:tc>
                  <a:txBody>
                    <a:bodyPr/>
                    <a:lstStyle/>
                    <a:p>
                      <a:r>
                        <a:rPr lang="en-US" dirty="0"/>
                        <a:t>UH</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
        <p:nvSpPr>
          <p:cNvPr id="7" name="Text Placeholder 6"/>
          <p:cNvSpPr>
            <a:spLocks noGrp="1"/>
          </p:cNvSpPr>
          <p:nvPr>
            <p:ph type="body" idx="4294967295"/>
          </p:nvPr>
        </p:nvSpPr>
        <p:spPr>
          <a:xfrm>
            <a:off x="457200" y="4091306"/>
            <a:ext cx="8229600" cy="2766693"/>
          </a:xfrm>
        </p:spPr>
        <p:txBody>
          <a:bodyPr>
            <a:normAutofit fontScale="92500" lnSpcReduction="20000"/>
          </a:bodyPr>
          <a:lstStyle/>
          <a:p>
            <a:r>
              <a:rPr lang="en-US" dirty="0"/>
              <a:t>If the destination is on our network, send the packet to the data link layer (Note this shows up in the routing table)</a:t>
            </a:r>
          </a:p>
          <a:p>
            <a:r>
              <a:rPr lang="en-US" dirty="0"/>
              <a:t>Look through the routing table and choose the match with the </a:t>
            </a:r>
            <a:r>
              <a:rPr lang="en-US" i="1" dirty="0"/>
              <a:t>longest prefix </a:t>
            </a:r>
            <a:r>
              <a:rPr lang="en-US" dirty="0"/>
              <a:t>(largest mask); send the packet to that gateway</a:t>
            </a:r>
          </a:p>
          <a:p>
            <a:r>
              <a:rPr lang="en-US" dirty="0"/>
              <a:t>Question: Which line does 128.61.5.82 match?</a:t>
            </a:r>
            <a:br>
              <a:rPr lang="en-US" dirty="0"/>
            </a:br>
            <a:r>
              <a:rPr lang="en-US" dirty="0"/>
              <a:t>How about 130.207.5.9?  127.87.5.12?</a:t>
            </a:r>
          </a:p>
          <a:p>
            <a:r>
              <a:rPr lang="en-US" dirty="0"/>
              <a:t>The interesting part comes later: How to create the routing table</a:t>
            </a:r>
          </a:p>
        </p:txBody>
      </p:sp>
    </p:spTree>
    <p:extLst>
      <p:ext uri="{BB962C8B-B14F-4D97-AF65-F5344CB8AC3E}">
        <p14:creationId xmlns:p14="http://schemas.microsoft.com/office/powerpoint/2010/main" val="373749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Oval 100">
            <a:extLst>
              <a:ext uri="{FF2B5EF4-FFF2-40B4-BE49-F238E27FC236}">
                <a16:creationId xmlns:a16="http://schemas.microsoft.com/office/drawing/2014/main" id="{C157DEDB-E685-41E3-28C1-BEFC910B2646}"/>
              </a:ext>
            </a:extLst>
          </p:cNvPr>
          <p:cNvSpPr/>
          <p:nvPr/>
        </p:nvSpPr>
        <p:spPr>
          <a:xfrm>
            <a:off x="3418279" y="2567310"/>
            <a:ext cx="2247398" cy="2247398"/>
          </a:xfrm>
          <a:prstGeom prst="ellipse">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Freeform 2">
            <a:extLst>
              <a:ext uri="{FF2B5EF4-FFF2-40B4-BE49-F238E27FC236}">
                <a16:creationId xmlns:a16="http://schemas.microsoft.com/office/drawing/2014/main" id="{00B69D59-2E77-43BF-2E8B-73E3DEE3824C}"/>
              </a:ext>
            </a:extLst>
          </p:cNvPr>
          <p:cNvSpPr>
            <a:spLocks/>
          </p:cNvSpPr>
          <p:nvPr/>
        </p:nvSpPr>
        <p:spPr bwMode="auto">
          <a:xfrm rot="21031509">
            <a:off x="6088041" y="5233055"/>
            <a:ext cx="1390312" cy="505787"/>
          </a:xfrm>
          <a:custGeom>
            <a:avLst/>
            <a:gdLst>
              <a:gd name="T0" fmla="*/ 2147483646 w 799"/>
              <a:gd name="T1" fmla="*/ 2147483646 h 922"/>
              <a:gd name="T2" fmla="*/ 2147483646 w 799"/>
              <a:gd name="T3" fmla="*/ 2147483646 h 922"/>
              <a:gd name="T4" fmla="*/ 2147483646 w 799"/>
              <a:gd name="T5" fmla="*/ 2147483646 h 922"/>
              <a:gd name="T6" fmla="*/ 2147483646 w 799"/>
              <a:gd name="T7" fmla="*/ 2147483646 h 922"/>
              <a:gd name="T8" fmla="*/ 2147483646 w 799"/>
              <a:gd name="T9" fmla="*/ 2147483646 h 922"/>
              <a:gd name="T10" fmla="*/ 2147483646 w 799"/>
              <a:gd name="T11" fmla="*/ 0 h 922"/>
              <a:gd name="T12" fmla="*/ 2147483646 w 799"/>
              <a:gd name="T13" fmla="*/ 2147483646 h 922"/>
              <a:gd name="T14" fmla="*/ 0 60000 65536"/>
              <a:gd name="T15" fmla="*/ 0 60000 65536"/>
              <a:gd name="T16" fmla="*/ 0 60000 65536"/>
              <a:gd name="T17" fmla="*/ 0 60000 65536"/>
              <a:gd name="T18" fmla="*/ 0 60000 65536"/>
              <a:gd name="T19" fmla="*/ 0 60000 65536"/>
              <a:gd name="T20" fmla="*/ 0 60000 65536"/>
              <a:gd name="T21" fmla="*/ 0 w 799"/>
              <a:gd name="T22" fmla="*/ 0 h 922"/>
              <a:gd name="T23" fmla="*/ 799 w 799"/>
              <a:gd name="T24" fmla="*/ 922 h 9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922">
                <a:moveTo>
                  <a:pt x="6" y="66"/>
                </a:moveTo>
                <a:cubicBezTo>
                  <a:pt x="13" y="117"/>
                  <a:pt x="234" y="314"/>
                  <a:pt x="341" y="446"/>
                </a:cubicBezTo>
                <a:cubicBezTo>
                  <a:pt x="448" y="578"/>
                  <a:pt x="577" y="794"/>
                  <a:pt x="648" y="858"/>
                </a:cubicBezTo>
                <a:cubicBezTo>
                  <a:pt x="719" y="922"/>
                  <a:pt x="799" y="912"/>
                  <a:pt x="768" y="828"/>
                </a:cubicBezTo>
                <a:cubicBezTo>
                  <a:pt x="737" y="744"/>
                  <a:pt x="581" y="492"/>
                  <a:pt x="463" y="354"/>
                </a:cubicBezTo>
                <a:cubicBezTo>
                  <a:pt x="345" y="216"/>
                  <a:pt x="136" y="48"/>
                  <a:pt x="60" y="0"/>
                </a:cubicBezTo>
                <a:cubicBezTo>
                  <a:pt x="25" y="47"/>
                  <a:pt x="0" y="15"/>
                  <a:pt x="6" y="66"/>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 name="Title 1"/>
          <p:cNvSpPr>
            <a:spLocks noGrp="1"/>
          </p:cNvSpPr>
          <p:nvPr>
            <p:ph type="title"/>
          </p:nvPr>
        </p:nvSpPr>
        <p:spPr/>
        <p:txBody>
          <a:bodyPr/>
          <a:lstStyle/>
          <a:p>
            <a:r>
              <a:rPr lang="en-US" dirty="0"/>
              <a:t>Our Example Network</a:t>
            </a:r>
          </a:p>
        </p:txBody>
      </p:sp>
      <p:sp>
        <p:nvSpPr>
          <p:cNvPr id="3" name="Content Placeholder 2"/>
          <p:cNvSpPr>
            <a:spLocks noGrp="1"/>
          </p:cNvSpPr>
          <p:nvPr>
            <p:ph idx="1"/>
          </p:nvPr>
        </p:nvSpPr>
        <p:spPr>
          <a:xfrm>
            <a:off x="158584" y="1743172"/>
            <a:ext cx="3601176" cy="5114828"/>
          </a:xfrm>
        </p:spPr>
        <p:txBody>
          <a:bodyPr>
            <a:normAutofit/>
          </a:bodyPr>
          <a:lstStyle/>
          <a:p>
            <a:endParaRPr lang="en-US" dirty="0">
              <a:solidFill>
                <a:schemeClr val="tx1"/>
              </a:solidFill>
            </a:endParaRPr>
          </a:p>
        </p:txBody>
      </p:sp>
      <p:grpSp>
        <p:nvGrpSpPr>
          <p:cNvPr id="4" name="Group 3"/>
          <p:cNvGrpSpPr/>
          <p:nvPr/>
        </p:nvGrpSpPr>
        <p:grpSpPr>
          <a:xfrm>
            <a:off x="1685223" y="1821526"/>
            <a:ext cx="5549834" cy="4917523"/>
            <a:chOff x="2738665" y="557213"/>
            <a:chExt cx="6281441" cy="5565775"/>
          </a:xfrm>
        </p:grpSpPr>
        <p:sp>
          <p:nvSpPr>
            <p:cNvPr id="5" name="Freeform 2"/>
            <p:cNvSpPr>
              <a:spLocks/>
            </p:cNvSpPr>
            <p:nvPr/>
          </p:nvSpPr>
          <p:spPr bwMode="auto">
            <a:xfrm>
              <a:off x="6115050" y="2819400"/>
              <a:ext cx="1268413" cy="1463675"/>
            </a:xfrm>
            <a:custGeom>
              <a:avLst/>
              <a:gdLst>
                <a:gd name="T0" fmla="*/ 2147483646 w 799"/>
                <a:gd name="T1" fmla="*/ 2147483646 h 922"/>
                <a:gd name="T2" fmla="*/ 2147483646 w 799"/>
                <a:gd name="T3" fmla="*/ 2147483646 h 922"/>
                <a:gd name="T4" fmla="*/ 2147483646 w 799"/>
                <a:gd name="T5" fmla="*/ 2147483646 h 922"/>
                <a:gd name="T6" fmla="*/ 2147483646 w 799"/>
                <a:gd name="T7" fmla="*/ 2147483646 h 922"/>
                <a:gd name="T8" fmla="*/ 2147483646 w 799"/>
                <a:gd name="T9" fmla="*/ 2147483646 h 922"/>
                <a:gd name="T10" fmla="*/ 2147483646 w 799"/>
                <a:gd name="T11" fmla="*/ 0 h 922"/>
                <a:gd name="T12" fmla="*/ 2147483646 w 799"/>
                <a:gd name="T13" fmla="*/ 2147483646 h 922"/>
                <a:gd name="T14" fmla="*/ 0 60000 65536"/>
                <a:gd name="T15" fmla="*/ 0 60000 65536"/>
                <a:gd name="T16" fmla="*/ 0 60000 65536"/>
                <a:gd name="T17" fmla="*/ 0 60000 65536"/>
                <a:gd name="T18" fmla="*/ 0 60000 65536"/>
                <a:gd name="T19" fmla="*/ 0 60000 65536"/>
                <a:gd name="T20" fmla="*/ 0 60000 65536"/>
                <a:gd name="T21" fmla="*/ 0 w 799"/>
                <a:gd name="T22" fmla="*/ 0 h 922"/>
                <a:gd name="T23" fmla="*/ 799 w 799"/>
                <a:gd name="T24" fmla="*/ 922 h 9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922">
                  <a:moveTo>
                    <a:pt x="6" y="66"/>
                  </a:moveTo>
                  <a:cubicBezTo>
                    <a:pt x="13" y="117"/>
                    <a:pt x="234" y="314"/>
                    <a:pt x="341" y="446"/>
                  </a:cubicBezTo>
                  <a:cubicBezTo>
                    <a:pt x="448" y="578"/>
                    <a:pt x="577" y="794"/>
                    <a:pt x="648" y="858"/>
                  </a:cubicBezTo>
                  <a:cubicBezTo>
                    <a:pt x="719" y="922"/>
                    <a:pt x="799" y="912"/>
                    <a:pt x="768" y="828"/>
                  </a:cubicBezTo>
                  <a:cubicBezTo>
                    <a:pt x="737" y="744"/>
                    <a:pt x="581" y="492"/>
                    <a:pt x="463" y="354"/>
                  </a:cubicBezTo>
                  <a:cubicBezTo>
                    <a:pt x="345" y="216"/>
                    <a:pt x="136" y="48"/>
                    <a:pt x="60" y="0"/>
                  </a:cubicBezTo>
                  <a:cubicBezTo>
                    <a:pt x="25" y="47"/>
                    <a:pt x="0" y="15"/>
                    <a:pt x="6" y="66"/>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 name="Freeform 3"/>
            <p:cNvSpPr>
              <a:spLocks/>
            </p:cNvSpPr>
            <p:nvPr/>
          </p:nvSpPr>
          <p:spPr bwMode="auto">
            <a:xfrm>
              <a:off x="4819650" y="4330700"/>
              <a:ext cx="2257425" cy="327025"/>
            </a:xfrm>
            <a:custGeom>
              <a:avLst/>
              <a:gdLst>
                <a:gd name="T0" fmla="*/ 2147483646 w 1422"/>
                <a:gd name="T1" fmla="*/ 2147483646 h 206"/>
                <a:gd name="T2" fmla="*/ 2147483646 w 1422"/>
                <a:gd name="T3" fmla="*/ 2147483646 h 206"/>
                <a:gd name="T4" fmla="*/ 2147483646 w 1422"/>
                <a:gd name="T5" fmla="*/ 2147483646 h 206"/>
                <a:gd name="T6" fmla="*/ 2147483646 w 1422"/>
                <a:gd name="T7" fmla="*/ 2147483646 h 206"/>
                <a:gd name="T8" fmla="*/ 2147483646 w 1422"/>
                <a:gd name="T9" fmla="*/ 2147483646 h 206"/>
                <a:gd name="T10" fmla="*/ 2147483646 w 1422"/>
                <a:gd name="T11" fmla="*/ 2147483646 h 206"/>
                <a:gd name="T12" fmla="*/ 2147483646 w 1422"/>
                <a:gd name="T13" fmla="*/ 2147483646 h 206"/>
                <a:gd name="T14" fmla="*/ 0 60000 65536"/>
                <a:gd name="T15" fmla="*/ 0 60000 65536"/>
                <a:gd name="T16" fmla="*/ 0 60000 65536"/>
                <a:gd name="T17" fmla="*/ 0 60000 65536"/>
                <a:gd name="T18" fmla="*/ 0 60000 65536"/>
                <a:gd name="T19" fmla="*/ 0 60000 65536"/>
                <a:gd name="T20" fmla="*/ 0 60000 65536"/>
                <a:gd name="T21" fmla="*/ 0 w 1422"/>
                <a:gd name="T22" fmla="*/ 0 h 206"/>
                <a:gd name="T23" fmla="*/ 1422 w 1422"/>
                <a:gd name="T24" fmla="*/ 206 h 2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22" h="206">
                  <a:moveTo>
                    <a:pt x="42" y="176"/>
                  </a:moveTo>
                  <a:cubicBezTo>
                    <a:pt x="84" y="206"/>
                    <a:pt x="437" y="167"/>
                    <a:pt x="641" y="166"/>
                  </a:cubicBezTo>
                  <a:cubicBezTo>
                    <a:pt x="845" y="165"/>
                    <a:pt x="1153" y="192"/>
                    <a:pt x="1266" y="170"/>
                  </a:cubicBezTo>
                  <a:cubicBezTo>
                    <a:pt x="1379" y="148"/>
                    <a:pt x="1422" y="58"/>
                    <a:pt x="1320" y="32"/>
                  </a:cubicBezTo>
                  <a:cubicBezTo>
                    <a:pt x="1218" y="6"/>
                    <a:pt x="869" y="15"/>
                    <a:pt x="657" y="14"/>
                  </a:cubicBezTo>
                  <a:cubicBezTo>
                    <a:pt x="445" y="13"/>
                    <a:pt x="147" y="0"/>
                    <a:pt x="45" y="27"/>
                  </a:cubicBezTo>
                  <a:cubicBezTo>
                    <a:pt x="56" y="84"/>
                    <a:pt x="0" y="146"/>
                    <a:pt x="42" y="176"/>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 name="Freeform 4"/>
            <p:cNvSpPr>
              <a:spLocks/>
            </p:cNvSpPr>
            <p:nvPr/>
          </p:nvSpPr>
          <p:spPr bwMode="auto">
            <a:xfrm>
              <a:off x="4562475" y="2743200"/>
              <a:ext cx="1158875" cy="1547813"/>
            </a:xfrm>
            <a:custGeom>
              <a:avLst/>
              <a:gdLst>
                <a:gd name="T0" fmla="*/ 2147483646 w 730"/>
                <a:gd name="T1" fmla="*/ 2147483646 h 975"/>
                <a:gd name="T2" fmla="*/ 2147483646 w 730"/>
                <a:gd name="T3" fmla="*/ 2147483646 h 975"/>
                <a:gd name="T4" fmla="*/ 2147483646 w 730"/>
                <a:gd name="T5" fmla="*/ 2147483646 h 975"/>
                <a:gd name="T6" fmla="*/ 2147483646 w 730"/>
                <a:gd name="T7" fmla="*/ 2147483646 h 975"/>
                <a:gd name="T8" fmla="*/ 2147483646 w 730"/>
                <a:gd name="T9" fmla="*/ 2147483646 h 975"/>
                <a:gd name="T10" fmla="*/ 0 w 730"/>
                <a:gd name="T11" fmla="*/ 2147483646 h 975"/>
                <a:gd name="T12" fmla="*/ 2147483646 w 730"/>
                <a:gd name="T13" fmla="*/ 2147483646 h 975"/>
                <a:gd name="T14" fmla="*/ 0 60000 65536"/>
                <a:gd name="T15" fmla="*/ 0 60000 65536"/>
                <a:gd name="T16" fmla="*/ 0 60000 65536"/>
                <a:gd name="T17" fmla="*/ 0 60000 65536"/>
                <a:gd name="T18" fmla="*/ 0 60000 65536"/>
                <a:gd name="T19" fmla="*/ 0 60000 65536"/>
                <a:gd name="T20" fmla="*/ 0 60000 65536"/>
                <a:gd name="T21" fmla="*/ 0 w 730"/>
                <a:gd name="T22" fmla="*/ 0 h 975"/>
                <a:gd name="T23" fmla="*/ 730 w 730"/>
                <a:gd name="T24" fmla="*/ 975 h 9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0" h="975">
                  <a:moveTo>
                    <a:pt x="157" y="952"/>
                  </a:moveTo>
                  <a:cubicBezTo>
                    <a:pt x="272" y="930"/>
                    <a:pt x="357" y="644"/>
                    <a:pt x="462" y="498"/>
                  </a:cubicBezTo>
                  <a:cubicBezTo>
                    <a:pt x="554" y="363"/>
                    <a:pt x="686" y="220"/>
                    <a:pt x="708" y="144"/>
                  </a:cubicBezTo>
                  <a:cubicBezTo>
                    <a:pt x="730" y="68"/>
                    <a:pt x="654" y="0"/>
                    <a:pt x="594" y="42"/>
                  </a:cubicBezTo>
                  <a:cubicBezTo>
                    <a:pt x="534" y="84"/>
                    <a:pt x="447" y="253"/>
                    <a:pt x="348" y="396"/>
                  </a:cubicBezTo>
                  <a:cubicBezTo>
                    <a:pt x="249" y="539"/>
                    <a:pt x="32" y="807"/>
                    <a:pt x="0" y="900"/>
                  </a:cubicBezTo>
                  <a:cubicBezTo>
                    <a:pt x="53" y="924"/>
                    <a:pt x="43" y="975"/>
                    <a:pt x="157" y="952"/>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8" name="Freeform 5"/>
            <p:cNvSpPr>
              <a:spLocks/>
            </p:cNvSpPr>
            <p:nvPr/>
          </p:nvSpPr>
          <p:spPr bwMode="auto">
            <a:xfrm rot="5265760">
              <a:off x="5276851" y="506412"/>
              <a:ext cx="1612900" cy="2162175"/>
            </a:xfrm>
            <a:custGeom>
              <a:avLst/>
              <a:gdLst>
                <a:gd name="T0" fmla="*/ 2147483646 w 1223"/>
                <a:gd name="T1" fmla="*/ 2147483646 h 1291"/>
                <a:gd name="T2" fmla="*/ 2147483646 w 1223"/>
                <a:gd name="T3" fmla="*/ 2147483646 h 1291"/>
                <a:gd name="T4" fmla="*/ 2147483646 w 1223"/>
                <a:gd name="T5" fmla="*/ 2147483646 h 1291"/>
                <a:gd name="T6" fmla="*/ 2147483646 w 1223"/>
                <a:gd name="T7" fmla="*/ 2147483646 h 1291"/>
                <a:gd name="T8" fmla="*/ 2147483646 w 1223"/>
                <a:gd name="T9" fmla="*/ 2147483646 h 1291"/>
                <a:gd name="T10" fmla="*/ 2147483646 w 1223"/>
                <a:gd name="T11" fmla="*/ 2147483646 h 1291"/>
                <a:gd name="T12" fmla="*/ 2147483646 w 1223"/>
                <a:gd name="T13" fmla="*/ 2147483646 h 1291"/>
                <a:gd name="T14" fmla="*/ 2147483646 w 1223"/>
                <a:gd name="T15" fmla="*/ 2147483646 h 1291"/>
                <a:gd name="T16" fmla="*/ 2147483646 w 1223"/>
                <a:gd name="T17" fmla="*/ 2147483646 h 1291"/>
                <a:gd name="T18" fmla="*/ 2147483646 w 1223"/>
                <a:gd name="T19" fmla="*/ 2147483646 h 1291"/>
                <a:gd name="T20" fmla="*/ 2147483646 w 1223"/>
                <a:gd name="T21" fmla="*/ 2147483646 h 1291"/>
                <a:gd name="T22" fmla="*/ 2147483646 w 1223"/>
                <a:gd name="T23" fmla="*/ 2147483646 h 1291"/>
                <a:gd name="T24" fmla="*/ 2147483646 w 1223"/>
                <a:gd name="T25" fmla="*/ 2147483646 h 1291"/>
                <a:gd name="T26" fmla="*/ 2147483646 w 1223"/>
                <a:gd name="T27" fmla="*/ 214748364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9" name="Line 10"/>
            <p:cNvSpPr>
              <a:spLocks noChangeShapeType="1"/>
            </p:cNvSpPr>
            <p:nvPr/>
          </p:nvSpPr>
          <p:spPr bwMode="auto">
            <a:xfrm flipH="1" flipV="1">
              <a:off x="6727825" y="1401763"/>
              <a:ext cx="3175" cy="1651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 name="Line 11"/>
            <p:cNvSpPr>
              <a:spLocks noChangeShapeType="1"/>
            </p:cNvSpPr>
            <p:nvPr/>
          </p:nvSpPr>
          <p:spPr bwMode="auto">
            <a:xfrm flipH="1">
              <a:off x="5227638" y="1347788"/>
              <a:ext cx="3175" cy="22542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 name="Line 14"/>
            <p:cNvSpPr>
              <a:spLocks noChangeShapeType="1"/>
            </p:cNvSpPr>
            <p:nvPr/>
          </p:nvSpPr>
          <p:spPr bwMode="auto">
            <a:xfrm flipH="1">
              <a:off x="5856288" y="1790700"/>
              <a:ext cx="3175" cy="592138"/>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 name="Text Box 15"/>
            <p:cNvSpPr txBox="1">
              <a:spLocks noChangeArrowheads="1"/>
            </p:cNvSpPr>
            <p:nvPr/>
          </p:nvSpPr>
          <p:spPr bwMode="auto">
            <a:xfrm>
              <a:off x="4259262" y="1519238"/>
              <a:ext cx="10318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dirty="0">
                  <a:latin typeface="Arial" charset="0"/>
                </a:rPr>
                <a:t>223.1.1.1</a:t>
              </a:r>
              <a:endParaRPr lang="en-US" sz="1800" dirty="0">
                <a:latin typeface="Comic Sans MS" charset="0"/>
              </a:endParaRPr>
            </a:p>
          </p:txBody>
        </p:sp>
        <p:sp>
          <p:nvSpPr>
            <p:cNvPr id="13" name="Rectangle 16"/>
            <p:cNvSpPr>
              <a:spLocks noChangeArrowheads="1"/>
            </p:cNvSpPr>
            <p:nvPr/>
          </p:nvSpPr>
          <p:spPr bwMode="auto">
            <a:xfrm>
              <a:off x="5729288" y="2052638"/>
              <a:ext cx="309562" cy="180975"/>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4" name="Text Box 17"/>
            <p:cNvSpPr txBox="1">
              <a:spLocks noChangeArrowheads="1"/>
            </p:cNvSpPr>
            <p:nvPr/>
          </p:nvSpPr>
          <p:spPr bwMode="auto">
            <a:xfrm>
              <a:off x="5372100" y="1954213"/>
              <a:ext cx="1177856" cy="383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dirty="0">
                  <a:solidFill>
                    <a:schemeClr val="accent2">
                      <a:lumMod val="60000"/>
                      <a:lumOff val="40000"/>
                    </a:schemeClr>
                  </a:solidFill>
                  <a:latin typeface="Arial" charset="0"/>
                </a:rPr>
                <a:t>223.1.1.3</a:t>
              </a:r>
              <a:endParaRPr lang="en-US" sz="1800" dirty="0">
                <a:solidFill>
                  <a:schemeClr val="accent2">
                    <a:lumMod val="60000"/>
                    <a:lumOff val="40000"/>
                  </a:schemeClr>
                </a:solidFill>
                <a:latin typeface="Comic Sans MS" charset="0"/>
              </a:endParaRPr>
            </a:p>
          </p:txBody>
        </p:sp>
        <p:sp>
          <p:nvSpPr>
            <p:cNvPr id="15" name="Text Box 18"/>
            <p:cNvSpPr txBox="1">
              <a:spLocks noChangeArrowheads="1"/>
            </p:cNvSpPr>
            <p:nvPr/>
          </p:nvSpPr>
          <p:spPr bwMode="auto">
            <a:xfrm>
              <a:off x="6684963" y="1350963"/>
              <a:ext cx="10318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a:latin typeface="Arial" charset="0"/>
                </a:rPr>
                <a:t>223.1.1.4</a:t>
              </a:r>
              <a:endParaRPr lang="en-US" sz="1800">
                <a:latin typeface="Comic Sans MS" charset="0"/>
              </a:endParaRPr>
            </a:p>
          </p:txBody>
        </p:sp>
        <p:sp>
          <p:nvSpPr>
            <p:cNvPr id="16" name="Freeform 19"/>
            <p:cNvSpPr>
              <a:spLocks/>
            </p:cNvSpPr>
            <p:nvPr/>
          </p:nvSpPr>
          <p:spPr bwMode="auto">
            <a:xfrm>
              <a:off x="3622675" y="4437063"/>
              <a:ext cx="1539875" cy="1658937"/>
            </a:xfrm>
            <a:custGeom>
              <a:avLst/>
              <a:gdLst>
                <a:gd name="T0" fmla="*/ 2147483646 w 970"/>
                <a:gd name="T1" fmla="*/ 2147483646 h 939"/>
                <a:gd name="T2" fmla="*/ 2147483646 w 970"/>
                <a:gd name="T3" fmla="*/ 2147483646 h 939"/>
                <a:gd name="T4" fmla="*/ 2147483646 w 970"/>
                <a:gd name="T5" fmla="*/ 2147483646 h 939"/>
                <a:gd name="T6" fmla="*/ 2147483646 w 970"/>
                <a:gd name="T7" fmla="*/ 2147483646 h 939"/>
                <a:gd name="T8" fmla="*/ 2147483646 w 970"/>
                <a:gd name="T9" fmla="*/ 2147483646 h 939"/>
                <a:gd name="T10" fmla="*/ 2147483646 w 970"/>
                <a:gd name="T11" fmla="*/ 2147483646 h 939"/>
                <a:gd name="T12" fmla="*/ 2147483646 w 970"/>
                <a:gd name="T13" fmla="*/ 2147483646 h 939"/>
                <a:gd name="T14" fmla="*/ 2147483646 w 970"/>
                <a:gd name="T15" fmla="*/ 2147483646 h 939"/>
                <a:gd name="T16" fmla="*/ 2147483646 w 970"/>
                <a:gd name="T17" fmla="*/ 2147483646 h 939"/>
                <a:gd name="T18" fmla="*/ 2147483646 w 970"/>
                <a:gd name="T19" fmla="*/ 2147483646 h 939"/>
                <a:gd name="T20" fmla="*/ 2147483646 w 970"/>
                <a:gd name="T21" fmla="*/ 2147483646 h 939"/>
                <a:gd name="T22" fmla="*/ 2147483646 w 970"/>
                <a:gd name="T23" fmla="*/ 2147483646 h 939"/>
                <a:gd name="T24" fmla="*/ 2147483646 w 970"/>
                <a:gd name="T25" fmla="*/ 2147483646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7" name="Line 34"/>
            <p:cNvSpPr>
              <a:spLocks noChangeShapeType="1"/>
            </p:cNvSpPr>
            <p:nvPr/>
          </p:nvSpPr>
          <p:spPr bwMode="auto">
            <a:xfrm>
              <a:off x="4378325" y="4667250"/>
              <a:ext cx="7938" cy="56197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8" name="Line 36"/>
            <p:cNvSpPr>
              <a:spLocks noChangeShapeType="1"/>
            </p:cNvSpPr>
            <p:nvPr/>
          </p:nvSpPr>
          <p:spPr bwMode="auto">
            <a:xfrm flipH="1" flipV="1">
              <a:off x="3870325" y="5387975"/>
              <a:ext cx="3175" cy="16986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9" name="Line 37"/>
            <p:cNvSpPr>
              <a:spLocks noChangeShapeType="1"/>
            </p:cNvSpPr>
            <p:nvPr/>
          </p:nvSpPr>
          <p:spPr bwMode="auto">
            <a:xfrm flipH="1" flipV="1">
              <a:off x="4865688" y="5373688"/>
              <a:ext cx="3175" cy="2413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0" name="Text Box 40"/>
            <p:cNvSpPr txBox="1">
              <a:spLocks noChangeArrowheads="1"/>
            </p:cNvSpPr>
            <p:nvPr/>
          </p:nvSpPr>
          <p:spPr bwMode="auto">
            <a:xfrm>
              <a:off x="4813300" y="5260975"/>
              <a:ext cx="10318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a:latin typeface="Arial" charset="0"/>
                </a:rPr>
                <a:t>223.1.2.2</a:t>
              </a:r>
              <a:endParaRPr lang="en-US" sz="1800">
                <a:latin typeface="Comic Sans MS" charset="0"/>
              </a:endParaRPr>
            </a:p>
          </p:txBody>
        </p:sp>
        <p:sp>
          <p:nvSpPr>
            <p:cNvPr id="21" name="Text Box 41"/>
            <p:cNvSpPr txBox="1">
              <a:spLocks noChangeArrowheads="1"/>
            </p:cNvSpPr>
            <p:nvPr/>
          </p:nvSpPr>
          <p:spPr bwMode="auto">
            <a:xfrm>
              <a:off x="2738665" y="5229224"/>
              <a:ext cx="10318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dirty="0">
                  <a:latin typeface="Arial" charset="0"/>
                </a:rPr>
                <a:t>223.1.2.1</a:t>
              </a:r>
              <a:endParaRPr lang="en-US" sz="1800" dirty="0">
                <a:latin typeface="Comic Sans MS" charset="0"/>
              </a:endParaRPr>
            </a:p>
          </p:txBody>
        </p:sp>
        <p:sp>
          <p:nvSpPr>
            <p:cNvPr id="22" name="Rectangle 42"/>
            <p:cNvSpPr>
              <a:spLocks noChangeArrowheads="1"/>
            </p:cNvSpPr>
            <p:nvPr/>
          </p:nvSpPr>
          <p:spPr bwMode="auto">
            <a:xfrm>
              <a:off x="4319588" y="4767263"/>
              <a:ext cx="128587" cy="180975"/>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3" name="Text Box 43"/>
            <p:cNvSpPr txBox="1">
              <a:spLocks noChangeArrowheads="1"/>
            </p:cNvSpPr>
            <p:nvPr/>
          </p:nvSpPr>
          <p:spPr bwMode="auto">
            <a:xfrm>
              <a:off x="3876675" y="4706938"/>
              <a:ext cx="10318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a:latin typeface="Arial" charset="0"/>
                </a:rPr>
                <a:t>223.1.2.6</a:t>
              </a:r>
              <a:endParaRPr lang="en-US" sz="1800">
                <a:latin typeface="Comic Sans MS" charset="0"/>
              </a:endParaRPr>
            </a:p>
          </p:txBody>
        </p:sp>
        <p:sp>
          <p:nvSpPr>
            <p:cNvPr id="24" name="Freeform 45"/>
            <p:cNvSpPr>
              <a:spLocks/>
            </p:cNvSpPr>
            <p:nvPr/>
          </p:nvSpPr>
          <p:spPr bwMode="auto">
            <a:xfrm>
              <a:off x="6640513" y="4416425"/>
              <a:ext cx="1539875" cy="1670050"/>
            </a:xfrm>
            <a:custGeom>
              <a:avLst/>
              <a:gdLst>
                <a:gd name="T0" fmla="*/ 2147483646 w 970"/>
                <a:gd name="T1" fmla="*/ 2147483646 h 939"/>
                <a:gd name="T2" fmla="*/ 2147483646 w 970"/>
                <a:gd name="T3" fmla="*/ 2147483646 h 939"/>
                <a:gd name="T4" fmla="*/ 2147483646 w 970"/>
                <a:gd name="T5" fmla="*/ 2147483646 h 939"/>
                <a:gd name="T6" fmla="*/ 2147483646 w 970"/>
                <a:gd name="T7" fmla="*/ 2147483646 h 939"/>
                <a:gd name="T8" fmla="*/ 2147483646 w 970"/>
                <a:gd name="T9" fmla="*/ 2147483646 h 939"/>
                <a:gd name="T10" fmla="*/ 2147483646 w 970"/>
                <a:gd name="T11" fmla="*/ 2147483646 h 939"/>
                <a:gd name="T12" fmla="*/ 2147483646 w 970"/>
                <a:gd name="T13" fmla="*/ 2147483646 h 939"/>
                <a:gd name="T14" fmla="*/ 2147483646 w 970"/>
                <a:gd name="T15" fmla="*/ 2147483646 h 939"/>
                <a:gd name="T16" fmla="*/ 2147483646 w 970"/>
                <a:gd name="T17" fmla="*/ 2147483646 h 939"/>
                <a:gd name="T18" fmla="*/ 2147483646 w 970"/>
                <a:gd name="T19" fmla="*/ 2147483646 h 939"/>
                <a:gd name="T20" fmla="*/ 2147483646 w 970"/>
                <a:gd name="T21" fmla="*/ 2147483646 h 939"/>
                <a:gd name="T22" fmla="*/ 2147483646 w 970"/>
                <a:gd name="T23" fmla="*/ 2147483646 h 939"/>
                <a:gd name="T24" fmla="*/ 2147483646 w 970"/>
                <a:gd name="T25" fmla="*/ 2147483646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5" name="Line 60"/>
            <p:cNvSpPr>
              <a:spLocks noChangeShapeType="1"/>
            </p:cNvSpPr>
            <p:nvPr/>
          </p:nvSpPr>
          <p:spPr bwMode="auto">
            <a:xfrm>
              <a:off x="7407275" y="4686300"/>
              <a:ext cx="1588" cy="5207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6" name="Line 62"/>
            <p:cNvSpPr>
              <a:spLocks noChangeShapeType="1"/>
            </p:cNvSpPr>
            <p:nvPr/>
          </p:nvSpPr>
          <p:spPr bwMode="auto">
            <a:xfrm flipH="1" flipV="1">
              <a:off x="6899275" y="5407025"/>
              <a:ext cx="3175" cy="16986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7" name="Line 63"/>
            <p:cNvSpPr>
              <a:spLocks noChangeShapeType="1"/>
            </p:cNvSpPr>
            <p:nvPr/>
          </p:nvSpPr>
          <p:spPr bwMode="auto">
            <a:xfrm flipH="1" flipV="1">
              <a:off x="7894638" y="5392738"/>
              <a:ext cx="3175" cy="2413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8" name="Text Box 66"/>
            <p:cNvSpPr txBox="1">
              <a:spLocks noChangeArrowheads="1"/>
            </p:cNvSpPr>
            <p:nvPr/>
          </p:nvSpPr>
          <p:spPr bwMode="auto">
            <a:xfrm>
              <a:off x="7842250" y="5280025"/>
              <a:ext cx="1177856" cy="383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dirty="0">
                  <a:solidFill>
                    <a:srgbClr val="00B050"/>
                  </a:solidFill>
                  <a:latin typeface="Arial" charset="0"/>
                </a:rPr>
                <a:t>223.1.3.2</a:t>
              </a:r>
              <a:endParaRPr lang="en-US" sz="1800" dirty="0">
                <a:solidFill>
                  <a:srgbClr val="00B050"/>
                </a:solidFill>
                <a:latin typeface="Comic Sans MS" charset="0"/>
              </a:endParaRPr>
            </a:p>
          </p:txBody>
        </p:sp>
        <p:sp>
          <p:nvSpPr>
            <p:cNvPr id="29" name="Text Box 67"/>
            <p:cNvSpPr txBox="1">
              <a:spLocks noChangeArrowheads="1"/>
            </p:cNvSpPr>
            <p:nvPr/>
          </p:nvSpPr>
          <p:spPr bwMode="auto">
            <a:xfrm>
              <a:off x="5845175" y="5275262"/>
              <a:ext cx="10318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dirty="0">
                  <a:latin typeface="Arial" charset="0"/>
                </a:rPr>
                <a:t>223.1.3.1</a:t>
              </a:r>
              <a:endParaRPr lang="en-US" sz="1800" dirty="0">
                <a:latin typeface="Comic Sans MS" charset="0"/>
              </a:endParaRPr>
            </a:p>
          </p:txBody>
        </p:sp>
        <p:sp>
          <p:nvSpPr>
            <p:cNvPr id="30" name="Rectangle 68"/>
            <p:cNvSpPr>
              <a:spLocks noChangeArrowheads="1"/>
            </p:cNvSpPr>
            <p:nvPr/>
          </p:nvSpPr>
          <p:spPr bwMode="auto">
            <a:xfrm>
              <a:off x="7348538" y="4786313"/>
              <a:ext cx="128587" cy="180975"/>
            </a:xfrm>
            <a:prstGeom prst="rect">
              <a:avLst/>
            </a:prstGeom>
            <a:solidFill>
              <a:srgbClr val="66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31" name="Text Box 69"/>
            <p:cNvSpPr txBox="1">
              <a:spLocks noChangeArrowheads="1"/>
            </p:cNvSpPr>
            <p:nvPr/>
          </p:nvSpPr>
          <p:spPr bwMode="auto">
            <a:xfrm>
              <a:off x="6899275" y="4751388"/>
              <a:ext cx="1306673" cy="383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dirty="0">
                  <a:solidFill>
                    <a:srgbClr val="7030A0"/>
                  </a:solidFill>
                  <a:latin typeface="Arial" charset="0"/>
                </a:rPr>
                <a:t>223.1.3.27</a:t>
              </a:r>
              <a:endParaRPr lang="en-US" sz="1800" dirty="0">
                <a:solidFill>
                  <a:srgbClr val="7030A0"/>
                </a:solidFill>
                <a:latin typeface="Comic Sans MS" charset="0"/>
              </a:endParaRPr>
            </a:p>
          </p:txBody>
        </p:sp>
        <p:sp>
          <p:nvSpPr>
            <p:cNvPr id="32" name="Line 84"/>
            <p:cNvSpPr>
              <a:spLocks noChangeShapeType="1"/>
            </p:cNvSpPr>
            <p:nvPr/>
          </p:nvSpPr>
          <p:spPr bwMode="auto">
            <a:xfrm flipH="1" flipV="1">
              <a:off x="6108700" y="1306513"/>
              <a:ext cx="3175" cy="26511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3" name="Text Box 86"/>
            <p:cNvSpPr txBox="1">
              <a:spLocks noChangeArrowheads="1"/>
            </p:cNvSpPr>
            <p:nvPr/>
          </p:nvSpPr>
          <p:spPr bwMode="auto">
            <a:xfrm>
              <a:off x="5618163" y="557213"/>
              <a:ext cx="1177856" cy="383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dirty="0">
                  <a:solidFill>
                    <a:srgbClr val="FF0000"/>
                  </a:solidFill>
                  <a:latin typeface="Arial" charset="0"/>
                </a:rPr>
                <a:t>223.1.1.2</a:t>
              </a:r>
              <a:endParaRPr lang="en-US" sz="1600" dirty="0">
                <a:solidFill>
                  <a:srgbClr val="FF0000"/>
                </a:solidFill>
                <a:latin typeface="Comic Sans MS" charset="0"/>
              </a:endParaRPr>
            </a:p>
          </p:txBody>
        </p:sp>
        <p:sp>
          <p:nvSpPr>
            <p:cNvPr id="34" name="Line 87"/>
            <p:cNvSpPr>
              <a:spLocks noChangeShapeType="1"/>
            </p:cNvSpPr>
            <p:nvPr/>
          </p:nvSpPr>
          <p:spPr bwMode="auto">
            <a:xfrm flipV="1">
              <a:off x="4591050" y="2762250"/>
              <a:ext cx="1114425" cy="15430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5" name="Line 88"/>
            <p:cNvSpPr>
              <a:spLocks noChangeShapeType="1"/>
            </p:cNvSpPr>
            <p:nvPr/>
          </p:nvSpPr>
          <p:spPr bwMode="auto">
            <a:xfrm flipH="1" flipV="1">
              <a:off x="6105525" y="2743200"/>
              <a:ext cx="1276350" cy="15430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6" name="Line 89"/>
            <p:cNvSpPr>
              <a:spLocks noChangeShapeType="1"/>
            </p:cNvSpPr>
            <p:nvPr/>
          </p:nvSpPr>
          <p:spPr bwMode="auto">
            <a:xfrm flipH="1" flipV="1">
              <a:off x="4781550" y="4505325"/>
              <a:ext cx="2305050" cy="952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7" name="Text Box 90"/>
            <p:cNvSpPr txBox="1">
              <a:spLocks noChangeArrowheads="1"/>
            </p:cNvSpPr>
            <p:nvPr/>
          </p:nvSpPr>
          <p:spPr bwMode="auto">
            <a:xfrm>
              <a:off x="6184900" y="2655888"/>
              <a:ext cx="1177856" cy="383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dirty="0">
                  <a:solidFill>
                    <a:schemeClr val="accent4">
                      <a:lumMod val="75000"/>
                    </a:schemeClr>
                  </a:solidFill>
                  <a:latin typeface="Arial" charset="0"/>
                </a:rPr>
                <a:t>223.1.7.2</a:t>
              </a:r>
              <a:endParaRPr lang="en-US" sz="1800" dirty="0">
                <a:solidFill>
                  <a:schemeClr val="accent4">
                    <a:lumMod val="75000"/>
                  </a:schemeClr>
                </a:solidFill>
                <a:latin typeface="Comic Sans MS" charset="0"/>
              </a:endParaRPr>
            </a:p>
          </p:txBody>
        </p:sp>
        <p:sp>
          <p:nvSpPr>
            <p:cNvPr id="38" name="Text Box 91"/>
            <p:cNvSpPr txBox="1">
              <a:spLocks noChangeArrowheads="1"/>
            </p:cNvSpPr>
            <p:nvPr/>
          </p:nvSpPr>
          <p:spPr bwMode="auto">
            <a:xfrm>
              <a:off x="7261225" y="3941763"/>
              <a:ext cx="1177856" cy="383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dirty="0">
                  <a:solidFill>
                    <a:srgbClr val="00B0F0"/>
                  </a:solidFill>
                  <a:latin typeface="Arial" charset="0"/>
                </a:rPr>
                <a:t>223.1.7.1</a:t>
              </a:r>
              <a:endParaRPr lang="en-US" sz="1800" dirty="0">
                <a:solidFill>
                  <a:srgbClr val="00B0F0"/>
                </a:solidFill>
                <a:latin typeface="Comic Sans MS" charset="0"/>
              </a:endParaRPr>
            </a:p>
          </p:txBody>
        </p:sp>
        <p:sp>
          <p:nvSpPr>
            <p:cNvPr id="39" name="Text Box 92"/>
            <p:cNvSpPr txBox="1">
              <a:spLocks noChangeArrowheads="1"/>
            </p:cNvSpPr>
            <p:nvPr/>
          </p:nvSpPr>
          <p:spPr bwMode="auto">
            <a:xfrm>
              <a:off x="6022975" y="4198938"/>
              <a:ext cx="10318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a:latin typeface="Arial" charset="0"/>
                </a:rPr>
                <a:t>223.1.8.0</a:t>
              </a:r>
              <a:endParaRPr lang="en-US" sz="1800">
                <a:latin typeface="Comic Sans MS" charset="0"/>
              </a:endParaRPr>
            </a:p>
          </p:txBody>
        </p:sp>
        <p:sp>
          <p:nvSpPr>
            <p:cNvPr id="40" name="Text Box 93"/>
            <p:cNvSpPr txBox="1">
              <a:spLocks noChangeArrowheads="1"/>
            </p:cNvSpPr>
            <p:nvPr/>
          </p:nvSpPr>
          <p:spPr bwMode="auto">
            <a:xfrm>
              <a:off x="4775200" y="4198938"/>
              <a:ext cx="10318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a:latin typeface="Arial" charset="0"/>
                </a:rPr>
                <a:t>223.1.8.1</a:t>
              </a:r>
              <a:endParaRPr lang="en-US" sz="1800">
                <a:latin typeface="Comic Sans MS" charset="0"/>
              </a:endParaRPr>
            </a:p>
          </p:txBody>
        </p:sp>
        <p:sp>
          <p:nvSpPr>
            <p:cNvPr id="41" name="Text Box 94"/>
            <p:cNvSpPr txBox="1">
              <a:spLocks noChangeArrowheads="1"/>
            </p:cNvSpPr>
            <p:nvPr/>
          </p:nvSpPr>
          <p:spPr bwMode="auto">
            <a:xfrm>
              <a:off x="3575191" y="3903663"/>
              <a:ext cx="10318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dirty="0">
                  <a:latin typeface="Arial" charset="0"/>
                </a:rPr>
                <a:t>223.1.9.1</a:t>
              </a:r>
              <a:endParaRPr lang="en-US" sz="1800" dirty="0">
                <a:latin typeface="Comic Sans MS" charset="0"/>
              </a:endParaRPr>
            </a:p>
          </p:txBody>
        </p:sp>
        <p:sp>
          <p:nvSpPr>
            <p:cNvPr id="42" name="Text Box 95"/>
            <p:cNvSpPr txBox="1">
              <a:spLocks noChangeArrowheads="1"/>
            </p:cNvSpPr>
            <p:nvPr/>
          </p:nvSpPr>
          <p:spPr bwMode="auto">
            <a:xfrm>
              <a:off x="4565650" y="2665413"/>
              <a:ext cx="10318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a:latin typeface="Arial" charset="0"/>
                </a:rPr>
                <a:t>223.1.9.2</a:t>
              </a:r>
              <a:endParaRPr lang="en-US" sz="1800">
                <a:latin typeface="Comic Sans MS" charset="0"/>
              </a:endParaRPr>
            </a:p>
          </p:txBody>
        </p:sp>
        <p:grpSp>
          <p:nvGrpSpPr>
            <p:cNvPr id="43" name="Group 100"/>
            <p:cNvGrpSpPr>
              <a:grpSpLocks/>
            </p:cNvGrpSpPr>
            <p:nvPr/>
          </p:nvGrpSpPr>
          <p:grpSpPr bwMode="auto">
            <a:xfrm>
              <a:off x="5545138" y="2379663"/>
              <a:ext cx="742950" cy="388937"/>
              <a:chOff x="4396" y="1245"/>
              <a:chExt cx="672" cy="248"/>
            </a:xfrm>
          </p:grpSpPr>
          <p:sp>
            <p:nvSpPr>
              <p:cNvPr id="8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p>
                <a:endParaRPr lang="en-US" sz="2400">
                  <a:latin typeface="Times New Roman" charset="0"/>
                  <a:cs typeface="Arial" charset="0"/>
                </a:endParaRPr>
              </a:p>
            </p:txBody>
          </p:sp>
          <p:sp>
            <p:nvSpPr>
              <p:cNvPr id="8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8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p>
                <a:endParaRPr lang="en-US" sz="2400">
                  <a:latin typeface="Times New Roman" charset="0"/>
                  <a:cs typeface="Arial" charset="0"/>
                </a:endParaRPr>
              </a:p>
            </p:txBody>
          </p:sp>
          <p:grpSp>
            <p:nvGrpSpPr>
              <p:cNvPr id="86" name="Group 104"/>
              <p:cNvGrpSpPr>
                <a:grpSpLocks/>
              </p:cNvGrpSpPr>
              <p:nvPr/>
            </p:nvGrpSpPr>
            <p:grpSpPr bwMode="auto">
              <a:xfrm>
                <a:off x="4530" y="1287"/>
                <a:ext cx="377" cy="75"/>
                <a:chOff x="2468" y="1332"/>
                <a:chExt cx="310" cy="60"/>
              </a:xfrm>
            </p:grpSpPr>
            <p:sp>
              <p:nvSpPr>
                <p:cNvPr id="89" name="Freeform 10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0" name="Freeform 10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87" name="Line 10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88" name="Line 108"/>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4" name="Group 109"/>
            <p:cNvGrpSpPr>
              <a:grpSpLocks/>
            </p:cNvGrpSpPr>
            <p:nvPr/>
          </p:nvGrpSpPr>
          <p:grpSpPr bwMode="auto">
            <a:xfrm>
              <a:off x="7080250" y="4271963"/>
              <a:ext cx="742950" cy="388937"/>
              <a:chOff x="4396" y="1245"/>
              <a:chExt cx="672" cy="248"/>
            </a:xfrm>
          </p:grpSpPr>
          <p:sp>
            <p:nvSpPr>
              <p:cNvPr id="7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p>
                <a:endParaRPr lang="en-US" sz="2400">
                  <a:latin typeface="Times New Roman" charset="0"/>
                  <a:cs typeface="Arial" charset="0"/>
                </a:endParaRPr>
              </a:p>
            </p:txBody>
          </p:sp>
          <p:sp>
            <p:nvSpPr>
              <p:cNvPr id="7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7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p>
                <a:endParaRPr lang="en-US" sz="2400">
                  <a:latin typeface="Times New Roman" charset="0"/>
                  <a:cs typeface="Arial" charset="0"/>
                </a:endParaRPr>
              </a:p>
            </p:txBody>
          </p:sp>
          <p:grpSp>
            <p:nvGrpSpPr>
              <p:cNvPr id="78" name="Group 113"/>
              <p:cNvGrpSpPr>
                <a:grpSpLocks/>
              </p:cNvGrpSpPr>
              <p:nvPr/>
            </p:nvGrpSpPr>
            <p:grpSpPr bwMode="auto">
              <a:xfrm>
                <a:off x="4530" y="1287"/>
                <a:ext cx="377" cy="75"/>
                <a:chOff x="2468" y="1332"/>
                <a:chExt cx="310" cy="60"/>
              </a:xfrm>
            </p:grpSpPr>
            <p:sp>
              <p:nvSpPr>
                <p:cNvPr id="81" name="Freeform 11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2" name="Freeform 11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79" name="Line 116"/>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80" name="Line 117"/>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5" name="Group 118"/>
            <p:cNvGrpSpPr>
              <a:grpSpLocks/>
            </p:cNvGrpSpPr>
            <p:nvPr/>
          </p:nvGrpSpPr>
          <p:grpSpPr bwMode="auto">
            <a:xfrm>
              <a:off x="4087813" y="4279900"/>
              <a:ext cx="742950" cy="388938"/>
              <a:chOff x="4396" y="1245"/>
              <a:chExt cx="672" cy="248"/>
            </a:xfrm>
          </p:grpSpPr>
          <p:sp>
            <p:nvSpPr>
              <p:cNvPr id="6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p>
                <a:endParaRPr lang="en-US" sz="2400">
                  <a:latin typeface="Times New Roman" charset="0"/>
                  <a:cs typeface="Arial" charset="0"/>
                </a:endParaRPr>
              </a:p>
            </p:txBody>
          </p:sp>
          <p:sp>
            <p:nvSpPr>
              <p:cNvPr id="6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6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p>
                <a:endParaRPr lang="en-US" sz="2400">
                  <a:latin typeface="Times New Roman" charset="0"/>
                  <a:cs typeface="Arial" charset="0"/>
                </a:endParaRPr>
              </a:p>
            </p:txBody>
          </p:sp>
          <p:grpSp>
            <p:nvGrpSpPr>
              <p:cNvPr id="70" name="Group 122"/>
              <p:cNvGrpSpPr>
                <a:grpSpLocks/>
              </p:cNvGrpSpPr>
              <p:nvPr/>
            </p:nvGrpSpPr>
            <p:grpSpPr bwMode="auto">
              <a:xfrm>
                <a:off x="4530" y="1287"/>
                <a:ext cx="377" cy="75"/>
                <a:chOff x="2468" y="1332"/>
                <a:chExt cx="310" cy="60"/>
              </a:xfrm>
            </p:grpSpPr>
            <p:sp>
              <p:nvSpPr>
                <p:cNvPr id="73" name="Freeform 12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4" name="Freeform 12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71" name="Line 125"/>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2" name="Line 126"/>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6" name="Group 127"/>
            <p:cNvGrpSpPr>
              <a:grpSpLocks/>
            </p:cNvGrpSpPr>
            <p:nvPr/>
          </p:nvGrpSpPr>
          <p:grpSpPr bwMode="auto">
            <a:xfrm>
              <a:off x="6315075" y="881063"/>
              <a:ext cx="641350" cy="558800"/>
              <a:chOff x="-44" y="1473"/>
              <a:chExt cx="981" cy="1105"/>
            </a:xfrm>
          </p:grpSpPr>
          <p:pic>
            <p:nvPicPr>
              <p:cNvPr id="65" name="Picture 128"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 name="Freeform 12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7" name="Group 130"/>
            <p:cNvGrpSpPr>
              <a:grpSpLocks/>
            </p:cNvGrpSpPr>
            <p:nvPr/>
          </p:nvGrpSpPr>
          <p:grpSpPr bwMode="auto">
            <a:xfrm>
              <a:off x="4918075" y="898525"/>
              <a:ext cx="641350" cy="558800"/>
              <a:chOff x="-44" y="1473"/>
              <a:chExt cx="981" cy="1105"/>
            </a:xfrm>
          </p:grpSpPr>
          <p:pic>
            <p:nvPicPr>
              <p:cNvPr id="63" name="Picture 131"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4" name="Freeform 13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8" name="Group 133"/>
            <p:cNvGrpSpPr>
              <a:grpSpLocks/>
            </p:cNvGrpSpPr>
            <p:nvPr/>
          </p:nvGrpSpPr>
          <p:grpSpPr bwMode="auto">
            <a:xfrm>
              <a:off x="5749925" y="849313"/>
              <a:ext cx="641350" cy="558800"/>
              <a:chOff x="-44" y="1473"/>
              <a:chExt cx="981" cy="1105"/>
            </a:xfrm>
          </p:grpSpPr>
          <p:pic>
            <p:nvPicPr>
              <p:cNvPr id="61" name="Picture 134"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2" name="Freeform 13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9" name="Group 136"/>
            <p:cNvGrpSpPr>
              <a:grpSpLocks/>
            </p:cNvGrpSpPr>
            <p:nvPr/>
          </p:nvGrpSpPr>
          <p:grpSpPr bwMode="auto">
            <a:xfrm>
              <a:off x="7473950" y="5551488"/>
              <a:ext cx="641350" cy="558800"/>
              <a:chOff x="-44" y="1473"/>
              <a:chExt cx="981" cy="1105"/>
            </a:xfrm>
          </p:grpSpPr>
          <p:pic>
            <p:nvPicPr>
              <p:cNvPr id="59" name="Picture 137"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 name="Freeform 13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50" name="Group 139"/>
            <p:cNvGrpSpPr>
              <a:grpSpLocks/>
            </p:cNvGrpSpPr>
            <p:nvPr/>
          </p:nvGrpSpPr>
          <p:grpSpPr bwMode="auto">
            <a:xfrm>
              <a:off x="6523038" y="5514975"/>
              <a:ext cx="641350" cy="558800"/>
              <a:chOff x="-44" y="1473"/>
              <a:chExt cx="981" cy="1105"/>
            </a:xfrm>
          </p:grpSpPr>
          <p:pic>
            <p:nvPicPr>
              <p:cNvPr id="57" name="Picture 140"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 name="Freeform 14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51" name="Group 142"/>
            <p:cNvGrpSpPr>
              <a:grpSpLocks/>
            </p:cNvGrpSpPr>
            <p:nvPr/>
          </p:nvGrpSpPr>
          <p:grpSpPr bwMode="auto">
            <a:xfrm>
              <a:off x="3497263" y="5522913"/>
              <a:ext cx="641350" cy="558800"/>
              <a:chOff x="-44" y="1473"/>
              <a:chExt cx="981" cy="1105"/>
            </a:xfrm>
          </p:grpSpPr>
          <p:pic>
            <p:nvPicPr>
              <p:cNvPr id="55" name="Picture 143"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 name="Freeform 14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52" name="Group 145"/>
            <p:cNvGrpSpPr>
              <a:grpSpLocks/>
            </p:cNvGrpSpPr>
            <p:nvPr/>
          </p:nvGrpSpPr>
          <p:grpSpPr bwMode="auto">
            <a:xfrm>
              <a:off x="4419600" y="5564188"/>
              <a:ext cx="641350" cy="558800"/>
              <a:chOff x="-44" y="1473"/>
              <a:chExt cx="981" cy="1105"/>
            </a:xfrm>
          </p:grpSpPr>
          <p:pic>
            <p:nvPicPr>
              <p:cNvPr id="53" name="Picture 146"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 name="Freeform 14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sp>
        <p:nvSpPr>
          <p:cNvPr id="96" name="Line 88">
            <a:extLst>
              <a:ext uri="{FF2B5EF4-FFF2-40B4-BE49-F238E27FC236}">
                <a16:creationId xmlns:a16="http://schemas.microsoft.com/office/drawing/2014/main" id="{79206981-3357-9B07-6821-0AE3D9E46276}"/>
              </a:ext>
            </a:extLst>
          </p:cNvPr>
          <p:cNvSpPr>
            <a:spLocks noChangeShapeType="1"/>
          </p:cNvSpPr>
          <p:nvPr/>
        </p:nvSpPr>
        <p:spPr bwMode="auto">
          <a:xfrm flipH="1" flipV="1">
            <a:off x="6194387" y="5363768"/>
            <a:ext cx="1346505" cy="230028"/>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7" name="Cloud 96">
            <a:extLst>
              <a:ext uri="{FF2B5EF4-FFF2-40B4-BE49-F238E27FC236}">
                <a16:creationId xmlns:a16="http://schemas.microsoft.com/office/drawing/2014/main" id="{6E58A48C-9103-BC11-97D0-4E23FA2CF33E}"/>
              </a:ext>
            </a:extLst>
          </p:cNvPr>
          <p:cNvSpPr/>
          <p:nvPr/>
        </p:nvSpPr>
        <p:spPr>
          <a:xfrm>
            <a:off x="7348870" y="5102739"/>
            <a:ext cx="1509380" cy="1058966"/>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Internet</a:t>
            </a:r>
          </a:p>
        </p:txBody>
      </p:sp>
      <p:sp>
        <p:nvSpPr>
          <p:cNvPr id="99" name="Text Box 67">
            <a:extLst>
              <a:ext uri="{FF2B5EF4-FFF2-40B4-BE49-F238E27FC236}">
                <a16:creationId xmlns:a16="http://schemas.microsoft.com/office/drawing/2014/main" id="{C6064902-748B-BFB5-14FD-B024F681EE66}"/>
              </a:ext>
            </a:extLst>
          </p:cNvPr>
          <p:cNvSpPr txBox="1">
            <a:spLocks noChangeArrowheads="1"/>
          </p:cNvSpPr>
          <p:nvPr/>
        </p:nvSpPr>
        <p:spPr bwMode="auto">
          <a:xfrm>
            <a:off x="6205600" y="5114981"/>
            <a:ext cx="115448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Gill Sans MT" charset="0"/>
                <a:ea typeface="MS PGothic" charset="0"/>
                <a:cs typeface="MS PGothic" charset="0"/>
              </a:defRPr>
            </a:lvl1pPr>
            <a:lvl2pPr>
              <a:defRPr sz="2400">
                <a:solidFill>
                  <a:schemeClr val="tx1"/>
                </a:solidFill>
                <a:latin typeface="Gill Sans MT" charset="0"/>
                <a:ea typeface="MS PGothic" charset="0"/>
                <a:cs typeface="MS PGothic" charset="0"/>
              </a:defRPr>
            </a:lvl2pPr>
            <a:lvl3pPr>
              <a:defRPr sz="2000">
                <a:solidFill>
                  <a:schemeClr val="tx1"/>
                </a:solidFill>
                <a:latin typeface="Comic Sans MS" charset="0"/>
                <a:ea typeface="MS PGothic" charset="0"/>
                <a:cs typeface="MS PGothic" charset="0"/>
              </a:defRPr>
            </a:lvl3pPr>
            <a:lvl4pPr>
              <a:defRPr sz="2000">
                <a:solidFill>
                  <a:schemeClr val="tx1"/>
                </a:solidFill>
                <a:latin typeface="Times New Roman" charset="0"/>
                <a:ea typeface="MS PGothic" charset="0"/>
                <a:cs typeface="MS PGothic" charset="0"/>
              </a:defRPr>
            </a:lvl4pPr>
            <a:lvl5pPr>
              <a:defRPr sz="2000">
                <a:solidFill>
                  <a:schemeClr val="tx1"/>
                </a:solidFill>
                <a:latin typeface="Times New Roman" charset="0"/>
                <a:ea typeface="MS PGothic" charset="0"/>
                <a:cs typeface="MS PGothic" charset="0"/>
              </a:defRPr>
            </a:lvl5pPr>
            <a:lvl6pPr>
              <a:defRPr sz="2000">
                <a:solidFill>
                  <a:schemeClr val="tx1"/>
                </a:solidFill>
                <a:latin typeface="Times New Roman" charset="0"/>
                <a:ea typeface="MS PGothic" charset="0"/>
                <a:cs typeface="MS PGothic" charset="0"/>
              </a:defRPr>
            </a:lvl6pPr>
            <a:lvl7pPr>
              <a:defRPr sz="2000">
                <a:solidFill>
                  <a:schemeClr val="tx1"/>
                </a:solidFill>
                <a:latin typeface="Times New Roman" charset="0"/>
                <a:ea typeface="MS PGothic" charset="0"/>
                <a:cs typeface="MS PGothic" charset="0"/>
              </a:defRPr>
            </a:lvl7pPr>
            <a:lvl8pPr>
              <a:defRPr sz="2000">
                <a:solidFill>
                  <a:schemeClr val="tx1"/>
                </a:solidFill>
                <a:latin typeface="Times New Roman" charset="0"/>
                <a:ea typeface="MS PGothic" charset="0"/>
                <a:cs typeface="MS PGothic" charset="0"/>
              </a:defRPr>
            </a:lvl8pPr>
            <a:lvl9pPr>
              <a:defRPr sz="2000">
                <a:solidFill>
                  <a:schemeClr val="tx1"/>
                </a:solidFill>
                <a:latin typeface="Times New Roman" charset="0"/>
                <a:ea typeface="MS PGothic" charset="0"/>
                <a:cs typeface="MS PGothic" charset="0"/>
              </a:defRPr>
            </a:lvl9pPr>
          </a:lstStyle>
          <a:p>
            <a:r>
              <a:rPr lang="en-US" sz="1600" dirty="0">
                <a:latin typeface="Arial" charset="0"/>
              </a:rPr>
              <a:t>223.1.15.2</a:t>
            </a:r>
            <a:endParaRPr lang="en-US" sz="1800" dirty="0">
              <a:latin typeface="Comic Sans MS" charset="0"/>
            </a:endParaRPr>
          </a:p>
        </p:txBody>
      </p:sp>
      <p:sp>
        <p:nvSpPr>
          <p:cNvPr id="102" name="Oval Callout 101">
            <a:extLst>
              <a:ext uri="{FF2B5EF4-FFF2-40B4-BE49-F238E27FC236}">
                <a16:creationId xmlns:a16="http://schemas.microsoft.com/office/drawing/2014/main" id="{463F094E-FC64-2C91-9E27-32CAA0E30918}"/>
              </a:ext>
            </a:extLst>
          </p:cNvPr>
          <p:cNvSpPr/>
          <p:nvPr/>
        </p:nvSpPr>
        <p:spPr>
          <a:xfrm>
            <a:off x="6585191" y="3161395"/>
            <a:ext cx="2035628" cy="942755"/>
          </a:xfrm>
          <a:prstGeom prst="wedgeEllipseCallout">
            <a:avLst>
              <a:gd name="adj1" fmla="val -94630"/>
              <a:gd name="adj2" fmla="val -18327"/>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Let’s look at this router’s routing table</a:t>
            </a:r>
          </a:p>
        </p:txBody>
      </p:sp>
    </p:spTree>
    <p:extLst>
      <p:ext uri="{BB962C8B-B14F-4D97-AF65-F5344CB8AC3E}">
        <p14:creationId xmlns:p14="http://schemas.microsoft.com/office/powerpoint/2010/main" val="112182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dissolve">
                                      <p:cBhvr>
                                        <p:cTn id="7" dur="500"/>
                                        <p:tgtEl>
                                          <p:spTgt spid="9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dissolve">
                                      <p:cBhvr>
                                        <p:cTn id="10" dur="500"/>
                                        <p:tgtEl>
                                          <p:spTgt spid="10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dissolve">
                                      <p:cBhvr>
                                        <p:cTn id="13" dur="500"/>
                                        <p:tgtEl>
                                          <p:spTgt spid="9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dissolve">
                                      <p:cBhvr>
                                        <p:cTn id="16" dur="500"/>
                                        <p:tgtEl>
                                          <p:spTgt spid="9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01"/>
                                        </p:tgtEl>
                                        <p:attrNameLst>
                                          <p:attrName>style.visibility</p:attrName>
                                        </p:attrNameLst>
                                      </p:cBhvr>
                                      <p:to>
                                        <p:strVal val="visible"/>
                                      </p:to>
                                    </p:set>
                                    <p:animEffect transition="in" filter="dissolve">
                                      <p:cBhvr>
                                        <p:cTn id="21" dur="500"/>
                                        <p:tgtEl>
                                          <p:spTgt spid="10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2"/>
                                        </p:tgtEl>
                                        <p:attrNameLst>
                                          <p:attrName>style.visibility</p:attrName>
                                        </p:attrNameLst>
                                      </p:cBhvr>
                                      <p:to>
                                        <p:strVal val="visible"/>
                                      </p:to>
                                    </p:set>
                                    <p:animEffect transition="in" filter="dissolve">
                                      <p:cBhvr>
                                        <p:cTn id="24"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0" grpId="0" animBg="1"/>
      <p:bldP spid="96" grpId="0" animBg="1"/>
      <p:bldP spid="97" grpId="0" animBg="1"/>
      <p:bldP spid="99" grpId="0"/>
      <p:bldP spid="10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Routing</a:t>
            </a:r>
            <a:r>
              <a:rPr lang="en-US" baseline="0" dirty="0"/>
              <a:t> Table for a Router</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47900544"/>
              </p:ext>
            </p:extLst>
          </p:nvPr>
        </p:nvGraphicFramePr>
        <p:xfrm>
          <a:off x="457200" y="1864894"/>
          <a:ext cx="8229600" cy="333248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dirty="0"/>
                        <a:t>Destination</a:t>
                      </a:r>
                    </a:p>
                  </a:txBody>
                  <a:tcPr/>
                </a:tc>
                <a:tc>
                  <a:txBody>
                    <a:bodyPr/>
                    <a:lstStyle/>
                    <a:p>
                      <a:r>
                        <a:rPr lang="en-US" dirty="0"/>
                        <a:t>Gateway</a:t>
                      </a:r>
                    </a:p>
                  </a:txBody>
                  <a:tcPr/>
                </a:tc>
                <a:tc>
                  <a:txBody>
                    <a:bodyPr/>
                    <a:lstStyle/>
                    <a:p>
                      <a:r>
                        <a:rPr lang="en-US" dirty="0"/>
                        <a:t>Flags</a:t>
                      </a:r>
                    </a:p>
                  </a:txBody>
                  <a:tcPr/>
                </a:tc>
                <a:tc>
                  <a:txBody>
                    <a:bodyPr/>
                    <a:lstStyle/>
                    <a:p>
                      <a:r>
                        <a:rPr lang="en-US" dirty="0"/>
                        <a:t>Interface</a:t>
                      </a:r>
                    </a:p>
                  </a:txBody>
                  <a:tcPr/>
                </a:tc>
                <a:extLst>
                  <a:ext uri="{0D108BD9-81ED-4DB2-BD59-A6C34878D82A}">
                    <a16:rowId xmlns:a16="http://schemas.microsoft.com/office/drawing/2014/main" val="10000"/>
                  </a:ext>
                </a:extLst>
              </a:tr>
              <a:tr h="370840">
                <a:tc>
                  <a:txBody>
                    <a:bodyPr/>
                    <a:lstStyle/>
                    <a:p>
                      <a:r>
                        <a:rPr lang="en-US" dirty="0"/>
                        <a:t>0.0.0.0/0</a:t>
                      </a:r>
                    </a:p>
                  </a:txBody>
                  <a:tcPr/>
                </a:tc>
                <a:tc>
                  <a:txBody>
                    <a:bodyPr/>
                    <a:lstStyle/>
                    <a:p>
                      <a:r>
                        <a:rPr lang="en-US" dirty="0"/>
                        <a:t>223.1.7.1</a:t>
                      </a:r>
                    </a:p>
                  </a:txBody>
                  <a:tcPr/>
                </a:tc>
                <a:tc>
                  <a:txBody>
                    <a:bodyPr/>
                    <a:lstStyle/>
                    <a:p>
                      <a:r>
                        <a:rPr lang="en-US" dirty="0"/>
                        <a:t>UG</a:t>
                      </a:r>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223.1.1.0/24</a:t>
                      </a:r>
                    </a:p>
                  </a:txBody>
                  <a:tcPr/>
                </a:tc>
                <a:tc>
                  <a:txBody>
                    <a:bodyPr/>
                    <a:lstStyle/>
                    <a:p>
                      <a:r>
                        <a:rPr lang="en-US" dirty="0"/>
                        <a:t>0.0.0.0</a:t>
                      </a:r>
                    </a:p>
                  </a:txBody>
                  <a:tcPr/>
                </a:tc>
                <a:tc>
                  <a:txBody>
                    <a:bodyPr/>
                    <a:lstStyle/>
                    <a:p>
                      <a:r>
                        <a:rPr lang="en-US" dirty="0"/>
                        <a:t>U</a:t>
                      </a:r>
                    </a:p>
                  </a:txBody>
                  <a:tcPr/>
                </a:tc>
                <a:tc>
                  <a:txBody>
                    <a:bodyPr/>
                    <a:lstStyle/>
                    <a:p>
                      <a:r>
                        <a:rPr lang="en-US" dirty="0"/>
                        <a:t>enp2s1</a:t>
                      </a:r>
                    </a:p>
                  </a:txBody>
                  <a:tcPr/>
                </a:tc>
                <a:extLst>
                  <a:ext uri="{0D108BD9-81ED-4DB2-BD59-A6C34878D82A}">
                    <a16:rowId xmlns:a16="http://schemas.microsoft.com/office/drawing/2014/main" val="703951784"/>
                  </a:ext>
                </a:extLst>
              </a:tr>
              <a:tr h="370840">
                <a:tc>
                  <a:txBody>
                    <a:bodyPr/>
                    <a:lstStyle/>
                    <a:p>
                      <a:r>
                        <a:rPr lang="en-US" dirty="0"/>
                        <a:t>223.1.7.0/24</a:t>
                      </a:r>
                    </a:p>
                  </a:txBody>
                  <a:tcPr/>
                </a:tc>
                <a:tc>
                  <a:txBody>
                    <a:bodyPr/>
                    <a:lstStyle/>
                    <a:p>
                      <a:r>
                        <a:rPr lang="en-US" dirty="0"/>
                        <a:t>0.0.0.0</a:t>
                      </a:r>
                    </a:p>
                  </a:txBody>
                  <a:tcPr/>
                </a:tc>
                <a:tc>
                  <a:txBody>
                    <a:bodyPr/>
                    <a:lstStyle/>
                    <a:p>
                      <a:r>
                        <a:rPr lang="en-US" dirty="0"/>
                        <a:t>U</a:t>
                      </a:r>
                    </a:p>
                  </a:txBody>
                  <a:tcPr/>
                </a:tc>
                <a:tc>
                  <a:txBody>
                    <a:bodyPr/>
                    <a:lstStyle/>
                    <a:p>
                      <a:r>
                        <a:rPr lang="en-US" dirty="0"/>
                        <a:t>enp0s1</a:t>
                      </a:r>
                    </a:p>
                  </a:txBody>
                  <a:tcPr/>
                </a:tc>
                <a:extLst>
                  <a:ext uri="{0D108BD9-81ED-4DB2-BD59-A6C34878D82A}">
                    <a16:rowId xmlns:a16="http://schemas.microsoft.com/office/drawing/2014/main" val="10002"/>
                  </a:ext>
                </a:extLst>
              </a:tr>
              <a:tr h="370840">
                <a:tc>
                  <a:txBody>
                    <a:bodyPr/>
                    <a:lstStyle/>
                    <a:p>
                      <a:r>
                        <a:rPr lang="en-US" dirty="0"/>
                        <a:t>223.1.9.0/24</a:t>
                      </a:r>
                    </a:p>
                  </a:txBody>
                  <a:tcPr/>
                </a:tc>
                <a:tc>
                  <a:txBody>
                    <a:bodyPr/>
                    <a:lstStyle/>
                    <a:p>
                      <a:r>
                        <a:rPr lang="en-US" dirty="0"/>
                        <a:t>0.0.0.0</a:t>
                      </a:r>
                    </a:p>
                  </a:txBody>
                  <a:tcPr/>
                </a:tc>
                <a:tc>
                  <a:txBody>
                    <a:bodyPr/>
                    <a:lstStyle/>
                    <a:p>
                      <a:r>
                        <a:rPr lang="en-US" dirty="0"/>
                        <a:t>U</a:t>
                      </a:r>
                    </a:p>
                  </a:txBody>
                  <a:tcPr/>
                </a:tc>
                <a:tc>
                  <a:txBody>
                    <a:bodyPr/>
                    <a:lstStyle/>
                    <a:p>
                      <a:r>
                        <a:rPr lang="en-US" dirty="0"/>
                        <a:t>enp1s1</a:t>
                      </a:r>
                    </a:p>
                  </a:txBody>
                  <a:tcPr/>
                </a:tc>
                <a:extLst>
                  <a:ext uri="{0D108BD9-81ED-4DB2-BD59-A6C34878D82A}">
                    <a16:rowId xmlns:a16="http://schemas.microsoft.com/office/drawing/2014/main" val="4228626715"/>
                  </a:ext>
                </a:extLst>
              </a:tr>
              <a:tr h="370840">
                <a:tc>
                  <a:txBody>
                    <a:bodyPr/>
                    <a:lstStyle/>
                    <a:p>
                      <a:r>
                        <a:rPr lang="en-US" dirty="0"/>
                        <a:t>223.1.2.0/24</a:t>
                      </a:r>
                    </a:p>
                  </a:txBody>
                  <a:tcPr/>
                </a:tc>
                <a:tc>
                  <a:txBody>
                    <a:bodyPr/>
                    <a:lstStyle/>
                    <a:p>
                      <a:r>
                        <a:rPr lang="en-US" dirty="0"/>
                        <a:t>223.1.9.1</a:t>
                      </a:r>
                    </a:p>
                  </a:txBody>
                  <a:tcPr/>
                </a:tc>
                <a:tc>
                  <a:txBody>
                    <a:bodyPr/>
                    <a:lstStyle/>
                    <a:p>
                      <a:r>
                        <a:rPr lang="en-US" dirty="0"/>
                        <a:t>UG</a:t>
                      </a:r>
                    </a:p>
                  </a:txBody>
                  <a:tcPr/>
                </a:tc>
                <a:tc>
                  <a:txBody>
                    <a:bodyPr/>
                    <a:lstStyle/>
                    <a:p>
                      <a:endParaRPr lang="en-US" dirty="0"/>
                    </a:p>
                  </a:txBody>
                  <a:tcPr/>
                </a:tc>
                <a:extLst>
                  <a:ext uri="{0D108BD9-81ED-4DB2-BD59-A6C34878D82A}">
                    <a16:rowId xmlns:a16="http://schemas.microsoft.com/office/drawing/2014/main" val="279259086"/>
                  </a:ext>
                </a:extLst>
              </a:tr>
              <a:tr h="370840">
                <a:tc>
                  <a:txBody>
                    <a:bodyPr/>
                    <a:lstStyle/>
                    <a:p>
                      <a:r>
                        <a:rPr lang="en-US" dirty="0"/>
                        <a:t>223.1.3.0/24</a:t>
                      </a:r>
                    </a:p>
                  </a:txBody>
                  <a:tcPr/>
                </a:tc>
                <a:tc>
                  <a:txBody>
                    <a:bodyPr/>
                    <a:lstStyle/>
                    <a:p>
                      <a:r>
                        <a:rPr lang="en-US" dirty="0"/>
                        <a:t>223.1.7.1</a:t>
                      </a:r>
                    </a:p>
                  </a:txBody>
                  <a:tcPr/>
                </a:tc>
                <a:tc>
                  <a:txBody>
                    <a:bodyPr/>
                    <a:lstStyle/>
                    <a:p>
                      <a:r>
                        <a:rPr lang="en-US" dirty="0"/>
                        <a:t>UG</a:t>
                      </a:r>
                    </a:p>
                  </a:txBody>
                  <a:tcPr/>
                </a:tc>
                <a:tc>
                  <a:txBody>
                    <a:bodyPr/>
                    <a:lstStyle/>
                    <a:p>
                      <a:endParaRPr lang="en-US" dirty="0"/>
                    </a:p>
                  </a:txBody>
                  <a:tcPr/>
                </a:tc>
                <a:extLst>
                  <a:ext uri="{0D108BD9-81ED-4DB2-BD59-A6C34878D82A}">
                    <a16:rowId xmlns:a16="http://schemas.microsoft.com/office/drawing/2014/main" val="3440858871"/>
                  </a:ext>
                </a:extLst>
              </a:tr>
              <a:tr h="370840">
                <a:tc>
                  <a:txBody>
                    <a:bodyPr/>
                    <a:lstStyle/>
                    <a:p>
                      <a:r>
                        <a:rPr lang="en-US" dirty="0"/>
                        <a:t>223.1.7.1/32</a:t>
                      </a:r>
                    </a:p>
                  </a:txBody>
                  <a:tcPr/>
                </a:tc>
                <a:tc>
                  <a:txBody>
                    <a:bodyPr/>
                    <a:lstStyle/>
                    <a:p>
                      <a:r>
                        <a:rPr lang="en-US" dirty="0"/>
                        <a:t>0.0.0.0</a:t>
                      </a:r>
                    </a:p>
                  </a:txBody>
                  <a:tcPr/>
                </a:tc>
                <a:tc>
                  <a:txBody>
                    <a:bodyPr/>
                    <a:lstStyle/>
                    <a:p>
                      <a:r>
                        <a:rPr lang="en-US" dirty="0"/>
                        <a:t>U</a:t>
                      </a:r>
                    </a:p>
                  </a:txBody>
                  <a:tcPr/>
                </a:tc>
                <a:tc>
                  <a:txBody>
                    <a:bodyPr/>
                    <a:lstStyle/>
                    <a:p>
                      <a:r>
                        <a:rPr lang="en-US" dirty="0"/>
                        <a:t>enp0s1</a:t>
                      </a:r>
                    </a:p>
                  </a:txBody>
                  <a:tcPr/>
                </a:tc>
                <a:extLst>
                  <a:ext uri="{0D108BD9-81ED-4DB2-BD59-A6C34878D82A}">
                    <a16:rowId xmlns:a16="http://schemas.microsoft.com/office/drawing/2014/main" val="10003"/>
                  </a:ext>
                </a:extLst>
              </a:tr>
              <a:tr h="356907">
                <a:tc>
                  <a:txBody>
                    <a:bodyPr/>
                    <a:lstStyle/>
                    <a:p>
                      <a:r>
                        <a:rPr lang="en-US" dirty="0"/>
                        <a:t>127.0.0.1/8</a:t>
                      </a:r>
                    </a:p>
                  </a:txBody>
                  <a:tcPr/>
                </a:tc>
                <a:tc>
                  <a:txBody>
                    <a:bodyPr/>
                    <a:lstStyle/>
                    <a:p>
                      <a:r>
                        <a:rPr lang="en-US" dirty="0"/>
                        <a:t>127.0.0.1</a:t>
                      </a:r>
                    </a:p>
                  </a:txBody>
                  <a:tcPr/>
                </a:tc>
                <a:tc>
                  <a:txBody>
                    <a:bodyPr/>
                    <a:lstStyle/>
                    <a:p>
                      <a:r>
                        <a:rPr lang="en-US" dirty="0"/>
                        <a:t>UH</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
        <p:nvSpPr>
          <p:cNvPr id="7" name="Text Placeholder 6"/>
          <p:cNvSpPr>
            <a:spLocks noGrp="1"/>
          </p:cNvSpPr>
          <p:nvPr>
            <p:ph type="body" idx="4294967295"/>
          </p:nvPr>
        </p:nvSpPr>
        <p:spPr>
          <a:xfrm>
            <a:off x="338592" y="5197374"/>
            <a:ext cx="8229600" cy="1508226"/>
          </a:xfrm>
        </p:spPr>
        <p:txBody>
          <a:bodyPr>
            <a:normAutofit fontScale="92500" lnSpcReduction="20000"/>
          </a:bodyPr>
          <a:lstStyle/>
          <a:p>
            <a:r>
              <a:rPr lang="en-US" dirty="0"/>
              <a:t>There is more than one possible set of values for this table, but this set is sufficient</a:t>
            </a:r>
          </a:p>
          <a:p>
            <a:r>
              <a:rPr lang="en-US" dirty="0"/>
              <a:t>How do you think this network shows up to the internet?</a:t>
            </a:r>
            <a:br>
              <a:rPr lang="en-US" dirty="0"/>
            </a:br>
            <a:r>
              <a:rPr lang="en-US" dirty="0">
                <a:solidFill>
                  <a:srgbClr val="FF0000"/>
                </a:solidFill>
              </a:rPr>
              <a:t>221.1.0.0/20 (e.g. 221.1.0 – 221.1.15.0)</a:t>
            </a:r>
          </a:p>
        </p:txBody>
      </p:sp>
    </p:spTree>
    <p:extLst>
      <p:ext uri="{BB962C8B-B14F-4D97-AF65-F5344CB8AC3E}">
        <p14:creationId xmlns:p14="http://schemas.microsoft.com/office/powerpoint/2010/main" val="353563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B34E65-70B3-CB42-B462-A84D79E68B06}"/>
              </a:ext>
            </a:extLst>
          </p:cNvPr>
          <p:cNvSpPr>
            <a:spLocks noGrp="1"/>
          </p:cNvSpPr>
          <p:nvPr>
            <p:ph type="title"/>
          </p:nvPr>
        </p:nvSpPr>
        <p:spPr/>
        <p:txBody>
          <a:bodyPr/>
          <a:lstStyle/>
          <a:p>
            <a:r>
              <a:rPr lang="en-US" dirty="0"/>
              <a:t>Questions: IP Routing rules</a:t>
            </a:r>
          </a:p>
        </p:txBody>
      </p:sp>
      <p:sp>
        <p:nvSpPr>
          <p:cNvPr id="5" name="Content Placeholder 4">
            <a:extLst>
              <a:ext uri="{FF2B5EF4-FFF2-40B4-BE49-F238E27FC236}">
                <a16:creationId xmlns:a16="http://schemas.microsoft.com/office/drawing/2014/main" id="{479B7638-7019-4B4D-9673-D8A4790B8218}"/>
              </a:ext>
            </a:extLst>
          </p:cNvPr>
          <p:cNvSpPr>
            <a:spLocks noGrp="1"/>
          </p:cNvSpPr>
          <p:nvPr>
            <p:ph idx="1"/>
          </p:nvPr>
        </p:nvSpPr>
        <p:spPr/>
        <p:txBody>
          <a:bodyPr>
            <a:normAutofit/>
          </a:bodyPr>
          <a:lstStyle/>
          <a:p>
            <a:pPr marL="0" indent="0">
              <a:buNone/>
            </a:pPr>
            <a:r>
              <a:rPr lang="en-US" dirty="0"/>
              <a:t>If the network address part of the interface address and destination addresses are the </a:t>
            </a:r>
            <a:r>
              <a:rPr lang="en-US" b="1" dirty="0"/>
              <a:t>same</a:t>
            </a:r>
            <a:r>
              <a:rPr lang="en-US" dirty="0"/>
              <a:t>, then</a:t>
            </a:r>
          </a:p>
          <a:p>
            <a:r>
              <a:rPr lang="en-US" dirty="0"/>
              <a:t>Pass the packet to layer 2 for delivery</a:t>
            </a:r>
          </a:p>
          <a:p>
            <a:r>
              <a:rPr lang="en-US" dirty="0"/>
              <a:t>Send the packet to the next-hop router based on the IP routing table</a:t>
            </a:r>
          </a:p>
          <a:p>
            <a:r>
              <a:rPr lang="en-US" dirty="0"/>
              <a:t>Return an Acknowledgement to the source address</a:t>
            </a:r>
          </a:p>
          <a:p>
            <a:r>
              <a:rPr lang="en-US" dirty="0"/>
              <a:t>Send a Reset packet to the next-hop router</a:t>
            </a:r>
          </a:p>
          <a:p>
            <a:endParaRPr lang="en-US" dirty="0"/>
          </a:p>
          <a:p>
            <a:pPr marL="0" indent="0">
              <a:buNone/>
            </a:pPr>
            <a:r>
              <a:rPr lang="en-US" dirty="0"/>
              <a:t>Today’s number is 12,861</a:t>
            </a:r>
          </a:p>
          <a:p>
            <a:endParaRPr lang="en-US" dirty="0"/>
          </a:p>
          <a:p>
            <a:pPr marL="0" indent="0">
              <a:buNone/>
            </a:pPr>
            <a:endParaRPr lang="en-US" dirty="0"/>
          </a:p>
        </p:txBody>
      </p:sp>
      <p:sp>
        <p:nvSpPr>
          <p:cNvPr id="2" name="Text Placeholder 1">
            <a:extLst>
              <a:ext uri="{FF2B5EF4-FFF2-40B4-BE49-F238E27FC236}">
                <a16:creationId xmlns:a16="http://schemas.microsoft.com/office/drawing/2014/main" id="{334347EA-A9AB-9140-A71B-50F270D8E21C}"/>
              </a:ext>
            </a:extLst>
          </p:cNvPr>
          <p:cNvSpPr>
            <a:spLocks noGrp="1"/>
          </p:cNvSpPr>
          <p:nvPr>
            <p:ph type="body" sz="quarter" idx="13"/>
          </p:nvPr>
        </p:nvSpPr>
        <p:spPr/>
        <p:txBody>
          <a:bodyPr/>
          <a:lstStyle/>
          <a:p>
            <a:r>
              <a:rPr lang="en-US" dirty="0"/>
              <a:t>50</a:t>
            </a:r>
          </a:p>
        </p:txBody>
      </p:sp>
      <p:sp>
        <p:nvSpPr>
          <p:cNvPr id="6" name="Right Arrow 5">
            <a:extLst>
              <a:ext uri="{FF2B5EF4-FFF2-40B4-BE49-F238E27FC236}">
                <a16:creationId xmlns:a16="http://schemas.microsoft.com/office/drawing/2014/main" id="{B06E858A-BDEE-D743-BA89-52A546529C60}"/>
              </a:ext>
            </a:extLst>
          </p:cNvPr>
          <p:cNvSpPr/>
          <p:nvPr/>
        </p:nvSpPr>
        <p:spPr>
          <a:xfrm>
            <a:off x="534002" y="2960053"/>
            <a:ext cx="665922" cy="38762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389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B34E65-70B3-CB42-B462-A84D79E68B06}"/>
              </a:ext>
            </a:extLst>
          </p:cNvPr>
          <p:cNvSpPr>
            <a:spLocks noGrp="1"/>
          </p:cNvSpPr>
          <p:nvPr>
            <p:ph type="title"/>
          </p:nvPr>
        </p:nvSpPr>
        <p:spPr/>
        <p:txBody>
          <a:bodyPr/>
          <a:lstStyle/>
          <a:p>
            <a:r>
              <a:rPr lang="en-US" dirty="0"/>
              <a:t>Questions: IP Routing rules</a:t>
            </a:r>
          </a:p>
        </p:txBody>
      </p:sp>
      <p:sp>
        <p:nvSpPr>
          <p:cNvPr id="5" name="Content Placeholder 4">
            <a:extLst>
              <a:ext uri="{FF2B5EF4-FFF2-40B4-BE49-F238E27FC236}">
                <a16:creationId xmlns:a16="http://schemas.microsoft.com/office/drawing/2014/main" id="{479B7638-7019-4B4D-9673-D8A4790B8218}"/>
              </a:ext>
            </a:extLst>
          </p:cNvPr>
          <p:cNvSpPr>
            <a:spLocks noGrp="1"/>
          </p:cNvSpPr>
          <p:nvPr>
            <p:ph idx="1"/>
          </p:nvPr>
        </p:nvSpPr>
        <p:spPr/>
        <p:txBody>
          <a:bodyPr>
            <a:normAutofit/>
          </a:bodyPr>
          <a:lstStyle/>
          <a:p>
            <a:pPr marL="0" indent="0">
              <a:buNone/>
            </a:pPr>
            <a:r>
              <a:rPr lang="en-US" dirty="0"/>
              <a:t>If the network address part of the interface address and destination addresses are </a:t>
            </a:r>
            <a:r>
              <a:rPr lang="en-US" b="1" dirty="0"/>
              <a:t>different</a:t>
            </a:r>
            <a:r>
              <a:rPr lang="en-US" dirty="0"/>
              <a:t>, then</a:t>
            </a:r>
          </a:p>
          <a:p>
            <a:r>
              <a:rPr lang="en-US" dirty="0"/>
              <a:t>Pass the packet to layer 2 for delivery</a:t>
            </a:r>
          </a:p>
          <a:p>
            <a:r>
              <a:rPr lang="en-US" dirty="0"/>
              <a:t>Send the packet to the next-hop router by choosing the longest match in the IP routing table</a:t>
            </a:r>
          </a:p>
          <a:p>
            <a:r>
              <a:rPr lang="en-US" dirty="0"/>
              <a:t>Send the packet to the next-hop router by choosing the shortest match in the IP routing table</a:t>
            </a:r>
          </a:p>
          <a:p>
            <a:r>
              <a:rPr lang="en-US" dirty="0"/>
              <a:t>Return an ICMP “No route to host” message</a:t>
            </a:r>
          </a:p>
          <a:p>
            <a:pPr marL="0" indent="0">
              <a:buNone/>
            </a:pPr>
            <a:endParaRPr lang="en-US" dirty="0"/>
          </a:p>
        </p:txBody>
      </p:sp>
      <p:sp>
        <p:nvSpPr>
          <p:cNvPr id="2" name="Text Placeholder 1">
            <a:extLst>
              <a:ext uri="{FF2B5EF4-FFF2-40B4-BE49-F238E27FC236}">
                <a16:creationId xmlns:a16="http://schemas.microsoft.com/office/drawing/2014/main" id="{F47C1DE5-9D5A-9241-9308-4CD5D003A49F}"/>
              </a:ext>
            </a:extLst>
          </p:cNvPr>
          <p:cNvSpPr>
            <a:spLocks noGrp="1"/>
          </p:cNvSpPr>
          <p:nvPr>
            <p:ph type="body" sz="quarter" idx="13"/>
          </p:nvPr>
        </p:nvSpPr>
        <p:spPr/>
        <p:txBody>
          <a:bodyPr/>
          <a:lstStyle/>
          <a:p>
            <a:r>
              <a:rPr lang="en-US" dirty="0"/>
              <a:t>60</a:t>
            </a:r>
          </a:p>
        </p:txBody>
      </p:sp>
      <p:sp>
        <p:nvSpPr>
          <p:cNvPr id="6" name="Right Arrow 5">
            <a:extLst>
              <a:ext uri="{FF2B5EF4-FFF2-40B4-BE49-F238E27FC236}">
                <a16:creationId xmlns:a16="http://schemas.microsoft.com/office/drawing/2014/main" id="{4A3F69E2-F007-1446-8274-49587549ADD6}"/>
              </a:ext>
            </a:extLst>
          </p:cNvPr>
          <p:cNvSpPr/>
          <p:nvPr/>
        </p:nvSpPr>
        <p:spPr>
          <a:xfrm>
            <a:off x="783384" y="3429000"/>
            <a:ext cx="665922" cy="38762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93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Oval 3"/>
          <p:cNvSpPr>
            <a:spLocks noChangeArrowheads="1"/>
          </p:cNvSpPr>
          <p:nvPr/>
        </p:nvSpPr>
        <p:spPr bwMode="auto">
          <a:xfrm>
            <a:off x="2579686" y="1989576"/>
            <a:ext cx="914400" cy="9144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6148" name="Text Box 4"/>
          <p:cNvSpPr txBox="1">
            <a:spLocks noChangeArrowheads="1"/>
          </p:cNvSpPr>
          <p:nvPr/>
        </p:nvSpPr>
        <p:spPr bwMode="auto">
          <a:xfrm>
            <a:off x="2843211" y="2292789"/>
            <a:ext cx="40163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P1</a:t>
            </a:r>
          </a:p>
        </p:txBody>
      </p:sp>
      <p:sp>
        <p:nvSpPr>
          <p:cNvPr id="6149" name="Line 5"/>
          <p:cNvSpPr>
            <a:spLocks noChangeShapeType="1"/>
          </p:cNvSpPr>
          <p:nvPr/>
        </p:nvSpPr>
        <p:spPr bwMode="auto">
          <a:xfrm>
            <a:off x="2147886" y="5329676"/>
            <a:ext cx="2514600" cy="254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150" name="Freeform 6"/>
          <p:cNvSpPr>
            <a:spLocks/>
          </p:cNvSpPr>
          <p:nvPr/>
        </p:nvSpPr>
        <p:spPr bwMode="auto">
          <a:xfrm>
            <a:off x="4637086" y="5024876"/>
            <a:ext cx="152400" cy="647700"/>
          </a:xfrm>
          <a:custGeom>
            <a:avLst/>
            <a:gdLst>
              <a:gd name="T0" fmla="*/ 0 w 96"/>
              <a:gd name="T1" fmla="*/ 0 h 408"/>
              <a:gd name="T2" fmla="*/ 80 w 96"/>
              <a:gd name="T3" fmla="*/ 128 h 408"/>
              <a:gd name="T4" fmla="*/ 8 w 96"/>
              <a:gd name="T5" fmla="*/ 280 h 408"/>
              <a:gd name="T6" fmla="*/ 96 w 96"/>
              <a:gd name="T7" fmla="*/ 408 h 408"/>
              <a:gd name="T8" fmla="*/ 0 60000 65536"/>
              <a:gd name="T9" fmla="*/ 0 60000 65536"/>
              <a:gd name="T10" fmla="*/ 0 60000 65536"/>
              <a:gd name="T11" fmla="*/ 0 60000 65536"/>
              <a:gd name="T12" fmla="*/ 0 w 96"/>
              <a:gd name="T13" fmla="*/ 0 h 408"/>
              <a:gd name="T14" fmla="*/ 96 w 96"/>
              <a:gd name="T15" fmla="*/ 408 h 408"/>
            </a:gdLst>
            <a:ahLst/>
            <a:cxnLst>
              <a:cxn ang="T8">
                <a:pos x="T0" y="T1"/>
              </a:cxn>
              <a:cxn ang="T9">
                <a:pos x="T2" y="T3"/>
              </a:cxn>
              <a:cxn ang="T10">
                <a:pos x="T4" y="T5"/>
              </a:cxn>
              <a:cxn ang="T11">
                <a:pos x="T6" y="T7"/>
              </a:cxn>
            </a:cxnLst>
            <a:rect l="T12" t="T13" r="T14" b="T15"/>
            <a:pathLst>
              <a:path w="96" h="408">
                <a:moveTo>
                  <a:pt x="0" y="0"/>
                </a:moveTo>
                <a:cubicBezTo>
                  <a:pt x="39" y="40"/>
                  <a:pt x="79" y="81"/>
                  <a:pt x="80" y="128"/>
                </a:cubicBezTo>
                <a:cubicBezTo>
                  <a:pt x="81" y="175"/>
                  <a:pt x="5" y="233"/>
                  <a:pt x="8" y="280"/>
                </a:cubicBezTo>
                <a:cubicBezTo>
                  <a:pt x="11" y="327"/>
                  <a:pt x="81" y="387"/>
                  <a:pt x="96" y="408"/>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151" name="Freeform 7"/>
          <p:cNvSpPr>
            <a:spLocks/>
          </p:cNvSpPr>
          <p:nvPr/>
        </p:nvSpPr>
        <p:spPr bwMode="auto">
          <a:xfrm>
            <a:off x="4776786" y="5012176"/>
            <a:ext cx="152400" cy="647700"/>
          </a:xfrm>
          <a:custGeom>
            <a:avLst/>
            <a:gdLst>
              <a:gd name="T0" fmla="*/ 0 w 96"/>
              <a:gd name="T1" fmla="*/ 0 h 408"/>
              <a:gd name="T2" fmla="*/ 80 w 96"/>
              <a:gd name="T3" fmla="*/ 128 h 408"/>
              <a:gd name="T4" fmla="*/ 8 w 96"/>
              <a:gd name="T5" fmla="*/ 280 h 408"/>
              <a:gd name="T6" fmla="*/ 96 w 96"/>
              <a:gd name="T7" fmla="*/ 408 h 408"/>
              <a:gd name="T8" fmla="*/ 0 60000 65536"/>
              <a:gd name="T9" fmla="*/ 0 60000 65536"/>
              <a:gd name="T10" fmla="*/ 0 60000 65536"/>
              <a:gd name="T11" fmla="*/ 0 60000 65536"/>
              <a:gd name="T12" fmla="*/ 0 w 96"/>
              <a:gd name="T13" fmla="*/ 0 h 408"/>
              <a:gd name="T14" fmla="*/ 96 w 96"/>
              <a:gd name="T15" fmla="*/ 408 h 408"/>
            </a:gdLst>
            <a:ahLst/>
            <a:cxnLst>
              <a:cxn ang="T8">
                <a:pos x="T0" y="T1"/>
              </a:cxn>
              <a:cxn ang="T9">
                <a:pos x="T2" y="T3"/>
              </a:cxn>
              <a:cxn ang="T10">
                <a:pos x="T4" y="T5"/>
              </a:cxn>
              <a:cxn ang="T11">
                <a:pos x="T6" y="T7"/>
              </a:cxn>
            </a:cxnLst>
            <a:rect l="T12" t="T13" r="T14" b="T15"/>
            <a:pathLst>
              <a:path w="96" h="408">
                <a:moveTo>
                  <a:pt x="0" y="0"/>
                </a:moveTo>
                <a:cubicBezTo>
                  <a:pt x="39" y="40"/>
                  <a:pt x="79" y="81"/>
                  <a:pt x="80" y="128"/>
                </a:cubicBezTo>
                <a:cubicBezTo>
                  <a:pt x="81" y="175"/>
                  <a:pt x="5" y="233"/>
                  <a:pt x="8" y="280"/>
                </a:cubicBezTo>
                <a:cubicBezTo>
                  <a:pt x="11" y="327"/>
                  <a:pt x="81" y="387"/>
                  <a:pt x="96" y="408"/>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152" name="Line 8"/>
          <p:cNvSpPr>
            <a:spLocks noChangeShapeType="1"/>
          </p:cNvSpPr>
          <p:nvPr/>
        </p:nvSpPr>
        <p:spPr bwMode="auto">
          <a:xfrm>
            <a:off x="4878386" y="5329676"/>
            <a:ext cx="2514600" cy="254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153" name="Text Box 9"/>
          <p:cNvSpPr txBox="1">
            <a:spLocks noChangeArrowheads="1"/>
          </p:cNvSpPr>
          <p:nvPr/>
        </p:nvSpPr>
        <p:spPr bwMode="auto">
          <a:xfrm>
            <a:off x="2474911" y="3448489"/>
            <a:ext cx="1158875" cy="5270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  Protocol   </a:t>
            </a:r>
          </a:p>
          <a:p>
            <a:pPr eaLnBrk="1" hangingPunct="1"/>
            <a:r>
              <a:rPr lang="en-US" sz="1400" b="1"/>
              <a:t>     stack</a:t>
            </a:r>
          </a:p>
        </p:txBody>
      </p:sp>
      <p:sp>
        <p:nvSpPr>
          <p:cNvPr id="6154" name="Line 10"/>
          <p:cNvSpPr>
            <a:spLocks noChangeShapeType="1"/>
          </p:cNvSpPr>
          <p:nvPr/>
        </p:nvSpPr>
        <p:spPr bwMode="auto">
          <a:xfrm>
            <a:off x="2173286" y="3119876"/>
            <a:ext cx="16383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155" name="Text Box 11"/>
          <p:cNvSpPr txBox="1">
            <a:spLocks noChangeArrowheads="1"/>
          </p:cNvSpPr>
          <p:nvPr/>
        </p:nvSpPr>
        <p:spPr bwMode="auto">
          <a:xfrm>
            <a:off x="2081211" y="2686489"/>
            <a:ext cx="6286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User </a:t>
            </a:r>
          </a:p>
        </p:txBody>
      </p:sp>
      <p:sp>
        <p:nvSpPr>
          <p:cNvPr id="6156" name="Text Box 12"/>
          <p:cNvSpPr txBox="1">
            <a:spLocks noChangeArrowheads="1"/>
          </p:cNvSpPr>
          <p:nvPr/>
        </p:nvSpPr>
        <p:spPr bwMode="auto">
          <a:xfrm>
            <a:off x="2078036" y="3218301"/>
            <a:ext cx="49053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OS </a:t>
            </a:r>
          </a:p>
        </p:txBody>
      </p:sp>
      <p:sp>
        <p:nvSpPr>
          <p:cNvPr id="6157" name="Line 13"/>
          <p:cNvSpPr>
            <a:spLocks noChangeShapeType="1"/>
          </p:cNvSpPr>
          <p:nvPr/>
        </p:nvSpPr>
        <p:spPr bwMode="auto">
          <a:xfrm>
            <a:off x="3036886" y="2903976"/>
            <a:ext cx="0" cy="531813"/>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6158" name="Line 14"/>
          <p:cNvSpPr>
            <a:spLocks noChangeShapeType="1"/>
          </p:cNvSpPr>
          <p:nvPr/>
        </p:nvSpPr>
        <p:spPr bwMode="auto">
          <a:xfrm>
            <a:off x="3036886" y="3975539"/>
            <a:ext cx="0" cy="1354138"/>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6159" name="Text Box 15"/>
          <p:cNvSpPr txBox="1">
            <a:spLocks noChangeArrowheads="1"/>
          </p:cNvSpPr>
          <p:nvPr/>
        </p:nvSpPr>
        <p:spPr bwMode="auto">
          <a:xfrm>
            <a:off x="4392611" y="5721789"/>
            <a:ext cx="9826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Network  </a:t>
            </a:r>
          </a:p>
        </p:txBody>
      </p:sp>
      <p:sp>
        <p:nvSpPr>
          <p:cNvPr id="6160" name="Oval 16"/>
          <p:cNvSpPr>
            <a:spLocks noChangeArrowheads="1"/>
          </p:cNvSpPr>
          <p:nvPr/>
        </p:nvSpPr>
        <p:spPr bwMode="auto">
          <a:xfrm>
            <a:off x="6211886" y="1989576"/>
            <a:ext cx="914400" cy="9144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6161" name="Text Box 17"/>
          <p:cNvSpPr txBox="1">
            <a:spLocks noChangeArrowheads="1"/>
          </p:cNvSpPr>
          <p:nvPr/>
        </p:nvSpPr>
        <p:spPr bwMode="auto">
          <a:xfrm>
            <a:off x="6475411" y="2292789"/>
            <a:ext cx="40163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P2</a:t>
            </a:r>
          </a:p>
        </p:txBody>
      </p:sp>
      <p:sp>
        <p:nvSpPr>
          <p:cNvPr id="6162" name="Text Box 18"/>
          <p:cNvSpPr txBox="1">
            <a:spLocks noChangeArrowheads="1"/>
          </p:cNvSpPr>
          <p:nvPr/>
        </p:nvSpPr>
        <p:spPr bwMode="auto">
          <a:xfrm>
            <a:off x="6107111" y="3448489"/>
            <a:ext cx="1158875" cy="5270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  Protocol   </a:t>
            </a:r>
          </a:p>
          <a:p>
            <a:pPr eaLnBrk="1" hangingPunct="1"/>
            <a:r>
              <a:rPr lang="en-US" sz="1400" b="1"/>
              <a:t>     stack</a:t>
            </a:r>
          </a:p>
        </p:txBody>
      </p:sp>
      <p:sp>
        <p:nvSpPr>
          <p:cNvPr id="6163" name="Line 19"/>
          <p:cNvSpPr>
            <a:spLocks noChangeShapeType="1"/>
          </p:cNvSpPr>
          <p:nvPr/>
        </p:nvSpPr>
        <p:spPr bwMode="auto">
          <a:xfrm>
            <a:off x="5805486" y="3119876"/>
            <a:ext cx="16383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164" name="Text Box 20"/>
          <p:cNvSpPr txBox="1">
            <a:spLocks noChangeArrowheads="1"/>
          </p:cNvSpPr>
          <p:nvPr/>
        </p:nvSpPr>
        <p:spPr bwMode="auto">
          <a:xfrm>
            <a:off x="5713411" y="2686489"/>
            <a:ext cx="6286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User </a:t>
            </a:r>
          </a:p>
        </p:txBody>
      </p:sp>
      <p:sp>
        <p:nvSpPr>
          <p:cNvPr id="6165" name="Text Box 21"/>
          <p:cNvSpPr txBox="1">
            <a:spLocks noChangeArrowheads="1"/>
          </p:cNvSpPr>
          <p:nvPr/>
        </p:nvSpPr>
        <p:spPr bwMode="auto">
          <a:xfrm>
            <a:off x="5710236" y="3218301"/>
            <a:ext cx="49053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OS </a:t>
            </a:r>
          </a:p>
        </p:txBody>
      </p:sp>
      <p:sp>
        <p:nvSpPr>
          <p:cNvPr id="6166" name="Line 22"/>
          <p:cNvSpPr>
            <a:spLocks noChangeShapeType="1"/>
          </p:cNvSpPr>
          <p:nvPr/>
        </p:nvSpPr>
        <p:spPr bwMode="auto">
          <a:xfrm>
            <a:off x="6669086" y="2903976"/>
            <a:ext cx="0" cy="531813"/>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6167" name="Line 23"/>
          <p:cNvSpPr>
            <a:spLocks noChangeShapeType="1"/>
          </p:cNvSpPr>
          <p:nvPr/>
        </p:nvSpPr>
        <p:spPr bwMode="auto">
          <a:xfrm>
            <a:off x="6669086" y="3975539"/>
            <a:ext cx="0" cy="1354138"/>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6168" name="Text Box 24"/>
          <p:cNvSpPr txBox="1">
            <a:spLocks noChangeArrowheads="1"/>
          </p:cNvSpPr>
          <p:nvPr/>
        </p:nvSpPr>
        <p:spPr bwMode="auto">
          <a:xfrm>
            <a:off x="3178174" y="2838889"/>
            <a:ext cx="59848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msg </a:t>
            </a:r>
          </a:p>
        </p:txBody>
      </p:sp>
      <p:sp>
        <p:nvSpPr>
          <p:cNvPr id="6169" name="Text Box 25"/>
          <p:cNvSpPr txBox="1">
            <a:spLocks noChangeArrowheads="1"/>
          </p:cNvSpPr>
          <p:nvPr/>
        </p:nvSpPr>
        <p:spPr bwMode="auto">
          <a:xfrm>
            <a:off x="1571624" y="4291451"/>
            <a:ext cx="557212" cy="31432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pkt1</a:t>
            </a:r>
          </a:p>
        </p:txBody>
      </p:sp>
      <p:sp>
        <p:nvSpPr>
          <p:cNvPr id="6170" name="Text Box 26"/>
          <p:cNvSpPr txBox="1">
            <a:spLocks noChangeArrowheads="1"/>
          </p:cNvSpPr>
          <p:nvPr/>
        </p:nvSpPr>
        <p:spPr bwMode="auto">
          <a:xfrm>
            <a:off x="2271711" y="4291451"/>
            <a:ext cx="557212" cy="31432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pkt2</a:t>
            </a:r>
          </a:p>
        </p:txBody>
      </p:sp>
      <p:sp>
        <p:nvSpPr>
          <p:cNvPr id="6171" name="Text Box 27"/>
          <p:cNvSpPr txBox="1">
            <a:spLocks noChangeArrowheads="1"/>
          </p:cNvSpPr>
          <p:nvPr/>
        </p:nvSpPr>
        <p:spPr bwMode="auto">
          <a:xfrm>
            <a:off x="3400424" y="4291451"/>
            <a:ext cx="566737" cy="31432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pktn</a:t>
            </a:r>
          </a:p>
        </p:txBody>
      </p:sp>
      <p:sp>
        <p:nvSpPr>
          <p:cNvPr id="6172" name="Text Box 28"/>
          <p:cNvSpPr txBox="1">
            <a:spLocks noChangeArrowheads="1"/>
          </p:cNvSpPr>
          <p:nvPr/>
        </p:nvSpPr>
        <p:spPr bwMode="auto">
          <a:xfrm>
            <a:off x="2940049" y="4299389"/>
            <a:ext cx="3619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a:t>
            </a:r>
          </a:p>
        </p:txBody>
      </p:sp>
      <p:sp>
        <p:nvSpPr>
          <p:cNvPr id="6173" name="Text Box 29"/>
          <p:cNvSpPr txBox="1">
            <a:spLocks noChangeArrowheads="1"/>
          </p:cNvSpPr>
          <p:nvPr/>
        </p:nvSpPr>
        <p:spPr bwMode="auto">
          <a:xfrm>
            <a:off x="5292724" y="4304151"/>
            <a:ext cx="557212" cy="31432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pkt1</a:t>
            </a:r>
          </a:p>
        </p:txBody>
      </p:sp>
      <p:sp>
        <p:nvSpPr>
          <p:cNvPr id="6174" name="Text Box 30"/>
          <p:cNvSpPr txBox="1">
            <a:spLocks noChangeArrowheads="1"/>
          </p:cNvSpPr>
          <p:nvPr/>
        </p:nvSpPr>
        <p:spPr bwMode="auto">
          <a:xfrm>
            <a:off x="5992811" y="4304151"/>
            <a:ext cx="557212" cy="31432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pkt2</a:t>
            </a:r>
          </a:p>
        </p:txBody>
      </p:sp>
      <p:sp>
        <p:nvSpPr>
          <p:cNvPr id="6175" name="Text Box 31"/>
          <p:cNvSpPr txBox="1">
            <a:spLocks noChangeArrowheads="1"/>
          </p:cNvSpPr>
          <p:nvPr/>
        </p:nvSpPr>
        <p:spPr bwMode="auto">
          <a:xfrm>
            <a:off x="7121524" y="4304151"/>
            <a:ext cx="566737" cy="31432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pktn</a:t>
            </a:r>
          </a:p>
        </p:txBody>
      </p:sp>
      <p:sp>
        <p:nvSpPr>
          <p:cNvPr id="6176" name="Text Box 32"/>
          <p:cNvSpPr txBox="1">
            <a:spLocks noChangeArrowheads="1"/>
          </p:cNvSpPr>
          <p:nvPr/>
        </p:nvSpPr>
        <p:spPr bwMode="auto">
          <a:xfrm>
            <a:off x="6661149" y="4312089"/>
            <a:ext cx="3619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a:t>
            </a:r>
          </a:p>
        </p:txBody>
      </p:sp>
      <p:sp>
        <p:nvSpPr>
          <p:cNvPr id="6177" name="Text Box 33"/>
          <p:cNvSpPr txBox="1">
            <a:spLocks noChangeArrowheads="1"/>
          </p:cNvSpPr>
          <p:nvPr/>
        </p:nvSpPr>
        <p:spPr bwMode="auto">
          <a:xfrm>
            <a:off x="7034211" y="2773801"/>
            <a:ext cx="59848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a:t>msg </a:t>
            </a:r>
          </a:p>
        </p:txBody>
      </p:sp>
      <p:sp>
        <p:nvSpPr>
          <p:cNvPr id="36" name="Text Box 25"/>
          <p:cNvSpPr txBox="1">
            <a:spLocks noChangeArrowheads="1"/>
          </p:cNvSpPr>
          <p:nvPr/>
        </p:nvSpPr>
        <p:spPr bwMode="auto">
          <a:xfrm>
            <a:off x="812200" y="4876849"/>
            <a:ext cx="479618" cy="307777"/>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dirty="0" err="1"/>
              <a:t>hdr</a:t>
            </a:r>
            <a:endParaRPr lang="en-US" sz="1400" b="1" dirty="0"/>
          </a:p>
        </p:txBody>
      </p:sp>
      <p:sp>
        <p:nvSpPr>
          <p:cNvPr id="2" name="Title 1"/>
          <p:cNvSpPr>
            <a:spLocks noGrp="1"/>
          </p:cNvSpPr>
          <p:nvPr>
            <p:ph type="title"/>
          </p:nvPr>
        </p:nvSpPr>
        <p:spPr/>
        <p:txBody>
          <a:bodyPr/>
          <a:lstStyle/>
          <a:p>
            <a:r>
              <a:rPr lang="en-US" dirty="0"/>
              <a:t>IP network connections</a:t>
            </a:r>
          </a:p>
        </p:txBody>
      </p:sp>
      <p:sp>
        <p:nvSpPr>
          <p:cNvPr id="3" name="Content Placeholder 2"/>
          <p:cNvSpPr>
            <a:spLocks noGrp="1"/>
          </p:cNvSpPr>
          <p:nvPr>
            <p:ph idx="1"/>
          </p:nvPr>
        </p:nvSpPr>
        <p:spPr>
          <a:xfrm>
            <a:off x="1323846" y="6026589"/>
            <a:ext cx="7076747" cy="827059"/>
          </a:xfrm>
        </p:spPr>
        <p:txBody>
          <a:bodyPr/>
          <a:lstStyle/>
          <a:p>
            <a:r>
              <a:rPr lang="en-US" dirty="0"/>
              <a:t>Big deal:  Note that the Protocol Stacks are in the hosts, not in the middle of the Network</a:t>
            </a:r>
          </a:p>
        </p:txBody>
      </p:sp>
      <p:sp>
        <p:nvSpPr>
          <p:cNvPr id="37" name="Text Box 25"/>
          <p:cNvSpPr txBox="1">
            <a:spLocks noChangeArrowheads="1"/>
          </p:cNvSpPr>
          <p:nvPr/>
        </p:nvSpPr>
        <p:spPr bwMode="auto">
          <a:xfrm>
            <a:off x="1293018" y="4880012"/>
            <a:ext cx="880268" cy="307777"/>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dirty="0"/>
              <a:t>payload</a:t>
            </a:r>
          </a:p>
        </p:txBody>
      </p:sp>
      <p:cxnSp>
        <p:nvCxnSpPr>
          <p:cNvPr id="5" name="Straight Arrow Connector 4"/>
          <p:cNvCxnSpPr/>
          <p:nvPr/>
        </p:nvCxnSpPr>
        <p:spPr>
          <a:xfrm flipH="1">
            <a:off x="812200" y="4604189"/>
            <a:ext cx="759424" cy="2726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2128836" y="4604189"/>
            <a:ext cx="44450" cy="2758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728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dissolve">
                                      <p:cBhvr>
                                        <p:cTn id="13" dur="500"/>
                                        <p:tgtEl>
                                          <p:spTgt spid="3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dissolv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dissolve">
                                      <p:cBhvr>
                                        <p:cTn id="2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 grpId="0" build="p"/>
      <p:bldP spid="3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4400" dirty="0"/>
              <a:t>Now let’s add Layers 4-5 in IP</a:t>
            </a:r>
          </a:p>
        </p:txBody>
      </p:sp>
      <p:sp>
        <p:nvSpPr>
          <p:cNvPr id="3" name="Content Placeholder 2"/>
          <p:cNvSpPr>
            <a:spLocks noGrp="1"/>
          </p:cNvSpPr>
          <p:nvPr>
            <p:ph idx="1"/>
          </p:nvPr>
        </p:nvSpPr>
        <p:spPr>
          <a:xfrm>
            <a:off x="457200" y="1792820"/>
            <a:ext cx="2622019" cy="4996011"/>
          </a:xfrm>
        </p:spPr>
        <p:txBody>
          <a:bodyPr>
            <a:normAutofit/>
          </a:bodyPr>
          <a:lstStyle/>
          <a:p>
            <a:pPr lvl="0"/>
            <a:r>
              <a:rPr lang="en-US" kern="1200" baseline="0" dirty="0">
                <a:solidFill>
                  <a:schemeClr val="tx1"/>
                </a:solidFill>
                <a:effectLst/>
                <a:ea typeface="+mj-ea"/>
                <a:cs typeface="+mj-cs"/>
              </a:rPr>
              <a:t>TCP and UDP are the two most common IP Transport protocols</a:t>
            </a:r>
          </a:p>
          <a:p>
            <a:pPr lvl="0"/>
            <a:r>
              <a:rPr lang="en-US" dirty="0">
                <a:solidFill>
                  <a:schemeClr val="tx1"/>
                </a:solidFill>
                <a:ea typeface="+mj-ea"/>
                <a:cs typeface="+mj-cs"/>
              </a:rPr>
              <a:t>In IP, recall the division between L4 and L5 is not well defined</a:t>
            </a:r>
          </a:p>
        </p:txBody>
      </p:sp>
      <p:grpSp>
        <p:nvGrpSpPr>
          <p:cNvPr id="4" name="Group 34"/>
          <p:cNvGrpSpPr>
            <a:grpSpLocks/>
          </p:cNvGrpSpPr>
          <p:nvPr/>
        </p:nvGrpSpPr>
        <p:grpSpPr bwMode="auto">
          <a:xfrm>
            <a:off x="3884613" y="2008082"/>
            <a:ext cx="3397250" cy="4556125"/>
            <a:chOff x="1703" y="1152"/>
            <a:chExt cx="2140" cy="2591"/>
          </a:xfrm>
        </p:grpSpPr>
        <p:sp>
          <p:nvSpPr>
            <p:cNvPr id="5" name="AutoShape 6"/>
            <p:cNvSpPr>
              <a:spLocks noChangeArrowheads="1"/>
            </p:cNvSpPr>
            <p:nvPr/>
          </p:nvSpPr>
          <p:spPr bwMode="auto">
            <a:xfrm>
              <a:off x="1932" y="1406"/>
              <a:ext cx="645" cy="257"/>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Data</a:t>
              </a:r>
            </a:p>
          </p:txBody>
        </p:sp>
        <p:sp>
          <p:nvSpPr>
            <p:cNvPr id="6" name="AutoShape 7"/>
            <p:cNvSpPr>
              <a:spLocks noChangeArrowheads="1"/>
            </p:cNvSpPr>
            <p:nvPr/>
          </p:nvSpPr>
          <p:spPr bwMode="auto">
            <a:xfrm>
              <a:off x="1921" y="1748"/>
              <a:ext cx="645" cy="257"/>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dirty="0"/>
                <a:t>Data</a:t>
              </a:r>
            </a:p>
          </p:txBody>
        </p:sp>
        <p:sp>
          <p:nvSpPr>
            <p:cNvPr id="7" name="AutoShape 9"/>
            <p:cNvSpPr>
              <a:spLocks noChangeArrowheads="1"/>
            </p:cNvSpPr>
            <p:nvPr/>
          </p:nvSpPr>
          <p:spPr bwMode="auto">
            <a:xfrm>
              <a:off x="1921" y="2090"/>
              <a:ext cx="645" cy="257"/>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Data</a:t>
              </a:r>
            </a:p>
          </p:txBody>
        </p:sp>
        <p:sp>
          <p:nvSpPr>
            <p:cNvPr id="8" name="AutoShape 10"/>
            <p:cNvSpPr>
              <a:spLocks noChangeArrowheads="1"/>
            </p:cNvSpPr>
            <p:nvPr/>
          </p:nvSpPr>
          <p:spPr bwMode="auto">
            <a:xfrm>
              <a:off x="1921" y="2432"/>
              <a:ext cx="645" cy="257"/>
            </a:xfrm>
            <a:prstGeom prst="roundRect">
              <a:avLst>
                <a:gd name="adj" fmla="val 16667"/>
              </a:avLst>
            </a:prstGeom>
            <a:solidFill>
              <a:srgbClr val="C4F926"/>
            </a:solidFill>
            <a:ln w="9525">
              <a:solidFill>
                <a:schemeClr val="tx1"/>
              </a:solidFill>
              <a:round/>
              <a:headEnd/>
              <a:tailEnd/>
            </a:ln>
          </p:spPr>
          <p:txBody>
            <a:bodyPr wrap="none" anchor="ctr"/>
            <a:lstStyle/>
            <a:p>
              <a:pPr algn="ctr">
                <a:buFontTx/>
                <a:buNone/>
              </a:pPr>
              <a:r>
                <a:rPr lang="en-US" sz="1400" b="0"/>
                <a:t>Segments</a:t>
              </a:r>
            </a:p>
          </p:txBody>
        </p:sp>
        <p:sp>
          <p:nvSpPr>
            <p:cNvPr id="9" name="AutoShape 11"/>
            <p:cNvSpPr>
              <a:spLocks noChangeArrowheads="1"/>
            </p:cNvSpPr>
            <p:nvPr/>
          </p:nvSpPr>
          <p:spPr bwMode="auto">
            <a:xfrm>
              <a:off x="1921" y="2774"/>
              <a:ext cx="645" cy="257"/>
            </a:xfrm>
            <a:prstGeom prst="roundRect">
              <a:avLst>
                <a:gd name="adj" fmla="val 16667"/>
              </a:avLst>
            </a:prstGeom>
            <a:solidFill>
              <a:srgbClr val="FBF82A"/>
            </a:solidFill>
            <a:ln w="9525">
              <a:solidFill>
                <a:schemeClr val="tx1"/>
              </a:solidFill>
              <a:round/>
              <a:headEnd/>
              <a:tailEnd/>
            </a:ln>
          </p:spPr>
          <p:txBody>
            <a:bodyPr wrap="none" anchor="ctr"/>
            <a:lstStyle/>
            <a:p>
              <a:pPr algn="ctr">
                <a:buFontTx/>
                <a:buNone/>
              </a:pPr>
              <a:r>
                <a:rPr lang="en-US" sz="1400" b="0"/>
                <a:t>Packets</a:t>
              </a:r>
            </a:p>
          </p:txBody>
        </p:sp>
        <p:sp>
          <p:nvSpPr>
            <p:cNvPr id="10" name="AutoShape 12"/>
            <p:cNvSpPr>
              <a:spLocks noChangeArrowheads="1"/>
            </p:cNvSpPr>
            <p:nvPr/>
          </p:nvSpPr>
          <p:spPr bwMode="auto">
            <a:xfrm>
              <a:off x="1921" y="3116"/>
              <a:ext cx="645" cy="257"/>
            </a:xfrm>
            <a:prstGeom prst="roundRect">
              <a:avLst>
                <a:gd name="adj" fmla="val 16667"/>
              </a:avLst>
            </a:prstGeom>
            <a:solidFill>
              <a:srgbClr val="FE9500"/>
            </a:solidFill>
            <a:ln w="9525">
              <a:solidFill>
                <a:schemeClr val="tx1"/>
              </a:solidFill>
              <a:round/>
              <a:headEnd/>
              <a:tailEnd/>
            </a:ln>
          </p:spPr>
          <p:txBody>
            <a:bodyPr wrap="none" anchor="ctr"/>
            <a:lstStyle/>
            <a:p>
              <a:pPr algn="ctr">
                <a:buFontTx/>
                <a:buNone/>
              </a:pPr>
              <a:r>
                <a:rPr lang="en-US" sz="1400" b="0"/>
                <a:t>Frames</a:t>
              </a:r>
            </a:p>
          </p:txBody>
        </p:sp>
        <p:sp>
          <p:nvSpPr>
            <p:cNvPr id="11" name="AutoShape 13"/>
            <p:cNvSpPr>
              <a:spLocks noChangeArrowheads="1"/>
            </p:cNvSpPr>
            <p:nvPr/>
          </p:nvSpPr>
          <p:spPr bwMode="auto">
            <a:xfrm>
              <a:off x="1921" y="3458"/>
              <a:ext cx="645" cy="257"/>
            </a:xfrm>
            <a:prstGeom prst="roundRect">
              <a:avLst>
                <a:gd name="adj" fmla="val 16667"/>
              </a:avLst>
            </a:prstGeom>
            <a:solidFill>
              <a:srgbClr val="FC2600"/>
            </a:solidFill>
            <a:ln w="9525">
              <a:solidFill>
                <a:schemeClr val="tx1"/>
              </a:solidFill>
              <a:round/>
              <a:headEnd/>
              <a:tailEnd/>
            </a:ln>
          </p:spPr>
          <p:txBody>
            <a:bodyPr wrap="none" anchor="ctr"/>
            <a:lstStyle/>
            <a:p>
              <a:pPr algn="ctr">
                <a:buFontTx/>
                <a:buNone/>
              </a:pPr>
              <a:r>
                <a:rPr lang="en-US" sz="1400" b="0"/>
                <a:t>Bits</a:t>
              </a:r>
            </a:p>
          </p:txBody>
        </p:sp>
        <p:sp>
          <p:nvSpPr>
            <p:cNvPr id="12" name="AutoShape 14"/>
            <p:cNvSpPr>
              <a:spLocks noChangeArrowheads="1"/>
            </p:cNvSpPr>
            <p:nvPr/>
          </p:nvSpPr>
          <p:spPr bwMode="auto">
            <a:xfrm>
              <a:off x="2614" y="1377"/>
              <a:ext cx="1229" cy="314"/>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Application</a:t>
              </a:r>
            </a:p>
            <a:p>
              <a:pPr algn="ctr">
                <a:buFontTx/>
                <a:buNone/>
              </a:pPr>
              <a:r>
                <a:rPr lang="en-US" sz="1000" b="0"/>
                <a:t>Network Process to Application</a:t>
              </a:r>
            </a:p>
          </p:txBody>
        </p:sp>
        <p:sp>
          <p:nvSpPr>
            <p:cNvPr id="13" name="AutoShape 16"/>
            <p:cNvSpPr>
              <a:spLocks noChangeArrowheads="1"/>
            </p:cNvSpPr>
            <p:nvPr/>
          </p:nvSpPr>
          <p:spPr bwMode="auto">
            <a:xfrm>
              <a:off x="2614" y="1719"/>
              <a:ext cx="1229" cy="314"/>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Presentation</a:t>
              </a:r>
            </a:p>
            <a:p>
              <a:pPr algn="ctr">
                <a:buFontTx/>
                <a:buNone/>
              </a:pPr>
              <a:r>
                <a:rPr lang="en-US" sz="1000" b="0"/>
                <a:t>Data Representation</a:t>
              </a:r>
            </a:p>
            <a:p>
              <a:pPr algn="ctr">
                <a:buFontTx/>
                <a:buNone/>
              </a:pPr>
              <a:r>
                <a:rPr lang="en-US" sz="1000" b="0"/>
                <a:t>and Encryption</a:t>
              </a:r>
            </a:p>
          </p:txBody>
        </p:sp>
        <p:sp>
          <p:nvSpPr>
            <p:cNvPr id="14" name="AutoShape 17"/>
            <p:cNvSpPr>
              <a:spLocks noChangeArrowheads="1"/>
            </p:cNvSpPr>
            <p:nvPr/>
          </p:nvSpPr>
          <p:spPr bwMode="auto">
            <a:xfrm>
              <a:off x="2614" y="2061"/>
              <a:ext cx="1229" cy="314"/>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Session</a:t>
              </a:r>
            </a:p>
            <a:p>
              <a:pPr algn="ctr">
                <a:buFontTx/>
                <a:buNone/>
              </a:pPr>
              <a:r>
                <a:rPr lang="en-US" sz="1000" b="0"/>
                <a:t>Interhost Communication</a:t>
              </a:r>
            </a:p>
          </p:txBody>
        </p:sp>
        <p:sp>
          <p:nvSpPr>
            <p:cNvPr id="15" name="AutoShape 18"/>
            <p:cNvSpPr>
              <a:spLocks noChangeArrowheads="1"/>
            </p:cNvSpPr>
            <p:nvPr/>
          </p:nvSpPr>
          <p:spPr bwMode="auto">
            <a:xfrm>
              <a:off x="2614" y="2403"/>
              <a:ext cx="1229" cy="314"/>
            </a:xfrm>
            <a:prstGeom prst="roundRect">
              <a:avLst>
                <a:gd name="adj" fmla="val 16667"/>
              </a:avLst>
            </a:prstGeom>
            <a:solidFill>
              <a:srgbClr val="C4F926"/>
            </a:solidFill>
            <a:ln w="9525">
              <a:solidFill>
                <a:schemeClr val="tx1"/>
              </a:solidFill>
              <a:round/>
              <a:headEnd/>
              <a:tailEnd/>
            </a:ln>
          </p:spPr>
          <p:txBody>
            <a:bodyPr wrap="none" anchor="ctr"/>
            <a:lstStyle/>
            <a:p>
              <a:pPr algn="ctr">
                <a:buFontTx/>
                <a:buNone/>
              </a:pPr>
              <a:r>
                <a:rPr lang="en-US" sz="1400" b="0" dirty="0"/>
                <a:t>Transport</a:t>
              </a:r>
            </a:p>
            <a:p>
              <a:pPr algn="ctr">
                <a:buFontTx/>
                <a:buNone/>
              </a:pPr>
              <a:r>
                <a:rPr lang="en-US" sz="1000" b="0" dirty="0"/>
                <a:t>End-to-End Connections</a:t>
              </a:r>
            </a:p>
            <a:p>
              <a:pPr algn="ctr">
                <a:buFontTx/>
                <a:buNone/>
              </a:pPr>
              <a:r>
                <a:rPr lang="en-US" sz="1000" b="0" dirty="0"/>
                <a:t>and Reliability</a:t>
              </a:r>
            </a:p>
          </p:txBody>
        </p:sp>
        <p:sp>
          <p:nvSpPr>
            <p:cNvPr id="16" name="AutoShape 19"/>
            <p:cNvSpPr>
              <a:spLocks noChangeArrowheads="1"/>
            </p:cNvSpPr>
            <p:nvPr/>
          </p:nvSpPr>
          <p:spPr bwMode="auto">
            <a:xfrm>
              <a:off x="2614" y="2745"/>
              <a:ext cx="1229" cy="314"/>
            </a:xfrm>
            <a:prstGeom prst="roundRect">
              <a:avLst>
                <a:gd name="adj" fmla="val 16667"/>
              </a:avLst>
            </a:prstGeom>
            <a:solidFill>
              <a:srgbClr val="FBF82A"/>
            </a:solidFill>
            <a:ln w="9525">
              <a:solidFill>
                <a:schemeClr val="tx1"/>
              </a:solidFill>
              <a:round/>
              <a:headEnd/>
              <a:tailEnd/>
            </a:ln>
          </p:spPr>
          <p:txBody>
            <a:bodyPr wrap="none" anchor="ctr"/>
            <a:lstStyle/>
            <a:p>
              <a:pPr algn="ctr">
                <a:buFontTx/>
                <a:buNone/>
              </a:pPr>
              <a:r>
                <a:rPr lang="en-US" sz="1400" b="0"/>
                <a:t>Network</a:t>
              </a:r>
            </a:p>
            <a:p>
              <a:pPr algn="ctr">
                <a:buFontTx/>
                <a:buNone/>
              </a:pPr>
              <a:r>
                <a:rPr lang="en-US" sz="1000" b="0"/>
                <a:t>Path Determination</a:t>
              </a:r>
            </a:p>
            <a:p>
              <a:pPr algn="ctr">
                <a:buFontTx/>
                <a:buNone/>
              </a:pPr>
              <a:r>
                <a:rPr lang="en-US" sz="1000" b="0"/>
                <a:t>and IP (Logical Addressing)</a:t>
              </a:r>
            </a:p>
          </p:txBody>
        </p:sp>
        <p:sp>
          <p:nvSpPr>
            <p:cNvPr id="17" name="AutoShape 20"/>
            <p:cNvSpPr>
              <a:spLocks noChangeArrowheads="1"/>
            </p:cNvSpPr>
            <p:nvPr/>
          </p:nvSpPr>
          <p:spPr bwMode="auto">
            <a:xfrm>
              <a:off x="2614" y="3087"/>
              <a:ext cx="1229" cy="314"/>
            </a:xfrm>
            <a:prstGeom prst="roundRect">
              <a:avLst>
                <a:gd name="adj" fmla="val 16667"/>
              </a:avLst>
            </a:prstGeom>
            <a:solidFill>
              <a:srgbClr val="FE9500"/>
            </a:solidFill>
            <a:ln w="9525">
              <a:solidFill>
                <a:schemeClr val="tx1"/>
              </a:solidFill>
              <a:round/>
              <a:headEnd/>
              <a:tailEnd/>
            </a:ln>
          </p:spPr>
          <p:txBody>
            <a:bodyPr wrap="none" anchor="ctr"/>
            <a:lstStyle/>
            <a:p>
              <a:pPr algn="ctr">
                <a:buFontTx/>
                <a:buNone/>
              </a:pPr>
              <a:r>
                <a:rPr lang="en-US" sz="1400" b="0"/>
                <a:t>Data Link</a:t>
              </a:r>
            </a:p>
            <a:p>
              <a:pPr algn="ctr">
                <a:buFontTx/>
                <a:buNone/>
              </a:pPr>
              <a:r>
                <a:rPr lang="en-US" sz="1000" b="0"/>
                <a:t>MAC and LLC</a:t>
              </a:r>
            </a:p>
            <a:p>
              <a:pPr algn="ctr">
                <a:buFontTx/>
                <a:buNone/>
              </a:pPr>
              <a:r>
                <a:rPr lang="en-US" sz="1000" b="0"/>
                <a:t>(Physical addressing)</a:t>
              </a:r>
            </a:p>
          </p:txBody>
        </p:sp>
        <p:sp>
          <p:nvSpPr>
            <p:cNvPr id="18" name="AutoShape 21"/>
            <p:cNvSpPr>
              <a:spLocks noChangeArrowheads="1"/>
            </p:cNvSpPr>
            <p:nvPr/>
          </p:nvSpPr>
          <p:spPr bwMode="auto">
            <a:xfrm>
              <a:off x="2614" y="3429"/>
              <a:ext cx="1229" cy="314"/>
            </a:xfrm>
            <a:prstGeom prst="roundRect">
              <a:avLst>
                <a:gd name="adj" fmla="val 16667"/>
              </a:avLst>
            </a:prstGeom>
            <a:solidFill>
              <a:srgbClr val="FC2600"/>
            </a:solidFill>
            <a:ln w="9525">
              <a:solidFill>
                <a:schemeClr val="tx1"/>
              </a:solidFill>
              <a:round/>
              <a:headEnd/>
              <a:tailEnd/>
            </a:ln>
          </p:spPr>
          <p:txBody>
            <a:bodyPr wrap="none" anchor="ctr"/>
            <a:lstStyle/>
            <a:p>
              <a:pPr algn="ctr">
                <a:buFontTx/>
                <a:buNone/>
              </a:pPr>
              <a:r>
                <a:rPr lang="en-US" sz="1400" b="0" dirty="0"/>
                <a:t>Physical</a:t>
              </a:r>
            </a:p>
            <a:p>
              <a:pPr algn="ctr">
                <a:buFontTx/>
                <a:buNone/>
              </a:pPr>
              <a:r>
                <a:rPr lang="en-US" sz="1000" b="0" dirty="0"/>
                <a:t>Media, Signal, and</a:t>
              </a:r>
            </a:p>
            <a:p>
              <a:pPr algn="ctr">
                <a:buFontTx/>
                <a:buNone/>
              </a:pPr>
              <a:r>
                <a:rPr lang="en-US" sz="1000" b="0" dirty="0"/>
                <a:t>Binary Transmission</a:t>
              </a:r>
            </a:p>
          </p:txBody>
        </p:sp>
        <p:sp>
          <p:nvSpPr>
            <p:cNvPr id="19" name="Text Box 22"/>
            <p:cNvSpPr txBox="1">
              <a:spLocks noChangeArrowheads="1"/>
            </p:cNvSpPr>
            <p:nvPr/>
          </p:nvSpPr>
          <p:spPr bwMode="auto">
            <a:xfrm>
              <a:off x="1715" y="1435"/>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7</a:t>
              </a:r>
            </a:p>
          </p:txBody>
        </p:sp>
        <p:sp>
          <p:nvSpPr>
            <p:cNvPr id="20" name="Text Box 23"/>
            <p:cNvSpPr txBox="1">
              <a:spLocks noChangeArrowheads="1"/>
            </p:cNvSpPr>
            <p:nvPr/>
          </p:nvSpPr>
          <p:spPr bwMode="auto">
            <a:xfrm>
              <a:off x="1713" y="1778"/>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6</a:t>
              </a:r>
            </a:p>
          </p:txBody>
        </p:sp>
        <p:sp>
          <p:nvSpPr>
            <p:cNvPr id="21" name="Text Box 24"/>
            <p:cNvSpPr txBox="1">
              <a:spLocks noChangeArrowheads="1"/>
            </p:cNvSpPr>
            <p:nvPr/>
          </p:nvSpPr>
          <p:spPr bwMode="auto">
            <a:xfrm>
              <a:off x="1711" y="2121"/>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5</a:t>
              </a:r>
            </a:p>
          </p:txBody>
        </p:sp>
        <p:sp>
          <p:nvSpPr>
            <p:cNvPr id="22" name="Text Box 25"/>
            <p:cNvSpPr txBox="1">
              <a:spLocks noChangeArrowheads="1"/>
            </p:cNvSpPr>
            <p:nvPr/>
          </p:nvSpPr>
          <p:spPr bwMode="auto">
            <a:xfrm>
              <a:off x="1709" y="2464"/>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4</a:t>
              </a:r>
            </a:p>
          </p:txBody>
        </p:sp>
        <p:sp>
          <p:nvSpPr>
            <p:cNvPr id="23" name="Text Box 26"/>
            <p:cNvSpPr txBox="1">
              <a:spLocks noChangeArrowheads="1"/>
            </p:cNvSpPr>
            <p:nvPr/>
          </p:nvSpPr>
          <p:spPr bwMode="auto">
            <a:xfrm>
              <a:off x="1707" y="2807"/>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3</a:t>
              </a:r>
            </a:p>
          </p:txBody>
        </p:sp>
        <p:sp>
          <p:nvSpPr>
            <p:cNvPr id="24" name="Text Box 27"/>
            <p:cNvSpPr txBox="1">
              <a:spLocks noChangeArrowheads="1"/>
            </p:cNvSpPr>
            <p:nvPr/>
          </p:nvSpPr>
          <p:spPr bwMode="auto">
            <a:xfrm>
              <a:off x="1705" y="3150"/>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2</a:t>
              </a:r>
            </a:p>
          </p:txBody>
        </p:sp>
        <p:sp>
          <p:nvSpPr>
            <p:cNvPr id="25" name="Text Box 28"/>
            <p:cNvSpPr txBox="1">
              <a:spLocks noChangeArrowheads="1"/>
            </p:cNvSpPr>
            <p:nvPr/>
          </p:nvSpPr>
          <p:spPr bwMode="auto">
            <a:xfrm>
              <a:off x="1703" y="3493"/>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1</a:t>
              </a:r>
            </a:p>
          </p:txBody>
        </p:sp>
        <p:sp>
          <p:nvSpPr>
            <p:cNvPr id="26" name="Text Box 29"/>
            <p:cNvSpPr txBox="1">
              <a:spLocks noChangeArrowheads="1"/>
            </p:cNvSpPr>
            <p:nvPr/>
          </p:nvSpPr>
          <p:spPr bwMode="auto">
            <a:xfrm>
              <a:off x="1932" y="1153"/>
              <a:ext cx="627" cy="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400" dirty="0"/>
                <a:t>Data</a:t>
              </a:r>
              <a:endParaRPr lang="en-US" sz="1400" b="0" dirty="0"/>
            </a:p>
          </p:txBody>
        </p:sp>
        <p:sp>
          <p:nvSpPr>
            <p:cNvPr id="27" name="Text Box 30"/>
            <p:cNvSpPr txBox="1">
              <a:spLocks noChangeArrowheads="1"/>
            </p:cNvSpPr>
            <p:nvPr/>
          </p:nvSpPr>
          <p:spPr bwMode="auto">
            <a:xfrm>
              <a:off x="2676" y="1152"/>
              <a:ext cx="1156" cy="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400"/>
                <a:t>Layer</a:t>
              </a:r>
            </a:p>
          </p:txBody>
        </p:sp>
      </p:grpSp>
      <p:sp>
        <p:nvSpPr>
          <p:cNvPr id="28" name="Text Box 35"/>
          <p:cNvSpPr txBox="1">
            <a:spLocks noChangeArrowheads="1"/>
          </p:cNvSpPr>
          <p:nvPr/>
        </p:nvSpPr>
        <p:spPr bwMode="auto">
          <a:xfrm>
            <a:off x="7578725" y="4846532"/>
            <a:ext cx="3524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IP</a:t>
            </a:r>
          </a:p>
        </p:txBody>
      </p:sp>
      <p:sp>
        <p:nvSpPr>
          <p:cNvPr id="29" name="Text Box 36"/>
          <p:cNvSpPr txBox="1">
            <a:spLocks noChangeArrowheads="1"/>
          </p:cNvSpPr>
          <p:nvPr/>
        </p:nvSpPr>
        <p:spPr bwMode="auto">
          <a:xfrm>
            <a:off x="7578725" y="5564082"/>
            <a:ext cx="85566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Ethernet</a:t>
            </a:r>
          </a:p>
        </p:txBody>
      </p:sp>
      <p:sp>
        <p:nvSpPr>
          <p:cNvPr id="30" name="Text Box 37"/>
          <p:cNvSpPr txBox="1">
            <a:spLocks noChangeArrowheads="1"/>
          </p:cNvSpPr>
          <p:nvPr/>
        </p:nvSpPr>
        <p:spPr bwMode="auto">
          <a:xfrm>
            <a:off x="7578725" y="4021032"/>
            <a:ext cx="96943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dirty="0"/>
              <a:t>TCP/UDP</a:t>
            </a:r>
          </a:p>
        </p:txBody>
      </p:sp>
      <p:sp>
        <p:nvSpPr>
          <p:cNvPr id="31" name="Text Box 38"/>
          <p:cNvSpPr txBox="1">
            <a:spLocks noChangeArrowheads="1"/>
          </p:cNvSpPr>
          <p:nvPr/>
        </p:nvSpPr>
        <p:spPr bwMode="auto">
          <a:xfrm>
            <a:off x="7470775" y="5192607"/>
            <a:ext cx="5492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ARP</a:t>
            </a:r>
          </a:p>
        </p:txBody>
      </p:sp>
      <p:sp>
        <p:nvSpPr>
          <p:cNvPr id="32" name="AutoShape 39"/>
          <p:cNvSpPr>
            <a:spLocks/>
          </p:cNvSpPr>
          <p:nvPr/>
        </p:nvSpPr>
        <p:spPr bwMode="auto">
          <a:xfrm>
            <a:off x="7410450" y="3690832"/>
            <a:ext cx="119063" cy="1014413"/>
          </a:xfrm>
          <a:prstGeom prst="rightBrace">
            <a:avLst>
              <a:gd name="adj1" fmla="val 71000"/>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 name="Text Box 40"/>
          <p:cNvSpPr txBox="1">
            <a:spLocks noChangeArrowheads="1"/>
          </p:cNvSpPr>
          <p:nvPr/>
        </p:nvSpPr>
        <p:spPr bwMode="auto">
          <a:xfrm>
            <a:off x="7594600" y="6126057"/>
            <a:ext cx="120173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1000baseSX</a:t>
            </a:r>
          </a:p>
        </p:txBody>
      </p:sp>
      <p:sp>
        <p:nvSpPr>
          <p:cNvPr id="34" name="Line 1057"/>
          <p:cNvSpPr>
            <a:spLocks noChangeShapeType="1"/>
          </p:cNvSpPr>
          <p:nvPr/>
        </p:nvSpPr>
        <p:spPr bwMode="auto">
          <a:xfrm>
            <a:off x="7427913" y="5005282"/>
            <a:ext cx="180975" cy="0"/>
          </a:xfrm>
          <a:prstGeom prst="line">
            <a:avLst/>
          </a:prstGeom>
          <a:noFill/>
          <a:ln w="12700">
            <a:solidFill>
              <a:schemeClr val="tx1"/>
            </a:solidFill>
            <a:round/>
            <a:headEnd type="triangle" w="sm" len="me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35" name="Line 1058"/>
          <p:cNvSpPr>
            <a:spLocks noChangeShapeType="1"/>
          </p:cNvSpPr>
          <p:nvPr/>
        </p:nvSpPr>
        <p:spPr bwMode="auto">
          <a:xfrm>
            <a:off x="7427913" y="5719657"/>
            <a:ext cx="180975" cy="0"/>
          </a:xfrm>
          <a:prstGeom prst="line">
            <a:avLst/>
          </a:prstGeom>
          <a:noFill/>
          <a:ln w="12700">
            <a:solidFill>
              <a:schemeClr val="tx1"/>
            </a:solidFill>
            <a:round/>
            <a:headEnd type="triangle" w="sm" len="me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36" name="Line 1059"/>
          <p:cNvSpPr>
            <a:spLocks noChangeShapeType="1"/>
          </p:cNvSpPr>
          <p:nvPr/>
        </p:nvSpPr>
        <p:spPr bwMode="auto">
          <a:xfrm>
            <a:off x="7427913" y="6262582"/>
            <a:ext cx="180975" cy="0"/>
          </a:xfrm>
          <a:prstGeom prst="line">
            <a:avLst/>
          </a:prstGeom>
          <a:noFill/>
          <a:ln w="12700">
            <a:solidFill>
              <a:schemeClr val="tx1"/>
            </a:solidFill>
            <a:round/>
            <a:headEnd type="triangle" w="sm" len="me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37" name="AutoShape 39"/>
          <p:cNvSpPr>
            <a:spLocks/>
          </p:cNvSpPr>
          <p:nvPr/>
        </p:nvSpPr>
        <p:spPr bwMode="auto">
          <a:xfrm>
            <a:off x="7410450" y="5160857"/>
            <a:ext cx="107950" cy="349250"/>
          </a:xfrm>
          <a:prstGeom prst="rightBrace">
            <a:avLst>
              <a:gd name="adj1" fmla="val 2696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 name="TextBox 37"/>
          <p:cNvSpPr txBox="1"/>
          <p:nvPr/>
        </p:nvSpPr>
        <p:spPr>
          <a:xfrm>
            <a:off x="4021564" y="1700800"/>
            <a:ext cx="3460024" cy="369332"/>
          </a:xfrm>
          <a:prstGeom prst="rect">
            <a:avLst/>
          </a:prstGeom>
          <a:noFill/>
        </p:spPr>
        <p:txBody>
          <a:bodyPr wrap="square" rtlCol="0">
            <a:spAutoFit/>
          </a:bodyPr>
          <a:lstStyle/>
          <a:p>
            <a:pPr algn="ctr"/>
            <a:r>
              <a:rPr lang="en-US" b="1" dirty="0"/>
              <a:t>OSI Model</a:t>
            </a:r>
          </a:p>
        </p:txBody>
      </p:sp>
      <p:sp>
        <p:nvSpPr>
          <p:cNvPr id="40" name="Slide Number Placeholder 39"/>
          <p:cNvSpPr>
            <a:spLocks noGrp="1"/>
          </p:cNvSpPr>
          <p:nvPr>
            <p:ph type="sldNum" sz="quarter" idx="12"/>
          </p:nvPr>
        </p:nvSpPr>
        <p:spPr/>
        <p:txBody>
          <a:bodyPr/>
          <a:lstStyle/>
          <a:p>
            <a:fld id="{AEC0E232-ABED-C84F-A8CC-8D5509292277}" type="slidenum">
              <a:rPr lang="en-US" smtClean="0"/>
              <a:t>60</a:t>
            </a:fld>
            <a:endParaRPr lang="en-US"/>
          </a:p>
        </p:txBody>
      </p:sp>
      <p:sp>
        <p:nvSpPr>
          <p:cNvPr id="45" name="Oval 44"/>
          <p:cNvSpPr/>
          <p:nvPr/>
        </p:nvSpPr>
        <p:spPr>
          <a:xfrm>
            <a:off x="3073991" y="3598545"/>
            <a:ext cx="5355169" cy="1786251"/>
          </a:xfrm>
          <a:prstGeom prst="ellipse">
            <a:avLst/>
          </a:prstGeom>
          <a:noFill/>
          <a:ln w="5715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847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D593A-E8F9-FC04-0D05-73740365D815}"/>
              </a:ext>
            </a:extLst>
          </p:cNvPr>
          <p:cNvSpPr>
            <a:spLocks noGrp="1"/>
          </p:cNvSpPr>
          <p:nvPr>
            <p:ph type="title"/>
          </p:nvPr>
        </p:nvSpPr>
        <p:spPr/>
        <p:txBody>
          <a:bodyPr/>
          <a:lstStyle/>
          <a:p>
            <a:r>
              <a:rPr lang="en-US" dirty="0"/>
              <a:t>Starting a TCP connection</a:t>
            </a:r>
          </a:p>
        </p:txBody>
      </p:sp>
      <p:sp>
        <p:nvSpPr>
          <p:cNvPr id="3" name="Content Placeholder 2">
            <a:extLst>
              <a:ext uri="{FF2B5EF4-FFF2-40B4-BE49-F238E27FC236}">
                <a16:creationId xmlns:a16="http://schemas.microsoft.com/office/drawing/2014/main" id="{FCD741B3-0A2C-2ACF-3D02-4FB8B7D790A3}"/>
              </a:ext>
            </a:extLst>
          </p:cNvPr>
          <p:cNvSpPr>
            <a:spLocks noGrp="1"/>
          </p:cNvSpPr>
          <p:nvPr>
            <p:ph idx="1"/>
          </p:nvPr>
        </p:nvSpPr>
        <p:spPr>
          <a:xfrm>
            <a:off x="1781503" y="1878496"/>
            <a:ext cx="7076747" cy="4899991"/>
          </a:xfrm>
        </p:spPr>
        <p:txBody>
          <a:bodyPr>
            <a:normAutofit/>
          </a:bodyPr>
          <a:lstStyle/>
          <a:p>
            <a:r>
              <a:rPr lang="en-US" dirty="0"/>
              <a:t>TCP streams are always bidirectional.  Either side may send data to the other side.</a:t>
            </a:r>
          </a:p>
          <a:p>
            <a:r>
              <a:rPr lang="en-US" dirty="0"/>
              <a:t>TCP uses a sequence number in each direction to maintain packet order</a:t>
            </a:r>
          </a:p>
          <a:p>
            <a:r>
              <a:rPr lang="en-US" dirty="0"/>
              <a:t>We refer to the 3 packets at the beginning of a TCP connection as the SYN, SYN-ACK, and ACK packets, hence the term 3-way handshake.  SYN and ACK are flag bits in the TCP header.</a:t>
            </a:r>
          </a:p>
          <a:p>
            <a:r>
              <a:rPr lang="en-US" dirty="0"/>
              <a:t>This is the two sides exchanging (randomly chosen) sequence numbers to synchronize data going in both directions</a:t>
            </a:r>
          </a:p>
        </p:txBody>
      </p:sp>
    </p:spTree>
    <p:extLst>
      <p:ext uri="{BB962C8B-B14F-4D97-AF65-F5344CB8AC3E}">
        <p14:creationId xmlns:p14="http://schemas.microsoft.com/office/powerpoint/2010/main" val="468736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D593A-E8F9-FC04-0D05-73740365D815}"/>
              </a:ext>
            </a:extLst>
          </p:cNvPr>
          <p:cNvSpPr>
            <a:spLocks noGrp="1"/>
          </p:cNvSpPr>
          <p:nvPr>
            <p:ph type="title"/>
          </p:nvPr>
        </p:nvSpPr>
        <p:spPr/>
        <p:txBody>
          <a:bodyPr/>
          <a:lstStyle/>
          <a:p>
            <a:r>
              <a:rPr lang="en-US" dirty="0"/>
              <a:t>Three-Way Handshake</a:t>
            </a:r>
          </a:p>
        </p:txBody>
      </p:sp>
      <p:sp>
        <p:nvSpPr>
          <p:cNvPr id="3" name="Content Placeholder 2">
            <a:extLst>
              <a:ext uri="{FF2B5EF4-FFF2-40B4-BE49-F238E27FC236}">
                <a16:creationId xmlns:a16="http://schemas.microsoft.com/office/drawing/2014/main" id="{FCD741B3-0A2C-2ACF-3D02-4FB8B7D790A3}"/>
              </a:ext>
            </a:extLst>
          </p:cNvPr>
          <p:cNvSpPr>
            <a:spLocks noGrp="1"/>
          </p:cNvSpPr>
          <p:nvPr>
            <p:ph idx="1"/>
          </p:nvPr>
        </p:nvSpPr>
        <p:spPr>
          <a:xfrm>
            <a:off x="1781503" y="1779104"/>
            <a:ext cx="7076747" cy="4999383"/>
          </a:xfrm>
        </p:spPr>
        <p:txBody>
          <a:bodyPr>
            <a:normAutofit fontScale="77500" lnSpcReduction="20000"/>
          </a:bodyPr>
          <a:lstStyle/>
          <a:p>
            <a:r>
              <a:rPr lang="en-US" dirty="0"/>
              <a:t>The initiator (client) sends a packet with a random sequence number and the SYN flag set</a:t>
            </a:r>
          </a:p>
          <a:p>
            <a:r>
              <a:rPr lang="en-US" dirty="0"/>
              <a:t>The server recognizes the packet with SYN as a request to initiate a conversation.  If it accepts the conversation, it responds by </a:t>
            </a:r>
          </a:p>
          <a:p>
            <a:pPr lvl="1"/>
            <a:r>
              <a:rPr lang="en-US" dirty="0"/>
              <a:t>putting the sequence number in the acknowledgment field</a:t>
            </a:r>
          </a:p>
          <a:p>
            <a:pPr lvl="1"/>
            <a:r>
              <a:rPr lang="en-US" dirty="0"/>
              <a:t>setting the ACK bit.  </a:t>
            </a:r>
          </a:p>
          <a:p>
            <a:pPr lvl="1"/>
            <a:r>
              <a:rPr lang="en-US" dirty="0"/>
              <a:t>putting a different random sequence number in the packet</a:t>
            </a:r>
          </a:p>
          <a:p>
            <a:pPr lvl="1"/>
            <a:r>
              <a:rPr lang="en-US" dirty="0"/>
              <a:t>setting the SYN bit before sending the packet to the client</a:t>
            </a:r>
          </a:p>
          <a:p>
            <a:r>
              <a:rPr lang="en-US" dirty="0"/>
              <a:t>The client sees the SYN packet from the server and realizes that its request has been accepted.  It responds with a packet containing the server’s sequence number in the acknowledgment field, the ACK bit set, and possibly some data in the payload.</a:t>
            </a:r>
          </a:p>
          <a:p>
            <a:r>
              <a:rPr lang="en-US" dirty="0"/>
              <a:t>When the client or server is done transmitting, it sends a packet with the FIN bit set. This causes the other side to no longer expect to receive packets on this connection</a:t>
            </a:r>
          </a:p>
        </p:txBody>
      </p:sp>
    </p:spTree>
    <p:extLst>
      <p:ext uri="{BB962C8B-B14F-4D97-AF65-F5344CB8AC3E}">
        <p14:creationId xmlns:p14="http://schemas.microsoft.com/office/powerpoint/2010/main" val="5963982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89FFF-8CF2-C7A0-362E-B42462EB9792}"/>
              </a:ext>
            </a:extLst>
          </p:cNvPr>
          <p:cNvSpPr>
            <a:spLocks noGrp="1"/>
          </p:cNvSpPr>
          <p:nvPr>
            <p:ph type="title"/>
          </p:nvPr>
        </p:nvSpPr>
        <p:spPr/>
        <p:txBody>
          <a:bodyPr>
            <a:normAutofit/>
          </a:bodyPr>
          <a:lstStyle/>
          <a:p>
            <a:r>
              <a:rPr lang="en-US" dirty="0"/>
              <a:t>Three-way handshake in </a:t>
            </a:r>
            <a:r>
              <a:rPr lang="en-US"/>
              <a:t>a picture</a:t>
            </a:r>
            <a:endParaRPr lang="en-US" dirty="0"/>
          </a:p>
        </p:txBody>
      </p:sp>
      <p:pic>
        <p:nvPicPr>
          <p:cNvPr id="4" name="Content Placeholder 3">
            <a:extLst>
              <a:ext uri="{FF2B5EF4-FFF2-40B4-BE49-F238E27FC236}">
                <a16:creationId xmlns:a16="http://schemas.microsoft.com/office/drawing/2014/main" id="{3049A3F2-C3F0-EFA0-80DC-861EB60DE899}"/>
              </a:ext>
            </a:extLst>
          </p:cNvPr>
          <p:cNvPicPr>
            <a:picLocks noGrp="1" noChangeAspect="1"/>
          </p:cNvPicPr>
          <p:nvPr>
            <p:ph idx="1"/>
          </p:nvPr>
        </p:nvPicPr>
        <p:blipFill>
          <a:blip r:embed="rId2"/>
          <a:stretch>
            <a:fillRect/>
          </a:stretch>
        </p:blipFill>
        <p:spPr>
          <a:xfrm>
            <a:off x="1781175" y="2225331"/>
            <a:ext cx="7077075" cy="3809100"/>
          </a:xfrm>
          <a:prstGeom prst="rect">
            <a:avLst/>
          </a:prstGeom>
        </p:spPr>
      </p:pic>
    </p:spTree>
    <p:extLst>
      <p:ext uri="{BB962C8B-B14F-4D97-AF65-F5344CB8AC3E}">
        <p14:creationId xmlns:p14="http://schemas.microsoft.com/office/powerpoint/2010/main" val="30525983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Ports and connection addressing</a:t>
            </a:r>
          </a:p>
        </p:txBody>
      </p:sp>
      <p:sp>
        <p:nvSpPr>
          <p:cNvPr id="25602" name="Rectangle 3"/>
          <p:cNvSpPr>
            <a:spLocks noGrp="1" noChangeArrowheads="1"/>
          </p:cNvSpPr>
          <p:nvPr>
            <p:ph idx="1"/>
          </p:nvPr>
        </p:nvSpPr>
        <p:spPr>
          <a:xfrm>
            <a:off x="457200" y="2554357"/>
            <a:ext cx="8401050" cy="4184114"/>
          </a:xfrm>
        </p:spPr>
        <p:txBody>
          <a:bodyPr>
            <a:normAutofit fontScale="92500" lnSpcReduction="20000"/>
          </a:bodyPr>
          <a:lstStyle/>
          <a:p>
            <a:pPr marL="0" indent="0" eaLnBrk="1" hangingPunct="1">
              <a:lnSpc>
                <a:spcPct val="90000"/>
              </a:lnSpc>
              <a:buNone/>
            </a:pPr>
            <a:r>
              <a:rPr lang="en-US" sz="2000" dirty="0">
                <a:latin typeface="Arial" charset="0"/>
                <a:ea typeface="ＭＳ Ｐゴシック" charset="0"/>
                <a:cs typeface="ＭＳ Ｐゴシック" charset="0"/>
              </a:rPr>
              <a:t>We know how to get packets from one host to another, but how do we identify conversations?</a:t>
            </a:r>
          </a:p>
          <a:p>
            <a:pPr eaLnBrk="1" hangingPunct="1">
              <a:lnSpc>
                <a:spcPct val="90000"/>
              </a:lnSpc>
            </a:pPr>
            <a:r>
              <a:rPr lang="en-US" sz="2000" dirty="0">
                <a:latin typeface="Arial" charset="0"/>
                <a:ea typeface="ＭＳ Ｐゴシック" charset="0"/>
                <a:cs typeface="ＭＳ Ｐゴシック" charset="0"/>
              </a:rPr>
              <a:t>How does one distinguish UDP and TCP traffic from different services that share the same network interface?</a:t>
            </a:r>
          </a:p>
          <a:p>
            <a:pPr lvl="1" eaLnBrk="1" hangingPunct="1">
              <a:lnSpc>
                <a:spcPct val="90000"/>
              </a:lnSpc>
            </a:pPr>
            <a:r>
              <a:rPr lang="en-US" sz="1800" dirty="0">
                <a:latin typeface="Arial" charset="0"/>
                <a:ea typeface="ＭＳ Ｐゴシック" charset="0"/>
              </a:rPr>
              <a:t>On each side of a conversation, port numbers (0-65535) are used to define unique connections</a:t>
            </a:r>
          </a:p>
          <a:p>
            <a:pPr lvl="1" eaLnBrk="1" hangingPunct="1">
              <a:lnSpc>
                <a:spcPct val="90000"/>
              </a:lnSpc>
            </a:pPr>
            <a:r>
              <a:rPr lang="en-US" sz="1800" dirty="0">
                <a:latin typeface="Arial" charset="0"/>
                <a:ea typeface="ＭＳ Ｐゴシック" charset="0"/>
              </a:rPr>
              <a:t>Often the destination port on the first packet is a Well-known or Registered port number</a:t>
            </a:r>
          </a:p>
          <a:p>
            <a:pPr lvl="1" eaLnBrk="1" hangingPunct="1">
              <a:lnSpc>
                <a:spcPct val="90000"/>
              </a:lnSpc>
            </a:pPr>
            <a:r>
              <a:rPr lang="en-US" sz="1800" dirty="0">
                <a:latin typeface="Arial" charset="0"/>
                <a:ea typeface="ＭＳ Ｐゴシック" charset="0"/>
              </a:rPr>
              <a:t>Note that the fields are not actually ordered this way in the packet </a:t>
            </a:r>
          </a:p>
          <a:p>
            <a:pPr eaLnBrk="1" hangingPunct="1">
              <a:lnSpc>
                <a:spcPct val="90000"/>
              </a:lnSpc>
            </a:pPr>
            <a:r>
              <a:rPr lang="en-US" sz="2000" dirty="0">
                <a:latin typeface="Arial" charset="0"/>
                <a:ea typeface="ＭＳ Ｐゴシック" charset="0"/>
                <a:cs typeface="ＭＳ Ｐゴシック" charset="0"/>
              </a:rPr>
              <a:t>With TCP and UDP protocols, always consider the addressing as a </a:t>
            </a:r>
            <a:r>
              <a:rPr lang="en-US" sz="2000" b="1" dirty="0">
                <a:latin typeface="Arial" charset="0"/>
                <a:ea typeface="ＭＳ Ｐゴシック" charset="0"/>
                <a:cs typeface="ＭＳ Ｐゴシック" charset="0"/>
              </a:rPr>
              <a:t>quadruple</a:t>
            </a:r>
            <a:r>
              <a:rPr lang="en-US" sz="2000" dirty="0">
                <a:latin typeface="Arial" charset="0"/>
                <a:ea typeface="ＭＳ Ｐゴシック" charset="0"/>
                <a:cs typeface="ＭＳ Ｐゴシック" charset="0"/>
              </a:rPr>
              <a:t>: </a:t>
            </a:r>
            <a:r>
              <a:rPr lang="en-US" sz="2000" i="1" dirty="0">
                <a:latin typeface="Arial" charset="0"/>
                <a:ea typeface="ＭＳ Ｐゴシック" charset="0"/>
                <a:cs typeface="ＭＳ Ｐゴシック" charset="0"/>
              </a:rPr>
              <a:t>(source IP, source port, destination IP, destination port)</a:t>
            </a:r>
          </a:p>
          <a:p>
            <a:pPr eaLnBrk="1" hangingPunct="1">
              <a:lnSpc>
                <a:spcPct val="90000"/>
              </a:lnSpc>
            </a:pPr>
            <a:r>
              <a:rPr lang="en-US" sz="2000" dirty="0">
                <a:latin typeface="Arial" charset="0"/>
                <a:ea typeface="ＭＳ Ｐゴシック" charset="0"/>
                <a:cs typeface="ＭＳ Ｐゴシック" charset="0"/>
              </a:rPr>
              <a:t>Trick question: How are ports used in ICMP conversations?</a:t>
            </a:r>
          </a:p>
          <a:p>
            <a:pPr eaLnBrk="1" hangingPunct="1">
              <a:lnSpc>
                <a:spcPct val="90000"/>
              </a:lnSpc>
            </a:pPr>
            <a:r>
              <a:rPr lang="en-US" sz="2000" dirty="0">
                <a:latin typeface="Arial" charset="0"/>
                <a:ea typeface="ＭＳ Ｐゴシック" charset="0"/>
                <a:cs typeface="ＭＳ Ｐゴシック" charset="0"/>
              </a:rPr>
              <a:t>Let's look at where that ordered quad shows up in the segment...</a:t>
            </a:r>
          </a:p>
        </p:txBody>
      </p:sp>
      <p:sp>
        <p:nvSpPr>
          <p:cNvPr id="25603" name="Rectangle 4"/>
          <p:cNvSpPr>
            <a:spLocks noChangeArrowheads="1"/>
          </p:cNvSpPr>
          <p:nvPr/>
        </p:nvSpPr>
        <p:spPr bwMode="auto">
          <a:xfrm>
            <a:off x="1219200" y="1852770"/>
            <a:ext cx="6858000" cy="5334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5604" name="Rectangle 5"/>
          <p:cNvSpPr>
            <a:spLocks noChangeArrowheads="1"/>
          </p:cNvSpPr>
          <p:nvPr/>
        </p:nvSpPr>
        <p:spPr bwMode="auto">
          <a:xfrm>
            <a:off x="1219200" y="1852770"/>
            <a:ext cx="1371600" cy="533400"/>
          </a:xfrm>
          <a:prstGeom prst="rect">
            <a:avLst/>
          </a:prstGeom>
          <a:solidFill>
            <a:srgbClr val="3366FF"/>
          </a:solidFill>
          <a:ln w="9525">
            <a:solidFill>
              <a:schemeClr val="tx1"/>
            </a:solidFill>
            <a:miter lim="800000"/>
            <a:headEnd/>
            <a:tailEnd/>
          </a:ln>
        </p:spPr>
        <p:txBody>
          <a:bodyPr wrap="none" anchor="ctr"/>
          <a:lstStyle/>
          <a:p>
            <a:pPr algn="ctr"/>
            <a:r>
              <a:rPr lang="en-US" sz="1800" dirty="0">
                <a:solidFill>
                  <a:schemeClr val="bg1"/>
                </a:solidFill>
              </a:rPr>
              <a:t>Source</a:t>
            </a:r>
          </a:p>
          <a:p>
            <a:pPr algn="ctr"/>
            <a:r>
              <a:rPr lang="en-US" sz="1800" dirty="0">
                <a:solidFill>
                  <a:schemeClr val="bg1"/>
                </a:solidFill>
              </a:rPr>
              <a:t>IP</a:t>
            </a:r>
          </a:p>
        </p:txBody>
      </p:sp>
      <p:sp>
        <p:nvSpPr>
          <p:cNvPr id="25605" name="Rectangle 6"/>
          <p:cNvSpPr>
            <a:spLocks noChangeArrowheads="1"/>
          </p:cNvSpPr>
          <p:nvPr/>
        </p:nvSpPr>
        <p:spPr bwMode="auto">
          <a:xfrm>
            <a:off x="2590800" y="1852770"/>
            <a:ext cx="1371600" cy="533400"/>
          </a:xfrm>
          <a:prstGeom prst="rect">
            <a:avLst/>
          </a:prstGeom>
          <a:solidFill>
            <a:srgbClr val="3366FF"/>
          </a:solidFill>
          <a:ln w="9525">
            <a:solidFill>
              <a:schemeClr val="tx1"/>
            </a:solidFill>
            <a:miter lim="800000"/>
            <a:headEnd/>
            <a:tailEnd/>
          </a:ln>
        </p:spPr>
        <p:txBody>
          <a:bodyPr wrap="none" anchor="ctr"/>
          <a:lstStyle/>
          <a:p>
            <a:pPr algn="ctr"/>
            <a:r>
              <a:rPr lang="en-US" sz="1800">
                <a:solidFill>
                  <a:schemeClr val="bg1"/>
                </a:solidFill>
              </a:rPr>
              <a:t>Source</a:t>
            </a:r>
          </a:p>
          <a:p>
            <a:pPr algn="ctr"/>
            <a:r>
              <a:rPr lang="en-US" sz="1800">
                <a:solidFill>
                  <a:schemeClr val="bg1"/>
                </a:solidFill>
              </a:rPr>
              <a:t>Port</a:t>
            </a:r>
          </a:p>
        </p:txBody>
      </p:sp>
      <p:sp>
        <p:nvSpPr>
          <p:cNvPr id="25606" name="Rectangle 7"/>
          <p:cNvSpPr>
            <a:spLocks noChangeArrowheads="1"/>
          </p:cNvSpPr>
          <p:nvPr/>
        </p:nvSpPr>
        <p:spPr bwMode="auto">
          <a:xfrm>
            <a:off x="3962400" y="1852770"/>
            <a:ext cx="1371600" cy="533400"/>
          </a:xfrm>
          <a:prstGeom prst="rect">
            <a:avLst/>
          </a:prstGeom>
          <a:solidFill>
            <a:srgbClr val="3366FF"/>
          </a:solidFill>
          <a:ln w="9525">
            <a:solidFill>
              <a:schemeClr val="tx1"/>
            </a:solidFill>
            <a:miter lim="800000"/>
            <a:headEnd/>
            <a:tailEnd/>
          </a:ln>
        </p:spPr>
        <p:txBody>
          <a:bodyPr wrap="none" anchor="ctr"/>
          <a:lstStyle/>
          <a:p>
            <a:pPr algn="ctr"/>
            <a:r>
              <a:rPr lang="en-US" sz="1800">
                <a:solidFill>
                  <a:schemeClr val="bg1"/>
                </a:solidFill>
              </a:rPr>
              <a:t>Destination</a:t>
            </a:r>
          </a:p>
          <a:p>
            <a:pPr algn="ctr"/>
            <a:r>
              <a:rPr lang="en-US" sz="1800">
                <a:solidFill>
                  <a:schemeClr val="bg1"/>
                </a:solidFill>
              </a:rPr>
              <a:t>IP</a:t>
            </a:r>
          </a:p>
        </p:txBody>
      </p:sp>
      <p:sp>
        <p:nvSpPr>
          <p:cNvPr id="25607" name="Rectangle 8"/>
          <p:cNvSpPr>
            <a:spLocks noChangeArrowheads="1"/>
          </p:cNvSpPr>
          <p:nvPr/>
        </p:nvSpPr>
        <p:spPr bwMode="auto">
          <a:xfrm>
            <a:off x="5334000" y="1852770"/>
            <a:ext cx="1371600" cy="533400"/>
          </a:xfrm>
          <a:prstGeom prst="rect">
            <a:avLst/>
          </a:prstGeom>
          <a:solidFill>
            <a:srgbClr val="3366FF"/>
          </a:solidFill>
          <a:ln w="9525">
            <a:solidFill>
              <a:schemeClr val="tx1"/>
            </a:solidFill>
            <a:miter lim="800000"/>
            <a:headEnd/>
            <a:tailEnd/>
          </a:ln>
        </p:spPr>
        <p:txBody>
          <a:bodyPr wrap="none" anchor="ctr"/>
          <a:lstStyle/>
          <a:p>
            <a:pPr algn="ctr"/>
            <a:r>
              <a:rPr lang="en-US" sz="1800">
                <a:solidFill>
                  <a:schemeClr val="bg1"/>
                </a:solidFill>
              </a:rPr>
              <a:t>Destination</a:t>
            </a:r>
          </a:p>
          <a:p>
            <a:pPr algn="ctr"/>
            <a:r>
              <a:rPr lang="en-US" sz="1800">
                <a:solidFill>
                  <a:schemeClr val="bg1"/>
                </a:solidFill>
              </a:rPr>
              <a:t>Port</a:t>
            </a:r>
          </a:p>
        </p:txBody>
      </p:sp>
      <p:sp>
        <p:nvSpPr>
          <p:cNvPr id="25608" name="Rectangle 9"/>
          <p:cNvSpPr>
            <a:spLocks noChangeArrowheads="1"/>
          </p:cNvSpPr>
          <p:nvPr/>
        </p:nvSpPr>
        <p:spPr bwMode="auto">
          <a:xfrm>
            <a:off x="6705600" y="1852770"/>
            <a:ext cx="1371600" cy="533400"/>
          </a:xfrm>
          <a:prstGeom prst="rect">
            <a:avLst/>
          </a:prstGeom>
          <a:solidFill>
            <a:schemeClr val="bg2"/>
          </a:solidFill>
          <a:ln w="9525">
            <a:solidFill>
              <a:schemeClr val="tx1"/>
            </a:solidFill>
            <a:miter lim="800000"/>
            <a:headEnd/>
            <a:tailEnd/>
          </a:ln>
        </p:spPr>
        <p:txBody>
          <a:bodyPr wrap="none" anchor="ctr"/>
          <a:lstStyle/>
          <a:p>
            <a:pPr algn="ctr"/>
            <a:r>
              <a:rPr lang="en-US" sz="1800"/>
              <a:t>Rest of</a:t>
            </a:r>
          </a:p>
          <a:p>
            <a:pPr algn="ctr"/>
            <a:r>
              <a:rPr lang="en-US" sz="1800"/>
              <a:t>the packet</a:t>
            </a:r>
          </a:p>
        </p:txBody>
      </p:sp>
    </p:spTree>
    <p:extLst>
      <p:ext uri="{BB962C8B-B14F-4D97-AF65-F5344CB8AC3E}">
        <p14:creationId xmlns:p14="http://schemas.microsoft.com/office/powerpoint/2010/main" val="398067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602">
                                            <p:txEl>
                                              <p:pRg st="1" end="1"/>
                                            </p:txEl>
                                          </p:spTgt>
                                        </p:tgtEl>
                                        <p:attrNameLst>
                                          <p:attrName>style.visibility</p:attrName>
                                        </p:attrNameLst>
                                      </p:cBhvr>
                                      <p:to>
                                        <p:strVal val="visible"/>
                                      </p:to>
                                    </p:set>
                                    <p:animEffect transition="in" filter="dissolve">
                                      <p:cBhvr>
                                        <p:cTn id="7" dur="500"/>
                                        <p:tgtEl>
                                          <p:spTgt spid="25602">
                                            <p:txEl>
                                              <p:pRg st="1" end="1"/>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5602">
                                            <p:txEl>
                                              <p:pRg st="2" end="2"/>
                                            </p:txEl>
                                          </p:spTgt>
                                        </p:tgtEl>
                                        <p:attrNameLst>
                                          <p:attrName>style.visibility</p:attrName>
                                        </p:attrNameLst>
                                      </p:cBhvr>
                                      <p:to>
                                        <p:strVal val="visible"/>
                                      </p:to>
                                    </p:set>
                                    <p:animEffect transition="in" filter="dissolve">
                                      <p:cBhvr>
                                        <p:cTn id="10" dur="500"/>
                                        <p:tgtEl>
                                          <p:spTgt spid="25602">
                                            <p:txEl>
                                              <p:pRg st="2" end="2"/>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5602">
                                            <p:txEl>
                                              <p:pRg st="3" end="3"/>
                                            </p:txEl>
                                          </p:spTgt>
                                        </p:tgtEl>
                                        <p:attrNameLst>
                                          <p:attrName>style.visibility</p:attrName>
                                        </p:attrNameLst>
                                      </p:cBhvr>
                                      <p:to>
                                        <p:strVal val="visible"/>
                                      </p:to>
                                    </p:set>
                                    <p:animEffect transition="in" filter="dissolve">
                                      <p:cBhvr>
                                        <p:cTn id="13" dur="500"/>
                                        <p:tgtEl>
                                          <p:spTgt spid="25602">
                                            <p:txEl>
                                              <p:pRg st="3" end="3"/>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5602">
                                            <p:txEl>
                                              <p:pRg st="4" end="4"/>
                                            </p:txEl>
                                          </p:spTgt>
                                        </p:tgtEl>
                                        <p:attrNameLst>
                                          <p:attrName>style.visibility</p:attrName>
                                        </p:attrNameLst>
                                      </p:cBhvr>
                                      <p:to>
                                        <p:strVal val="visible"/>
                                      </p:to>
                                    </p:set>
                                    <p:animEffect transition="in" filter="dissolve">
                                      <p:cBhvr>
                                        <p:cTn id="16" dur="500"/>
                                        <p:tgtEl>
                                          <p:spTgt spid="2560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5602">
                                            <p:txEl>
                                              <p:pRg st="5" end="5"/>
                                            </p:txEl>
                                          </p:spTgt>
                                        </p:tgtEl>
                                        <p:attrNameLst>
                                          <p:attrName>style.visibility</p:attrName>
                                        </p:attrNameLst>
                                      </p:cBhvr>
                                      <p:to>
                                        <p:strVal val="visible"/>
                                      </p:to>
                                    </p:set>
                                    <p:animEffect transition="in" filter="dissolve">
                                      <p:cBhvr>
                                        <p:cTn id="21" dur="500"/>
                                        <p:tgtEl>
                                          <p:spTgt spid="25602">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5602">
                                            <p:txEl>
                                              <p:pRg st="6" end="6"/>
                                            </p:txEl>
                                          </p:spTgt>
                                        </p:tgtEl>
                                        <p:attrNameLst>
                                          <p:attrName>style.visibility</p:attrName>
                                        </p:attrNameLst>
                                      </p:cBhvr>
                                      <p:to>
                                        <p:strVal val="visible"/>
                                      </p:to>
                                    </p:set>
                                    <p:animEffect transition="in" filter="dissolve">
                                      <p:cBhvr>
                                        <p:cTn id="26" dur="500"/>
                                        <p:tgtEl>
                                          <p:spTgt spid="25602">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5602">
                                            <p:txEl>
                                              <p:pRg st="7" end="7"/>
                                            </p:txEl>
                                          </p:spTgt>
                                        </p:tgtEl>
                                        <p:attrNameLst>
                                          <p:attrName>style.visibility</p:attrName>
                                        </p:attrNameLst>
                                      </p:cBhvr>
                                      <p:to>
                                        <p:strVal val="visible"/>
                                      </p:to>
                                    </p:set>
                                    <p:animEffect transition="in" filter="dissolve">
                                      <p:cBhvr>
                                        <p:cTn id="31" dur="500"/>
                                        <p:tgtEl>
                                          <p:spTgt spid="2560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(and UDP) port addressing</a:t>
            </a: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a:ext>
            </a:extLst>
          </a:blip>
          <a:srcRect b="-1135"/>
          <a:stretch/>
        </p:blipFill>
        <p:spPr>
          <a:xfrm>
            <a:off x="116347" y="4138901"/>
            <a:ext cx="8894494" cy="2786705"/>
          </a:xfrm>
        </p:spPr>
      </p:pic>
      <p:pic>
        <p:nvPicPr>
          <p:cNvPr id="4" name="Content Placeholder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7587" y="1763738"/>
            <a:ext cx="8869735" cy="2457474"/>
          </a:xfrm>
          <a:prstGeom prst="rect">
            <a:avLst/>
          </a:prstGeom>
        </p:spPr>
      </p:pic>
      <p:sp>
        <p:nvSpPr>
          <p:cNvPr id="3" name="Rectangle 2"/>
          <p:cNvSpPr/>
          <p:nvPr/>
        </p:nvSpPr>
        <p:spPr>
          <a:xfrm>
            <a:off x="1634484" y="2916046"/>
            <a:ext cx="7352838" cy="223407"/>
          </a:xfrm>
          <a:prstGeom prst="rect">
            <a:avLst/>
          </a:prstGeom>
          <a:solidFill>
            <a:srgbClr val="008000">
              <a:alpha val="2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45776" y="3139453"/>
            <a:ext cx="7341546" cy="222948"/>
          </a:xfrm>
          <a:prstGeom prst="rect">
            <a:avLst/>
          </a:prstGeom>
          <a:solidFill>
            <a:srgbClr val="008000">
              <a:alpha val="2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175422" y="4902733"/>
            <a:ext cx="7811900" cy="253551"/>
          </a:xfrm>
          <a:prstGeom prst="rect">
            <a:avLst/>
          </a:prstGeom>
          <a:solidFill>
            <a:srgbClr val="008000">
              <a:alpha val="2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3302000" y="1598222"/>
            <a:ext cx="2196353" cy="38895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171577" y="2783368"/>
            <a:ext cx="2196353" cy="69792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203823" y="4835031"/>
            <a:ext cx="2196353" cy="38895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215528" y="4835031"/>
            <a:ext cx="2196353" cy="38895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473821" y="4082096"/>
            <a:ext cx="2196353" cy="38895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91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TCP and UDP port numbers</a:t>
            </a:r>
          </a:p>
        </p:txBody>
      </p:sp>
      <p:pic>
        <p:nvPicPr>
          <p:cNvPr id="26627"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41438" y="3810000"/>
            <a:ext cx="6049963" cy="286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26" name="Rectangle 3"/>
          <p:cNvSpPr>
            <a:spLocks noGrp="1" noChangeArrowheads="1"/>
          </p:cNvSpPr>
          <p:nvPr>
            <p:ph idx="1"/>
          </p:nvPr>
        </p:nvSpPr>
        <p:spPr>
          <a:xfrm>
            <a:off x="416859" y="1783494"/>
            <a:ext cx="8229600" cy="2026506"/>
          </a:xfrm>
        </p:spPr>
        <p:txBody>
          <a:bodyPr>
            <a:normAutofit fontScale="85000" lnSpcReduction="20000"/>
          </a:bodyPr>
          <a:lstStyle/>
          <a:p>
            <a:pPr eaLnBrk="1" hangingPunct="1">
              <a:lnSpc>
                <a:spcPct val="90000"/>
              </a:lnSpc>
            </a:pPr>
            <a:r>
              <a:rPr lang="en-AU" sz="2000" dirty="0">
                <a:latin typeface="Arial" charset="0"/>
                <a:ea typeface="ＭＳ Ｐゴシック" charset="0"/>
                <a:cs typeface="ＭＳ Ｐゴシック" charset="0"/>
              </a:rPr>
              <a:t>Port numbers are used to keep track of different conversations. Both source and destination port count.</a:t>
            </a:r>
          </a:p>
          <a:p>
            <a:pPr eaLnBrk="1" hangingPunct="1">
              <a:lnSpc>
                <a:spcPct val="90000"/>
              </a:lnSpc>
            </a:pPr>
            <a:r>
              <a:rPr lang="en-AU" sz="2000" b="1" dirty="0">
                <a:latin typeface="Arial" charset="0"/>
                <a:ea typeface="ＭＳ Ｐゴシック" charset="0"/>
                <a:cs typeface="ＭＳ Ｐゴシック" charset="0"/>
              </a:rPr>
              <a:t>Well-known </a:t>
            </a:r>
            <a:r>
              <a:rPr lang="en-AU" sz="2000" dirty="0">
                <a:latin typeface="Arial" charset="0"/>
                <a:ea typeface="ＭＳ Ｐゴシック" charset="0"/>
                <a:cs typeface="ＭＳ Ｐゴシック" charset="0"/>
              </a:rPr>
              <a:t>ports numbers are traditionally from 1-1023. </a:t>
            </a:r>
          </a:p>
          <a:p>
            <a:pPr eaLnBrk="1" hangingPunct="1">
              <a:lnSpc>
                <a:spcPct val="90000"/>
              </a:lnSpc>
            </a:pPr>
            <a:r>
              <a:rPr lang="en-AU" sz="2000" dirty="0">
                <a:latin typeface="Arial" charset="0"/>
                <a:ea typeface="ＭＳ Ｐゴシック" charset="0"/>
                <a:cs typeface="ＭＳ Ｐゴシック" charset="0"/>
              </a:rPr>
              <a:t>Numbers 1024 and above are </a:t>
            </a:r>
            <a:r>
              <a:rPr lang="en-AU" sz="2000" b="1" dirty="0">
                <a:latin typeface="Arial" charset="0"/>
                <a:ea typeface="ＭＳ Ｐゴシック" charset="0"/>
                <a:cs typeface="ＭＳ Ｐゴシック" charset="0"/>
              </a:rPr>
              <a:t>dynamic</a:t>
            </a:r>
            <a:r>
              <a:rPr lang="en-AU" sz="2000" dirty="0">
                <a:latin typeface="Arial" charset="0"/>
                <a:ea typeface="ＭＳ Ｐゴシック" charset="0"/>
                <a:cs typeface="ＭＳ Ｐゴシック" charset="0"/>
              </a:rPr>
              <a:t> (ephemeral) port numbers. </a:t>
            </a:r>
          </a:p>
          <a:p>
            <a:pPr eaLnBrk="1" hangingPunct="1">
              <a:lnSpc>
                <a:spcPct val="90000"/>
              </a:lnSpc>
            </a:pPr>
            <a:r>
              <a:rPr lang="en-AU" sz="2000" b="1" dirty="0">
                <a:latin typeface="Arial" charset="0"/>
                <a:ea typeface="ＭＳ Ｐゴシック" charset="0"/>
                <a:cs typeface="ＭＳ Ｐゴシック" charset="0"/>
              </a:rPr>
              <a:t>Registered</a:t>
            </a:r>
            <a:r>
              <a:rPr lang="en-AU" sz="2000" dirty="0">
                <a:latin typeface="Arial" charset="0"/>
                <a:ea typeface="ＭＳ Ｐゴシック" charset="0"/>
                <a:cs typeface="ＭＳ Ｐゴシック" charset="0"/>
              </a:rPr>
              <a:t> port numbers for vendor-specific applications are now allowed above 1024.</a:t>
            </a:r>
          </a:p>
        </p:txBody>
      </p:sp>
    </p:spTree>
    <p:extLst>
      <p:ext uri="{BB962C8B-B14F-4D97-AF65-F5344CB8AC3E}">
        <p14:creationId xmlns:p14="http://schemas.microsoft.com/office/powerpoint/2010/main" val="24119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626">
                                            <p:txEl>
                                              <p:pRg st="0" end="0"/>
                                            </p:txEl>
                                          </p:spTgt>
                                        </p:tgtEl>
                                        <p:attrNameLst>
                                          <p:attrName>style.visibility</p:attrName>
                                        </p:attrNameLst>
                                      </p:cBhvr>
                                      <p:to>
                                        <p:strVal val="visible"/>
                                      </p:to>
                                    </p:set>
                                    <p:animEffect transition="in" filter="dissolve">
                                      <p:cBhvr>
                                        <p:cTn id="7" dur="500"/>
                                        <p:tgtEl>
                                          <p:spTgt spid="266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626">
                                            <p:txEl>
                                              <p:pRg st="1" end="1"/>
                                            </p:txEl>
                                          </p:spTgt>
                                        </p:tgtEl>
                                        <p:attrNameLst>
                                          <p:attrName>style.visibility</p:attrName>
                                        </p:attrNameLst>
                                      </p:cBhvr>
                                      <p:to>
                                        <p:strVal val="visible"/>
                                      </p:to>
                                    </p:set>
                                    <p:animEffect transition="in" filter="dissolve">
                                      <p:cBhvr>
                                        <p:cTn id="12" dur="500"/>
                                        <p:tgtEl>
                                          <p:spTgt spid="266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626">
                                            <p:txEl>
                                              <p:pRg st="2" end="2"/>
                                            </p:txEl>
                                          </p:spTgt>
                                        </p:tgtEl>
                                        <p:attrNameLst>
                                          <p:attrName>style.visibility</p:attrName>
                                        </p:attrNameLst>
                                      </p:cBhvr>
                                      <p:to>
                                        <p:strVal val="visible"/>
                                      </p:to>
                                    </p:set>
                                    <p:animEffect transition="in" filter="dissolve">
                                      <p:cBhvr>
                                        <p:cTn id="17" dur="500"/>
                                        <p:tgtEl>
                                          <p:spTgt spid="266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626">
                                            <p:txEl>
                                              <p:pRg st="3" end="3"/>
                                            </p:txEl>
                                          </p:spTgt>
                                        </p:tgtEl>
                                        <p:attrNameLst>
                                          <p:attrName>style.visibility</p:attrName>
                                        </p:attrNameLst>
                                      </p:cBhvr>
                                      <p:to>
                                        <p:strVal val="visible"/>
                                      </p:to>
                                    </p:set>
                                    <p:animEffect transition="in" filter="dissolve">
                                      <p:cBhvr>
                                        <p:cTn id="22" dur="500"/>
                                        <p:tgtEl>
                                          <p:spTgt spid="266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TCP and UDP port numbers</a:t>
            </a:r>
          </a:p>
        </p:txBody>
      </p:sp>
      <p:pic>
        <p:nvPicPr>
          <p:cNvPr id="26627"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41438" y="3914960"/>
            <a:ext cx="6049963" cy="286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26" name="Rectangle 3"/>
          <p:cNvSpPr>
            <a:spLocks noGrp="1" noChangeArrowheads="1"/>
          </p:cNvSpPr>
          <p:nvPr>
            <p:ph idx="1"/>
          </p:nvPr>
        </p:nvSpPr>
        <p:spPr>
          <a:xfrm>
            <a:off x="416859" y="1783494"/>
            <a:ext cx="8229600" cy="2226081"/>
          </a:xfrm>
        </p:spPr>
        <p:txBody>
          <a:bodyPr>
            <a:normAutofit fontScale="92500" lnSpcReduction="20000"/>
          </a:bodyPr>
          <a:lstStyle/>
          <a:p>
            <a:r>
              <a:rPr lang="en-US" sz="2000" dirty="0"/>
              <a:t>Destination ports are chosen based on the desired service</a:t>
            </a:r>
          </a:p>
          <a:p>
            <a:pPr lvl="1"/>
            <a:r>
              <a:rPr lang="en-US" sz="1800" dirty="0"/>
              <a:t>Often chosen based on the URL prefix, e.g. http: goes to 80, https: to 443</a:t>
            </a:r>
          </a:p>
          <a:p>
            <a:r>
              <a:rPr lang="en-US" sz="2000" dirty="0"/>
              <a:t>Source ports are usually chosen by the IP stack to be unique among all open connections</a:t>
            </a:r>
          </a:p>
          <a:p>
            <a:r>
              <a:rPr lang="en-US" sz="2000" dirty="0"/>
              <a:t>That makes the ordered quad unique among open connections</a:t>
            </a:r>
          </a:p>
          <a:p>
            <a:pPr lvl="1"/>
            <a:r>
              <a:rPr lang="en-US" sz="1800" dirty="0"/>
              <a:t>This is how we keep connections separate even though the IPs are the same</a:t>
            </a:r>
          </a:p>
        </p:txBody>
      </p:sp>
    </p:spTree>
    <p:extLst>
      <p:ext uri="{BB962C8B-B14F-4D97-AF65-F5344CB8AC3E}">
        <p14:creationId xmlns:p14="http://schemas.microsoft.com/office/powerpoint/2010/main" val="137569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626">
                                            <p:txEl>
                                              <p:pRg st="0" end="0"/>
                                            </p:txEl>
                                          </p:spTgt>
                                        </p:tgtEl>
                                        <p:attrNameLst>
                                          <p:attrName>style.visibility</p:attrName>
                                        </p:attrNameLst>
                                      </p:cBhvr>
                                      <p:to>
                                        <p:strVal val="visible"/>
                                      </p:to>
                                    </p:set>
                                    <p:animEffect transition="in" filter="dissolve">
                                      <p:cBhvr>
                                        <p:cTn id="7" dur="500"/>
                                        <p:tgtEl>
                                          <p:spTgt spid="2662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626">
                                            <p:txEl>
                                              <p:pRg st="1" end="1"/>
                                            </p:txEl>
                                          </p:spTgt>
                                        </p:tgtEl>
                                        <p:attrNameLst>
                                          <p:attrName>style.visibility</p:attrName>
                                        </p:attrNameLst>
                                      </p:cBhvr>
                                      <p:to>
                                        <p:strVal val="visible"/>
                                      </p:to>
                                    </p:set>
                                    <p:animEffect transition="in" filter="dissolve">
                                      <p:cBhvr>
                                        <p:cTn id="10" dur="500"/>
                                        <p:tgtEl>
                                          <p:spTgt spid="2662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6626">
                                            <p:txEl>
                                              <p:pRg st="2" end="2"/>
                                            </p:txEl>
                                          </p:spTgt>
                                        </p:tgtEl>
                                        <p:attrNameLst>
                                          <p:attrName>style.visibility</p:attrName>
                                        </p:attrNameLst>
                                      </p:cBhvr>
                                      <p:to>
                                        <p:strVal val="visible"/>
                                      </p:to>
                                    </p:set>
                                    <p:animEffect transition="in" filter="dissolve">
                                      <p:cBhvr>
                                        <p:cTn id="15" dur="500"/>
                                        <p:tgtEl>
                                          <p:spTgt spid="2662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6626">
                                            <p:txEl>
                                              <p:pRg st="3" end="3"/>
                                            </p:txEl>
                                          </p:spTgt>
                                        </p:tgtEl>
                                        <p:attrNameLst>
                                          <p:attrName>style.visibility</p:attrName>
                                        </p:attrNameLst>
                                      </p:cBhvr>
                                      <p:to>
                                        <p:strVal val="visible"/>
                                      </p:to>
                                    </p:set>
                                    <p:animEffect transition="in" filter="dissolve">
                                      <p:cBhvr>
                                        <p:cTn id="20" dur="500"/>
                                        <p:tgtEl>
                                          <p:spTgt spid="26626">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6626">
                                            <p:txEl>
                                              <p:pRg st="4" end="4"/>
                                            </p:txEl>
                                          </p:spTgt>
                                        </p:tgtEl>
                                        <p:attrNameLst>
                                          <p:attrName>style.visibility</p:attrName>
                                        </p:attrNameLst>
                                      </p:cBhvr>
                                      <p:to>
                                        <p:strVal val="visible"/>
                                      </p:to>
                                    </p:set>
                                    <p:animEffect transition="in" filter="dissolve">
                                      <p:cBhvr>
                                        <p:cTn id="23" dur="500"/>
                                        <p:tgtEl>
                                          <p:spTgt spid="266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91B670-F5C2-2247-8BD0-6F344C81AD09}"/>
              </a:ext>
            </a:extLst>
          </p:cNvPr>
          <p:cNvSpPr>
            <a:spLocks noGrp="1"/>
          </p:cNvSpPr>
          <p:nvPr>
            <p:ph type="title"/>
          </p:nvPr>
        </p:nvSpPr>
        <p:spPr/>
        <p:txBody>
          <a:bodyPr>
            <a:normAutofit fontScale="90000"/>
          </a:bodyPr>
          <a:lstStyle/>
          <a:p>
            <a:r>
              <a:rPr lang="en-US" dirty="0"/>
              <a:t>A browser opens two TCP connections to a web server</a:t>
            </a:r>
          </a:p>
        </p:txBody>
      </p:sp>
      <p:sp>
        <p:nvSpPr>
          <p:cNvPr id="5" name="Content Placeholder 4">
            <a:extLst>
              <a:ext uri="{FF2B5EF4-FFF2-40B4-BE49-F238E27FC236}">
                <a16:creationId xmlns:a16="http://schemas.microsoft.com/office/drawing/2014/main" id="{8E031FA6-6D41-854E-A00C-A41D68465909}"/>
              </a:ext>
            </a:extLst>
          </p:cNvPr>
          <p:cNvSpPr>
            <a:spLocks noGrp="1"/>
          </p:cNvSpPr>
          <p:nvPr>
            <p:ph idx="1"/>
          </p:nvPr>
        </p:nvSpPr>
        <p:spPr>
          <a:xfrm>
            <a:off x="1781503" y="1918252"/>
            <a:ext cx="7076747" cy="4545767"/>
          </a:xfrm>
        </p:spPr>
        <p:txBody>
          <a:bodyPr>
            <a:normAutofit lnSpcReduction="10000"/>
          </a:bodyPr>
          <a:lstStyle/>
          <a:p>
            <a:pPr marL="0" indent="0">
              <a:buNone/>
            </a:pPr>
            <a:r>
              <a:rPr lang="en-US" dirty="0"/>
              <a:t>If the browser is running at 193.12.1.5, and the web server is offering service on port 80 at 130.207.7.13, how does TCP keep the conversations separate?</a:t>
            </a:r>
          </a:p>
          <a:p>
            <a:r>
              <a:rPr lang="en-US" dirty="0"/>
              <a:t>IP does this automatically</a:t>
            </a:r>
          </a:p>
          <a:p>
            <a:r>
              <a:rPr lang="en-US" dirty="0"/>
              <a:t>The conversations use independent sequence numbers to disambiguate them</a:t>
            </a:r>
          </a:p>
          <a:p>
            <a:r>
              <a:rPr lang="en-US" dirty="0"/>
              <a:t>The conversations include a special session-identifier that disambiguates them</a:t>
            </a:r>
          </a:p>
          <a:p>
            <a:r>
              <a:rPr lang="en-US" dirty="0"/>
              <a:t>The browser lets the TCP stack choose a unique source port number for each connection</a:t>
            </a:r>
          </a:p>
          <a:p>
            <a:endParaRPr lang="en-US" dirty="0"/>
          </a:p>
          <a:p>
            <a:pPr marL="0" indent="0">
              <a:buNone/>
            </a:pPr>
            <a:r>
              <a:rPr lang="en-US" dirty="0"/>
              <a:t>Today’s number is 42,123</a:t>
            </a:r>
          </a:p>
        </p:txBody>
      </p:sp>
      <p:sp>
        <p:nvSpPr>
          <p:cNvPr id="2" name="Text Placeholder 1">
            <a:extLst>
              <a:ext uri="{FF2B5EF4-FFF2-40B4-BE49-F238E27FC236}">
                <a16:creationId xmlns:a16="http://schemas.microsoft.com/office/drawing/2014/main" id="{E6A5AE2E-DB5B-4A41-9AA0-1F920516D165}"/>
              </a:ext>
            </a:extLst>
          </p:cNvPr>
          <p:cNvSpPr>
            <a:spLocks noGrp="1"/>
          </p:cNvSpPr>
          <p:nvPr>
            <p:ph type="body" sz="quarter" idx="13"/>
          </p:nvPr>
        </p:nvSpPr>
        <p:spPr/>
        <p:txBody>
          <a:bodyPr/>
          <a:lstStyle/>
          <a:p>
            <a:r>
              <a:rPr lang="en-US" dirty="0"/>
              <a:t>70</a:t>
            </a:r>
          </a:p>
        </p:txBody>
      </p:sp>
      <p:sp>
        <p:nvSpPr>
          <p:cNvPr id="6" name="Right Arrow 5">
            <a:extLst>
              <a:ext uri="{FF2B5EF4-FFF2-40B4-BE49-F238E27FC236}">
                <a16:creationId xmlns:a16="http://schemas.microsoft.com/office/drawing/2014/main" id="{DD4AEFBD-A541-2343-909A-0673713A567B}"/>
              </a:ext>
            </a:extLst>
          </p:cNvPr>
          <p:cNvSpPr/>
          <p:nvPr/>
        </p:nvSpPr>
        <p:spPr>
          <a:xfrm>
            <a:off x="804166" y="5027844"/>
            <a:ext cx="665922" cy="38762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43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Conversations</a:t>
            </a:r>
          </a:p>
        </p:txBody>
      </p:sp>
      <p:sp>
        <p:nvSpPr>
          <p:cNvPr id="36867" name="Rectangle 3"/>
          <p:cNvSpPr>
            <a:spLocks noGrp="1" noChangeArrowheads="1"/>
          </p:cNvSpPr>
          <p:nvPr>
            <p:ph idx="1"/>
          </p:nvPr>
        </p:nvSpPr>
        <p:spPr>
          <a:xfrm>
            <a:off x="457200" y="1763737"/>
            <a:ext cx="8229600" cy="2987651"/>
          </a:xfrm>
        </p:spPr>
        <p:txBody>
          <a:bodyPr>
            <a:normAutofit fontScale="70000" lnSpcReduction="20000"/>
          </a:bodyPr>
          <a:lstStyle/>
          <a:p>
            <a:pPr eaLnBrk="1" hangingPunct="1">
              <a:defRPr/>
            </a:pPr>
            <a:r>
              <a:rPr lang="en-US" sz="2800" dirty="0">
                <a:latin typeface="Arial" charset="0"/>
                <a:ea typeface="ＭＳ Ｐゴシック" charset="0"/>
                <a:cs typeface="ＭＳ Ｐゴシック" charset="0"/>
              </a:rPr>
              <a:t>When the web browser opens each connection, it doesn’t specify a source port, allowing the TCP stack to pick a source port that isn’t in use by any conversation on that host, say 31339 or 31337.</a:t>
            </a:r>
          </a:p>
          <a:p>
            <a:pPr eaLnBrk="1" hangingPunct="1">
              <a:defRPr/>
            </a:pPr>
            <a:r>
              <a:rPr lang="en-US" sz="2800" dirty="0">
                <a:latin typeface="Arial" charset="0"/>
                <a:ea typeface="ＭＳ Ｐゴシック" charset="0"/>
                <a:cs typeface="ＭＳ Ｐゴシック" charset="0"/>
              </a:rPr>
              <a:t>The TCP stack uses the quads (193.12.1.5, 31337 or 31339, 130.207.7.13, 80) </a:t>
            </a:r>
            <a:r>
              <a:rPr lang="en-US" sz="2800" b="1" dirty="0">
                <a:latin typeface="Arial" charset="0"/>
                <a:ea typeface="ＭＳ Ｐゴシック" charset="0"/>
                <a:cs typeface="ＭＳ Ｐゴシック" charset="0"/>
              </a:rPr>
              <a:t>and its reverse </a:t>
            </a:r>
            <a:r>
              <a:rPr lang="en-US" sz="2800" dirty="0">
                <a:latin typeface="Arial" charset="0"/>
                <a:ea typeface="ＭＳ Ｐゴシック" charset="0"/>
                <a:cs typeface="ＭＳ Ｐゴシック" charset="0"/>
              </a:rPr>
              <a:t>to distinguish the two separate conversations</a:t>
            </a:r>
          </a:p>
          <a:p>
            <a:pPr eaLnBrk="1" hangingPunct="1">
              <a:defRPr/>
            </a:pPr>
            <a:r>
              <a:rPr lang="en-US" sz="2800" dirty="0">
                <a:latin typeface="Arial" charset="0"/>
                <a:ea typeface="ＭＳ Ｐゴシック" charset="0"/>
                <a:cs typeface="ＭＳ Ｐゴシック" charset="0"/>
              </a:rPr>
              <a:t>Each connection gets its own sequence number, window size, etc. and is treated as a completely separate conversation by both the browser’s and the web server’s IP stacks</a:t>
            </a:r>
          </a:p>
        </p:txBody>
      </p:sp>
      <p:grpSp>
        <p:nvGrpSpPr>
          <p:cNvPr id="36870" name="Group 4"/>
          <p:cNvGrpSpPr>
            <a:grpSpLocks/>
          </p:cNvGrpSpPr>
          <p:nvPr/>
        </p:nvGrpSpPr>
        <p:grpSpPr bwMode="auto">
          <a:xfrm>
            <a:off x="1222375" y="4740275"/>
            <a:ext cx="5943600" cy="1219200"/>
            <a:chOff x="860425" y="4672013"/>
            <a:chExt cx="5943600" cy="1219200"/>
          </a:xfrm>
        </p:grpSpPr>
        <p:sp>
          <p:nvSpPr>
            <p:cNvPr id="36877" name="Line 7"/>
            <p:cNvSpPr>
              <a:spLocks noChangeShapeType="1"/>
            </p:cNvSpPr>
            <p:nvPr/>
          </p:nvSpPr>
          <p:spPr bwMode="auto">
            <a:xfrm flipH="1" flipV="1">
              <a:off x="1723195" y="5277253"/>
              <a:ext cx="1270830" cy="53776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6878" name="AutoShape 8"/>
            <p:cNvSpPr>
              <a:spLocks noChangeArrowheads="1"/>
            </p:cNvSpPr>
            <p:nvPr/>
          </p:nvSpPr>
          <p:spPr bwMode="auto">
            <a:xfrm>
              <a:off x="860425" y="4824413"/>
              <a:ext cx="914400" cy="914400"/>
            </a:xfrm>
            <a:prstGeom prst="cube">
              <a:avLst>
                <a:gd name="adj" fmla="val 25000"/>
              </a:avLst>
            </a:prstGeom>
            <a:solidFill>
              <a:schemeClr val="accent2">
                <a:lumMod val="60000"/>
                <a:lumOff val="40000"/>
              </a:schemeClr>
            </a:solidFill>
            <a:ln w="9525">
              <a:solidFill>
                <a:schemeClr val="tx1"/>
              </a:solidFill>
              <a:miter lim="800000"/>
              <a:headEnd/>
              <a:tailEnd/>
            </a:ln>
          </p:spPr>
          <p:txBody>
            <a:bodyPr wrap="none" anchor="ctr"/>
            <a:lstStyle/>
            <a:p>
              <a:pPr algn="ctr"/>
              <a:r>
                <a:rPr lang="en-US" sz="1400" dirty="0"/>
                <a:t>Browser</a:t>
              </a:r>
            </a:p>
          </p:txBody>
        </p:sp>
        <p:sp>
          <p:nvSpPr>
            <p:cNvPr id="36879" name="AutoShape 9"/>
            <p:cNvSpPr>
              <a:spLocks noChangeArrowheads="1"/>
            </p:cNvSpPr>
            <p:nvPr/>
          </p:nvSpPr>
          <p:spPr bwMode="auto">
            <a:xfrm>
              <a:off x="5889625" y="4672013"/>
              <a:ext cx="914400" cy="914400"/>
            </a:xfrm>
            <a:prstGeom prst="cube">
              <a:avLst>
                <a:gd name="adj" fmla="val 25000"/>
              </a:avLst>
            </a:prstGeom>
            <a:solidFill>
              <a:srgbClr val="3366FF"/>
            </a:solidFill>
            <a:ln w="9525">
              <a:solidFill>
                <a:schemeClr val="tx1"/>
              </a:solidFill>
              <a:miter lim="800000"/>
              <a:headEnd/>
              <a:tailEnd/>
            </a:ln>
          </p:spPr>
          <p:txBody>
            <a:bodyPr wrap="none" anchor="ctr"/>
            <a:lstStyle/>
            <a:p>
              <a:pPr algn="ctr"/>
              <a:r>
                <a:rPr lang="en-US" sz="1800" dirty="0"/>
                <a:t>Web</a:t>
              </a:r>
            </a:p>
            <a:p>
              <a:pPr algn="ctr"/>
              <a:r>
                <a:rPr lang="en-US" dirty="0"/>
                <a:t>Server</a:t>
              </a:r>
              <a:endParaRPr lang="en-US" sz="1800" dirty="0"/>
            </a:p>
          </p:txBody>
        </p:sp>
        <p:sp>
          <p:nvSpPr>
            <p:cNvPr id="36882" name="Line 13"/>
            <p:cNvSpPr>
              <a:spLocks noChangeShapeType="1"/>
            </p:cNvSpPr>
            <p:nvPr/>
          </p:nvSpPr>
          <p:spPr bwMode="auto">
            <a:xfrm flipH="1">
              <a:off x="3984625" y="5205413"/>
              <a:ext cx="1905000" cy="6096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6885" name="Rectangle 16"/>
            <p:cNvSpPr>
              <a:spLocks noChangeArrowheads="1"/>
            </p:cNvSpPr>
            <p:nvPr/>
          </p:nvSpPr>
          <p:spPr bwMode="auto">
            <a:xfrm>
              <a:off x="2994025" y="5738813"/>
              <a:ext cx="990600" cy="1524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36886" name="AutoShape 17"/>
            <p:cNvSpPr>
              <a:spLocks noChangeArrowheads="1"/>
            </p:cNvSpPr>
            <p:nvPr/>
          </p:nvSpPr>
          <p:spPr bwMode="auto">
            <a:xfrm>
              <a:off x="3222625" y="5738813"/>
              <a:ext cx="609600" cy="152400"/>
            </a:xfrm>
            <a:prstGeom prst="leftRightArrow">
              <a:avLst>
                <a:gd name="adj1" fmla="val 50000"/>
                <a:gd name="adj2" fmla="val 80000"/>
              </a:avLst>
            </a:prstGeom>
            <a:solidFill>
              <a:schemeClr val="accent1"/>
            </a:solidFill>
            <a:ln w="9525">
              <a:solidFill>
                <a:schemeClr val="tx1"/>
              </a:solidFill>
              <a:miter lim="800000"/>
              <a:headEnd/>
              <a:tailEnd/>
            </a:ln>
          </p:spPr>
          <p:txBody>
            <a:bodyPr wrap="none" anchor="ctr"/>
            <a:lstStyle/>
            <a:p>
              <a:endParaRPr lang="en-US"/>
            </a:p>
          </p:txBody>
        </p:sp>
      </p:grpSp>
      <p:sp>
        <p:nvSpPr>
          <p:cNvPr id="6" name="Punched Tape 5"/>
          <p:cNvSpPr/>
          <p:nvPr/>
        </p:nvSpPr>
        <p:spPr bwMode="auto">
          <a:xfrm>
            <a:off x="2239963" y="4956175"/>
            <a:ext cx="914400" cy="804863"/>
          </a:xfrm>
          <a:prstGeom prst="flowChartPunchedTape">
            <a:avLst/>
          </a:prstGeom>
          <a:solidFill>
            <a:srgbClr val="00B0F0"/>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S:</a:t>
            </a:r>
            <a:r>
              <a:rPr lang="en-US" sz="1600" dirty="0"/>
              <a:t>31339</a:t>
            </a:r>
          </a:p>
          <a:p>
            <a:pPr algn="ctr">
              <a:defRPr/>
            </a:pPr>
            <a:r>
              <a:rPr lang="en-US" sz="1600" dirty="0"/>
              <a:t>D:80</a:t>
            </a:r>
          </a:p>
        </p:txBody>
      </p:sp>
      <p:sp>
        <p:nvSpPr>
          <p:cNvPr id="7" name="Right Arrow 6"/>
          <p:cNvSpPr/>
          <p:nvPr/>
        </p:nvSpPr>
        <p:spPr bwMode="auto">
          <a:xfrm>
            <a:off x="3181350" y="5187950"/>
            <a:ext cx="177800" cy="258763"/>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Punched Tape 7"/>
          <p:cNvSpPr/>
          <p:nvPr/>
        </p:nvSpPr>
        <p:spPr bwMode="auto">
          <a:xfrm>
            <a:off x="5252416" y="5581695"/>
            <a:ext cx="914400" cy="804862"/>
          </a:xfrm>
          <a:prstGeom prst="flowChartPunchedTape">
            <a:avLst/>
          </a:prstGeom>
          <a:solidFill>
            <a:srgbClr val="92D050"/>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t>S:80</a:t>
            </a:r>
          </a:p>
          <a:p>
            <a:pPr algn="ctr">
              <a:defRPr/>
            </a:pPr>
            <a:r>
              <a:rPr lang="en-US" sz="1600" dirty="0"/>
              <a:t>D:31337</a:t>
            </a:r>
          </a:p>
        </p:txBody>
      </p:sp>
      <p:sp>
        <p:nvSpPr>
          <p:cNvPr id="9" name="Left Arrow 8"/>
          <p:cNvSpPr/>
          <p:nvPr/>
        </p:nvSpPr>
        <p:spPr bwMode="auto">
          <a:xfrm>
            <a:off x="5058741" y="5921420"/>
            <a:ext cx="163512" cy="192087"/>
          </a:xfrm>
          <a:prstGeom prst="lef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Punched Tape 25">
            <a:extLst>
              <a:ext uri="{FF2B5EF4-FFF2-40B4-BE49-F238E27FC236}">
                <a16:creationId xmlns:a16="http://schemas.microsoft.com/office/drawing/2014/main" id="{7F5F0C4F-4AEE-1843-85FE-8305633782B5}"/>
              </a:ext>
            </a:extLst>
          </p:cNvPr>
          <p:cNvSpPr/>
          <p:nvPr/>
        </p:nvSpPr>
        <p:spPr bwMode="auto">
          <a:xfrm>
            <a:off x="1996282" y="5581694"/>
            <a:ext cx="914400" cy="804863"/>
          </a:xfrm>
          <a:prstGeom prst="flowChartPunchedTape">
            <a:avLst/>
          </a:prstGeom>
          <a:solidFill>
            <a:srgbClr val="92D050"/>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S:</a:t>
            </a:r>
            <a:r>
              <a:rPr lang="en-US" sz="1600" dirty="0"/>
              <a:t>31337</a:t>
            </a:r>
          </a:p>
          <a:p>
            <a:pPr algn="ctr">
              <a:defRPr/>
            </a:pPr>
            <a:r>
              <a:rPr lang="en-US" sz="1600" dirty="0"/>
              <a:t>D:80</a:t>
            </a:r>
          </a:p>
        </p:txBody>
      </p:sp>
      <p:sp>
        <p:nvSpPr>
          <p:cNvPr id="27" name="Right Arrow 26">
            <a:extLst>
              <a:ext uri="{FF2B5EF4-FFF2-40B4-BE49-F238E27FC236}">
                <a16:creationId xmlns:a16="http://schemas.microsoft.com/office/drawing/2014/main" id="{888CA941-BEDE-D74D-BE23-B05CEEE4B6E6}"/>
              </a:ext>
            </a:extLst>
          </p:cNvPr>
          <p:cNvSpPr/>
          <p:nvPr/>
        </p:nvSpPr>
        <p:spPr bwMode="auto">
          <a:xfrm>
            <a:off x="2937669" y="5813469"/>
            <a:ext cx="177800" cy="258763"/>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Punched Tape 27">
            <a:extLst>
              <a:ext uri="{FF2B5EF4-FFF2-40B4-BE49-F238E27FC236}">
                <a16:creationId xmlns:a16="http://schemas.microsoft.com/office/drawing/2014/main" id="{7B25A84C-CA38-804D-A3F3-544C158A043A}"/>
              </a:ext>
            </a:extLst>
          </p:cNvPr>
          <p:cNvSpPr/>
          <p:nvPr/>
        </p:nvSpPr>
        <p:spPr bwMode="auto">
          <a:xfrm>
            <a:off x="5038897" y="4813703"/>
            <a:ext cx="914400" cy="804862"/>
          </a:xfrm>
          <a:prstGeom prst="flowChartPunchedTape">
            <a:avLst/>
          </a:prstGeom>
          <a:solidFill>
            <a:srgbClr val="00B0F0"/>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t>S:80</a:t>
            </a:r>
          </a:p>
          <a:p>
            <a:pPr algn="ctr">
              <a:defRPr/>
            </a:pPr>
            <a:r>
              <a:rPr lang="en-US" sz="1600" dirty="0"/>
              <a:t>D:31339</a:t>
            </a:r>
          </a:p>
        </p:txBody>
      </p:sp>
      <p:sp>
        <p:nvSpPr>
          <p:cNvPr id="29" name="Left Arrow 28">
            <a:extLst>
              <a:ext uri="{FF2B5EF4-FFF2-40B4-BE49-F238E27FC236}">
                <a16:creationId xmlns:a16="http://schemas.microsoft.com/office/drawing/2014/main" id="{92A75BF2-884B-AA48-BA42-7C7920713C80}"/>
              </a:ext>
            </a:extLst>
          </p:cNvPr>
          <p:cNvSpPr/>
          <p:nvPr/>
        </p:nvSpPr>
        <p:spPr bwMode="auto">
          <a:xfrm>
            <a:off x="4845222" y="5153428"/>
            <a:ext cx="163512" cy="192087"/>
          </a:xfrm>
          <a:prstGeom prst="lef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a:extLst>
              <a:ext uri="{FF2B5EF4-FFF2-40B4-BE49-F238E27FC236}">
                <a16:creationId xmlns:a16="http://schemas.microsoft.com/office/drawing/2014/main" id="{C4B0B523-F544-0741-9818-0EE1B3D9B53D}"/>
              </a:ext>
            </a:extLst>
          </p:cNvPr>
          <p:cNvSpPr/>
          <p:nvPr/>
        </p:nvSpPr>
        <p:spPr>
          <a:xfrm>
            <a:off x="636815" y="5887566"/>
            <a:ext cx="1274708" cy="369332"/>
          </a:xfrm>
          <a:prstGeom prst="rect">
            <a:avLst/>
          </a:prstGeom>
        </p:spPr>
        <p:txBody>
          <a:bodyPr wrap="none">
            <a:spAutoFit/>
          </a:bodyPr>
          <a:lstStyle/>
          <a:p>
            <a:r>
              <a:rPr lang="en-US" dirty="0"/>
              <a:t>193.12.1.5</a:t>
            </a:r>
          </a:p>
        </p:txBody>
      </p:sp>
      <p:sp>
        <p:nvSpPr>
          <p:cNvPr id="10" name="Rectangle 9">
            <a:extLst>
              <a:ext uri="{FF2B5EF4-FFF2-40B4-BE49-F238E27FC236}">
                <a16:creationId xmlns:a16="http://schemas.microsoft.com/office/drawing/2014/main" id="{77049157-94AE-E240-8C44-A807A76CE525}"/>
              </a:ext>
            </a:extLst>
          </p:cNvPr>
          <p:cNvSpPr/>
          <p:nvPr/>
        </p:nvSpPr>
        <p:spPr>
          <a:xfrm>
            <a:off x="6340438" y="5883275"/>
            <a:ext cx="1531188" cy="369332"/>
          </a:xfrm>
          <a:prstGeom prst="rect">
            <a:avLst/>
          </a:prstGeom>
        </p:spPr>
        <p:txBody>
          <a:bodyPr wrap="none">
            <a:spAutoFit/>
          </a:bodyPr>
          <a:lstStyle/>
          <a:p>
            <a:r>
              <a:rPr lang="en-US" dirty="0"/>
              <a:t>130.207.7.13</a:t>
            </a:r>
          </a:p>
        </p:txBody>
      </p:sp>
    </p:spTree>
    <p:extLst>
      <p:ext uri="{BB962C8B-B14F-4D97-AF65-F5344CB8AC3E}">
        <p14:creationId xmlns:p14="http://schemas.microsoft.com/office/powerpoint/2010/main" val="287527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dissolv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dissolve">
                                      <p:cBhvr>
                                        <p:cTn id="23" dur="500"/>
                                        <p:tgtEl>
                                          <p:spTgt spid="2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dissolv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dissolve">
                                      <p:cBhvr>
                                        <p:cTn id="31" dur="500"/>
                                        <p:tgtEl>
                                          <p:spTgt spid="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6867">
                                            <p:txEl>
                                              <p:pRg st="1" end="1"/>
                                            </p:txEl>
                                          </p:spTgt>
                                        </p:tgtEl>
                                        <p:attrNameLst>
                                          <p:attrName>style.visibility</p:attrName>
                                        </p:attrNameLst>
                                      </p:cBhvr>
                                      <p:to>
                                        <p:strVal val="visible"/>
                                      </p:to>
                                    </p:set>
                                    <p:animEffect transition="in" filter="dissolve">
                                      <p:cBhvr>
                                        <p:cTn id="39" dur="500"/>
                                        <p:tgtEl>
                                          <p:spTgt spid="36867">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6867">
                                            <p:txEl>
                                              <p:pRg st="2" end="2"/>
                                            </p:txEl>
                                          </p:spTgt>
                                        </p:tgtEl>
                                        <p:attrNameLst>
                                          <p:attrName>style.visibility</p:attrName>
                                        </p:attrNameLst>
                                      </p:cBhvr>
                                      <p:to>
                                        <p:strVal val="visible"/>
                                      </p:to>
                                    </p:set>
                                    <p:animEffect transition="in" filter="dissolve">
                                      <p:cBhvr>
                                        <p:cTn id="44" dur="500"/>
                                        <p:tgtEl>
                                          <p:spTgt spid="368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P spid="6" grpId="0" animBg="1"/>
      <p:bldP spid="7" grpId="0" animBg="1"/>
      <p:bldP spid="8" grpId="0" animBg="1"/>
      <p:bldP spid="9" grpId="0" animBg="1"/>
      <p:bldP spid="26" grpId="0" animBg="1"/>
      <p:bldP spid="27" grpId="0" animBg="1"/>
      <p:bldP spid="28" grpId="0" animBg="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ChangeArrowheads="1"/>
          </p:cNvSpPr>
          <p:nvPr>
            <p:ph type="title"/>
          </p:nvPr>
        </p:nvSpPr>
        <p:spPr/>
        <p:txBody>
          <a:bodyPr/>
          <a:lstStyle/>
          <a:p>
            <a:pPr>
              <a:defRPr/>
            </a:pPr>
            <a:r>
              <a:rPr lang="en-US" dirty="0">
                <a:ea typeface="ＭＳ Ｐゴシック" charset="0"/>
                <a:cs typeface="+mj-cs"/>
              </a:rPr>
              <a:t>Contrast: Datagram or VC network</a:t>
            </a:r>
          </a:p>
        </p:txBody>
      </p:sp>
      <p:sp>
        <p:nvSpPr>
          <p:cNvPr id="22534" name="Rectangle 3"/>
          <p:cNvSpPr>
            <a:spLocks noGrp="1" noChangeArrowheads="1"/>
          </p:cNvSpPr>
          <p:nvPr>
            <p:ph sz="half" idx="1"/>
          </p:nvPr>
        </p:nvSpPr>
        <p:spPr>
          <a:xfrm>
            <a:off x="403411" y="1904934"/>
            <a:ext cx="4136599" cy="4662823"/>
          </a:xfrm>
        </p:spPr>
        <p:txBody>
          <a:bodyPr>
            <a:normAutofit fontScale="85000" lnSpcReduction="20000"/>
          </a:bodyPr>
          <a:lstStyle/>
          <a:p>
            <a:pPr>
              <a:buFont typeface="Wingdings" charset="0"/>
              <a:buNone/>
            </a:pPr>
            <a:r>
              <a:rPr lang="en-US" i="1" dirty="0">
                <a:solidFill>
                  <a:srgbClr val="CC0000"/>
                </a:solidFill>
                <a:latin typeface="Gill Sans MT" charset="0"/>
                <a:ea typeface="MS PGothic" charset="0"/>
              </a:rPr>
              <a:t>Internet (Datagram)</a:t>
            </a:r>
          </a:p>
          <a:p>
            <a:r>
              <a:rPr lang="en-US" sz="2400" dirty="0">
                <a:latin typeface="Gill Sans MT" charset="0"/>
                <a:ea typeface="MS PGothic" charset="0"/>
              </a:rPr>
              <a:t>data exchange among computers</a:t>
            </a:r>
          </a:p>
          <a:p>
            <a:pPr lvl="1"/>
            <a:r>
              <a:rPr lang="ja-JP" altLang="en-US" sz="2000" dirty="0">
                <a:latin typeface="Gill Sans MT" charset="0"/>
                <a:ea typeface="MS PGothic" charset="0"/>
              </a:rPr>
              <a:t>“</a:t>
            </a:r>
            <a:r>
              <a:rPr lang="en-US" altLang="ja-JP" sz="2000" dirty="0">
                <a:latin typeface="Gill Sans MT" charset="0"/>
                <a:ea typeface="MS PGothic" charset="0"/>
              </a:rPr>
              <a:t>elastic</a:t>
            </a:r>
            <a:r>
              <a:rPr lang="ja-JP" altLang="en-US" sz="2000" dirty="0">
                <a:latin typeface="Gill Sans MT" charset="0"/>
                <a:ea typeface="MS PGothic" charset="0"/>
              </a:rPr>
              <a:t>”</a:t>
            </a:r>
            <a:r>
              <a:rPr lang="en-US" altLang="ja-JP" sz="2000" dirty="0">
                <a:latin typeface="Gill Sans MT" charset="0"/>
                <a:ea typeface="MS PGothic" charset="0"/>
              </a:rPr>
              <a:t> service, no strict timing req.</a:t>
            </a:r>
            <a:r>
              <a:rPr lang="en-US" altLang="ja-JP" dirty="0">
                <a:latin typeface="Gill Sans MT" charset="0"/>
                <a:ea typeface="MS PGothic" charset="0"/>
              </a:rPr>
              <a:t> </a:t>
            </a:r>
          </a:p>
          <a:p>
            <a:r>
              <a:rPr lang="en-US" sz="2400" dirty="0">
                <a:latin typeface="Gill Sans MT" charset="0"/>
                <a:ea typeface="MS PGothic" charset="0"/>
              </a:rPr>
              <a:t>many link types </a:t>
            </a:r>
          </a:p>
          <a:p>
            <a:pPr lvl="1"/>
            <a:r>
              <a:rPr lang="en-US" sz="2000" dirty="0">
                <a:latin typeface="Gill Sans MT" charset="0"/>
                <a:ea typeface="MS PGothic" charset="0"/>
              </a:rPr>
              <a:t>different characteristics</a:t>
            </a:r>
          </a:p>
          <a:p>
            <a:pPr lvl="1"/>
            <a:r>
              <a:rPr lang="en-US" sz="2000" dirty="0">
                <a:latin typeface="Gill Sans MT" charset="0"/>
                <a:ea typeface="MS PGothic" charset="0"/>
              </a:rPr>
              <a:t>uniform service difficult</a:t>
            </a:r>
          </a:p>
          <a:p>
            <a:r>
              <a:rPr lang="ja-JP" altLang="en-US" sz="2400" dirty="0">
                <a:latin typeface="Gill Sans MT" charset="0"/>
                <a:ea typeface="MS PGothic" charset="0"/>
              </a:rPr>
              <a:t>“</a:t>
            </a:r>
            <a:r>
              <a:rPr lang="en-US" altLang="ja-JP" sz="2400" dirty="0">
                <a:latin typeface="Gill Sans MT" charset="0"/>
                <a:ea typeface="MS PGothic" charset="0"/>
              </a:rPr>
              <a:t>smart</a:t>
            </a:r>
            <a:r>
              <a:rPr lang="ja-JP" altLang="en-US" sz="2400" dirty="0">
                <a:latin typeface="Gill Sans MT" charset="0"/>
                <a:ea typeface="MS PGothic" charset="0"/>
              </a:rPr>
              <a:t>”</a:t>
            </a:r>
            <a:r>
              <a:rPr lang="en-US" altLang="ja-JP" sz="2400" dirty="0">
                <a:latin typeface="Gill Sans MT" charset="0"/>
                <a:ea typeface="MS PGothic" charset="0"/>
              </a:rPr>
              <a:t> end systems (computers)</a:t>
            </a:r>
          </a:p>
          <a:p>
            <a:pPr lvl="1"/>
            <a:r>
              <a:rPr lang="en-US" sz="2000" dirty="0">
                <a:latin typeface="Gill Sans MT" charset="0"/>
                <a:ea typeface="MS PGothic" charset="0"/>
              </a:rPr>
              <a:t>can adapt, perform control, error recovery</a:t>
            </a:r>
          </a:p>
          <a:p>
            <a:r>
              <a:rPr lang="en-US" sz="2200" b="1" i="1" dirty="0">
                <a:solidFill>
                  <a:srgbClr val="CC0000"/>
                </a:solidFill>
                <a:latin typeface="Gill Sans MT" charset="0"/>
                <a:ea typeface="MS PGothic" charset="0"/>
              </a:rPr>
              <a:t>simplicity </a:t>
            </a:r>
            <a:r>
              <a:rPr lang="en-US" sz="2200" b="1" i="1" dirty="0">
                <a:solidFill>
                  <a:schemeClr val="tx1"/>
                </a:solidFill>
                <a:latin typeface="Gill Sans MT" charset="0"/>
                <a:ea typeface="MS PGothic" charset="0"/>
              </a:rPr>
              <a:t>inside network layer, </a:t>
            </a:r>
            <a:r>
              <a:rPr lang="en-US" sz="2200" b="1" i="1" dirty="0">
                <a:solidFill>
                  <a:srgbClr val="CC0000"/>
                </a:solidFill>
                <a:latin typeface="Gill Sans MT" charset="0"/>
                <a:ea typeface="MS PGothic" charset="0"/>
              </a:rPr>
              <a:t>complexity </a:t>
            </a:r>
            <a:r>
              <a:rPr lang="en-US" sz="2200" b="1" i="1" dirty="0">
                <a:solidFill>
                  <a:srgbClr val="000000"/>
                </a:solidFill>
                <a:latin typeface="Gill Sans MT" charset="0"/>
                <a:ea typeface="MS PGothic" charset="0"/>
              </a:rPr>
              <a:t>at </a:t>
            </a:r>
            <a:r>
              <a:rPr lang="ja-JP" altLang="en-US" sz="2200" b="1" i="1" dirty="0">
                <a:solidFill>
                  <a:srgbClr val="000000"/>
                </a:solidFill>
                <a:latin typeface="Gill Sans MT" charset="0"/>
                <a:ea typeface="MS PGothic" charset="0"/>
              </a:rPr>
              <a:t>“</a:t>
            </a:r>
            <a:r>
              <a:rPr lang="en-US" altLang="ja-JP" sz="2200" b="1" i="1" dirty="0">
                <a:solidFill>
                  <a:srgbClr val="000000"/>
                </a:solidFill>
                <a:latin typeface="Gill Sans MT" charset="0"/>
                <a:ea typeface="MS PGothic" charset="0"/>
              </a:rPr>
              <a:t>edge</a:t>
            </a:r>
            <a:r>
              <a:rPr lang="ja-JP" altLang="en-US" sz="2200" b="1" i="1" dirty="0">
                <a:solidFill>
                  <a:srgbClr val="000000"/>
                </a:solidFill>
                <a:latin typeface="Gill Sans MT" charset="0"/>
                <a:ea typeface="MS PGothic" charset="0"/>
              </a:rPr>
              <a:t>”</a:t>
            </a:r>
            <a:endParaRPr lang="en-US" altLang="ja-JP" sz="2200" b="1" i="1" dirty="0">
              <a:solidFill>
                <a:srgbClr val="000000"/>
              </a:solidFill>
              <a:latin typeface="Gill Sans MT" charset="0"/>
              <a:ea typeface="MS PGothic" charset="0"/>
            </a:endParaRPr>
          </a:p>
        </p:txBody>
      </p:sp>
      <p:sp>
        <p:nvSpPr>
          <p:cNvPr id="22535" name="Rectangle 4"/>
          <p:cNvSpPr>
            <a:spLocks noGrp="1" noChangeArrowheads="1"/>
          </p:cNvSpPr>
          <p:nvPr>
            <p:ph sz="half" idx="2"/>
          </p:nvPr>
        </p:nvSpPr>
        <p:spPr>
          <a:xfrm>
            <a:off x="4778188" y="1904934"/>
            <a:ext cx="4158892" cy="4757597"/>
          </a:xfrm>
        </p:spPr>
        <p:txBody>
          <a:bodyPr>
            <a:normAutofit fontScale="85000" lnSpcReduction="20000"/>
          </a:bodyPr>
          <a:lstStyle/>
          <a:p>
            <a:pPr>
              <a:lnSpc>
                <a:spcPct val="75000"/>
              </a:lnSpc>
              <a:buFont typeface="Wingdings" charset="0"/>
              <a:buNone/>
            </a:pPr>
            <a:r>
              <a:rPr lang="en-US" i="1" dirty="0">
                <a:solidFill>
                  <a:srgbClr val="CC0000"/>
                </a:solidFill>
                <a:latin typeface="Gill Sans MT" charset="0"/>
                <a:ea typeface="MS PGothic" charset="0"/>
              </a:rPr>
              <a:t>ATM (Virtual Circuits)</a:t>
            </a:r>
          </a:p>
          <a:p>
            <a:pPr>
              <a:lnSpc>
                <a:spcPct val="75000"/>
              </a:lnSpc>
            </a:pPr>
            <a:r>
              <a:rPr lang="en-US" sz="2400" dirty="0">
                <a:latin typeface="Gill Sans MT" charset="0"/>
                <a:ea typeface="MS PGothic" charset="0"/>
              </a:rPr>
              <a:t>evolved from telephony</a:t>
            </a:r>
          </a:p>
          <a:p>
            <a:pPr>
              <a:lnSpc>
                <a:spcPct val="75000"/>
              </a:lnSpc>
            </a:pPr>
            <a:r>
              <a:rPr lang="en-US" sz="2400" dirty="0">
                <a:latin typeface="Gill Sans MT" charset="0"/>
                <a:ea typeface="MS PGothic" charset="0"/>
              </a:rPr>
              <a:t>human conversation: </a:t>
            </a:r>
          </a:p>
          <a:p>
            <a:pPr lvl="1">
              <a:lnSpc>
                <a:spcPct val="75000"/>
              </a:lnSpc>
            </a:pPr>
            <a:r>
              <a:rPr lang="en-US" sz="2000" dirty="0">
                <a:latin typeface="Gill Sans MT" charset="0"/>
                <a:ea typeface="MS PGothic" charset="0"/>
              </a:rPr>
              <a:t>strict timing, reliability requirements</a:t>
            </a:r>
          </a:p>
          <a:p>
            <a:pPr lvl="1">
              <a:lnSpc>
                <a:spcPct val="75000"/>
              </a:lnSpc>
            </a:pPr>
            <a:r>
              <a:rPr lang="en-US" sz="2000" dirty="0">
                <a:latin typeface="Gill Sans MT" charset="0"/>
                <a:ea typeface="MS PGothic" charset="0"/>
              </a:rPr>
              <a:t>need for guaranteed service</a:t>
            </a:r>
          </a:p>
          <a:p>
            <a:pPr>
              <a:lnSpc>
                <a:spcPct val="75000"/>
              </a:lnSpc>
            </a:pPr>
            <a:r>
              <a:rPr lang="en-US" altLang="ja-JP" sz="2400" dirty="0">
                <a:latin typeface="Gill Sans MT" charset="0"/>
                <a:ea typeface="MS PGothic" charset="0"/>
              </a:rPr>
              <a:t>“dumb” end systems</a:t>
            </a:r>
          </a:p>
          <a:p>
            <a:pPr lvl="1">
              <a:lnSpc>
                <a:spcPct val="75000"/>
              </a:lnSpc>
            </a:pPr>
            <a:r>
              <a:rPr lang="en-US" sz="2000" dirty="0">
                <a:latin typeface="Gill Sans MT" charset="0"/>
                <a:ea typeface="MS PGothic" charset="0"/>
              </a:rPr>
              <a:t>telephones</a:t>
            </a:r>
          </a:p>
          <a:p>
            <a:r>
              <a:rPr lang="en-US" sz="2200" b="1" i="1" dirty="0">
                <a:solidFill>
                  <a:srgbClr val="CC0000"/>
                </a:solidFill>
                <a:latin typeface="Gill Sans MT" charset="0"/>
                <a:ea typeface="MS PGothic" charset="0"/>
              </a:rPr>
              <a:t>complexity </a:t>
            </a:r>
            <a:r>
              <a:rPr lang="en-US" sz="2200" b="1" i="1" dirty="0">
                <a:solidFill>
                  <a:srgbClr val="000000"/>
                </a:solidFill>
                <a:latin typeface="Gill Sans MT" charset="0"/>
                <a:ea typeface="MS PGothic" charset="0"/>
              </a:rPr>
              <a:t>inside network layer,</a:t>
            </a:r>
            <a:r>
              <a:rPr lang="en-US" sz="2200" b="1" i="1" dirty="0">
                <a:solidFill>
                  <a:srgbClr val="CC0000"/>
                </a:solidFill>
                <a:latin typeface="Gill Sans MT" charset="0"/>
                <a:ea typeface="MS PGothic" charset="0"/>
              </a:rPr>
              <a:t> simplicity </a:t>
            </a:r>
            <a:r>
              <a:rPr lang="en-US" sz="2200" b="1" i="1" dirty="0">
                <a:solidFill>
                  <a:srgbClr val="000000"/>
                </a:solidFill>
                <a:latin typeface="Gill Sans MT" charset="0"/>
                <a:ea typeface="MS PGothic" charset="0"/>
              </a:rPr>
              <a:t>at edge</a:t>
            </a:r>
            <a:endParaRPr lang="en-US" altLang="ja-JP" b="1" i="1" dirty="0">
              <a:solidFill>
                <a:srgbClr val="000000"/>
              </a:solidFill>
              <a:latin typeface="Gill Sans MT" charset="0"/>
              <a:ea typeface="MS PGothic" charset="0"/>
            </a:endParaRPr>
          </a:p>
        </p:txBody>
      </p:sp>
    </p:spTree>
    <p:extLst>
      <p:ext uri="{BB962C8B-B14F-4D97-AF65-F5344CB8AC3E}">
        <p14:creationId xmlns:p14="http://schemas.microsoft.com/office/powerpoint/2010/main" val="3878090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r>
              <a:rPr lang="en-US" dirty="0" err="1">
                <a:latin typeface="Arial" charset="0"/>
                <a:ea typeface="ＭＳ Ｐゴシック" charset="0"/>
                <a:cs typeface="ＭＳ Ｐゴシック" charset="0"/>
              </a:rPr>
              <a:t>Stateful</a:t>
            </a:r>
            <a:r>
              <a:rPr lang="en-US" dirty="0">
                <a:latin typeface="Arial" charset="0"/>
                <a:ea typeface="ＭＳ Ｐゴシック" charset="0"/>
                <a:cs typeface="ＭＳ Ｐゴシック" charset="0"/>
              </a:rPr>
              <a:t> Firewalls</a:t>
            </a:r>
          </a:p>
        </p:txBody>
      </p:sp>
      <p:sp>
        <p:nvSpPr>
          <p:cNvPr id="36867" name="Rectangle 3"/>
          <p:cNvSpPr>
            <a:spLocks noGrp="1" noChangeArrowheads="1"/>
          </p:cNvSpPr>
          <p:nvPr>
            <p:ph idx="1"/>
          </p:nvPr>
        </p:nvSpPr>
        <p:spPr>
          <a:xfrm>
            <a:off x="457200" y="1763737"/>
            <a:ext cx="8229600" cy="2987651"/>
          </a:xfrm>
        </p:spPr>
        <p:txBody>
          <a:bodyPr>
            <a:normAutofit fontScale="55000" lnSpcReduction="20000"/>
          </a:bodyPr>
          <a:lstStyle/>
          <a:p>
            <a:pPr eaLnBrk="1" hangingPunct="1">
              <a:defRPr/>
            </a:pPr>
            <a:r>
              <a:rPr lang="en-US" sz="2800" dirty="0">
                <a:latin typeface="Arial" charset="0"/>
                <a:ea typeface="ＭＳ Ｐゴシック" charset="0"/>
                <a:cs typeface="ＭＳ Ｐゴシック" charset="0"/>
              </a:rPr>
              <a:t>Follow a predefined policy on which ordered quads are allowed from which direction</a:t>
            </a:r>
          </a:p>
          <a:p>
            <a:pPr lvl="1">
              <a:defRPr/>
            </a:pPr>
            <a:r>
              <a:rPr lang="en-US" sz="2600" dirty="0">
                <a:latin typeface="Arial" charset="0"/>
                <a:ea typeface="ＭＳ Ｐゴシック" charset="0"/>
                <a:cs typeface="ＭＳ Ｐゴシック" charset="0"/>
              </a:rPr>
              <a:t>Example:  Allow no inbound packets; Allow all outbound packets</a:t>
            </a:r>
          </a:p>
          <a:p>
            <a:pPr>
              <a:defRPr/>
            </a:pPr>
            <a:r>
              <a:rPr lang="en-US" sz="2800" dirty="0">
                <a:latin typeface="Arial" charset="0"/>
                <a:ea typeface="ＭＳ Ｐゴシック" charset="0"/>
                <a:cs typeface="ＭＳ Ｐゴシック" charset="0"/>
              </a:rPr>
              <a:t>Records state on connections as it is opened</a:t>
            </a:r>
          </a:p>
          <a:p>
            <a:pPr lvl="1">
              <a:defRPr/>
            </a:pPr>
            <a:r>
              <a:rPr lang="en-US" sz="2600" b="1" dirty="0">
                <a:solidFill>
                  <a:schemeClr val="accent1"/>
                </a:solidFill>
                <a:latin typeface="Arial" charset="0"/>
                <a:ea typeface="ＭＳ Ｐゴシック" charset="0"/>
                <a:cs typeface="ＭＳ Ｐゴシック" charset="0"/>
              </a:rPr>
              <a:t>Requires a local state table (called a connection table)</a:t>
            </a:r>
          </a:p>
          <a:p>
            <a:pPr>
              <a:defRPr/>
            </a:pPr>
            <a:r>
              <a:rPr lang="en-US" sz="2800" dirty="0">
                <a:latin typeface="Arial" charset="0"/>
                <a:ea typeface="ＭＳ Ｐゴシック" charset="0"/>
                <a:cs typeface="ＭＳ Ｐゴシック" charset="0"/>
              </a:rPr>
              <a:t>Compares packets to the connection table first to </a:t>
            </a:r>
            <a:r>
              <a:rPr lang="en-US" sz="2800" b="1" dirty="0">
                <a:latin typeface="Arial" charset="0"/>
                <a:ea typeface="ＭＳ Ｐゴシック" charset="0"/>
                <a:cs typeface="ＭＳ Ｐゴシック" charset="0"/>
              </a:rPr>
              <a:t>automatically allow return traffic</a:t>
            </a:r>
          </a:p>
          <a:p>
            <a:pPr lvl="1">
              <a:defRPr/>
            </a:pPr>
            <a:r>
              <a:rPr lang="en-US" sz="2600" dirty="0">
                <a:latin typeface="Arial" charset="0"/>
                <a:ea typeface="ＭＳ Ｐゴシック" charset="0"/>
                <a:cs typeface="ＭＳ Ｐゴシック" charset="0"/>
              </a:rPr>
              <a:t>Example:  If (193.12.1.5, 31337, 130.207.7.13, 80) is put in the connection table, then return traffic from (130.207.7.13, 80, 192.12.1.5, 31337) is automatically allowed</a:t>
            </a:r>
          </a:p>
          <a:p>
            <a:pPr lvl="1">
              <a:defRPr/>
            </a:pPr>
            <a:r>
              <a:rPr lang="en-US" sz="2600" dirty="0">
                <a:latin typeface="Arial" charset="0"/>
                <a:ea typeface="ＭＳ Ｐゴシック" charset="0"/>
                <a:cs typeface="ＭＳ Ｐゴシック" charset="0"/>
              </a:rPr>
              <a:t>Any inbound traffic to other ports at 192.13.1.5 is dropped since no policy rule allows it</a:t>
            </a:r>
          </a:p>
          <a:p>
            <a:pPr eaLnBrk="1" hangingPunct="1">
              <a:defRPr/>
            </a:pPr>
            <a:r>
              <a:rPr lang="en-US" sz="2800" dirty="0">
                <a:latin typeface="Arial" charset="0"/>
                <a:ea typeface="ＭＳ Ｐゴシック" charset="0"/>
                <a:cs typeface="ＭＳ Ｐゴシック" charset="0"/>
              </a:rPr>
              <a:t>Can do other protocol verification to drop malicious or badly-formed traffic</a:t>
            </a:r>
          </a:p>
        </p:txBody>
      </p:sp>
      <p:grpSp>
        <p:nvGrpSpPr>
          <p:cNvPr id="36870" name="Group 4"/>
          <p:cNvGrpSpPr>
            <a:grpSpLocks/>
          </p:cNvGrpSpPr>
          <p:nvPr/>
        </p:nvGrpSpPr>
        <p:grpSpPr bwMode="auto">
          <a:xfrm>
            <a:off x="1069975" y="4740275"/>
            <a:ext cx="6096000" cy="1944167"/>
            <a:chOff x="708025" y="4672013"/>
            <a:chExt cx="6096000" cy="1944167"/>
          </a:xfrm>
        </p:grpSpPr>
        <p:sp>
          <p:nvSpPr>
            <p:cNvPr id="36876" name="Rectangle 4"/>
            <p:cNvSpPr>
              <a:spLocks noChangeArrowheads="1"/>
            </p:cNvSpPr>
            <p:nvPr/>
          </p:nvSpPr>
          <p:spPr bwMode="auto">
            <a:xfrm>
              <a:off x="2994025" y="4976813"/>
              <a:ext cx="990600" cy="1485900"/>
            </a:xfrm>
            <a:prstGeom prst="rect">
              <a:avLst/>
            </a:prstGeom>
            <a:solidFill>
              <a:schemeClr val="accent1"/>
            </a:solidFill>
            <a:ln w="9525">
              <a:solidFill>
                <a:schemeClr val="tx1"/>
              </a:solidFill>
              <a:miter lim="800000"/>
              <a:headEnd/>
              <a:tailEnd/>
            </a:ln>
          </p:spPr>
          <p:txBody>
            <a:bodyPr wrap="none" anchor="ctr"/>
            <a:lstStyle/>
            <a:p>
              <a:pPr algn="ctr"/>
              <a:r>
                <a:rPr lang="en-US" sz="1800">
                  <a:solidFill>
                    <a:schemeClr val="bg1"/>
                  </a:solidFill>
                </a:rPr>
                <a:t>Firewall</a:t>
              </a:r>
            </a:p>
            <a:p>
              <a:pPr algn="ctr"/>
              <a:endParaRPr lang="en-US" sz="1800">
                <a:solidFill>
                  <a:schemeClr val="bg1"/>
                </a:solidFill>
              </a:endParaRPr>
            </a:p>
            <a:p>
              <a:pPr algn="ctr"/>
              <a:endParaRPr lang="en-US" sz="1800">
                <a:solidFill>
                  <a:schemeClr val="bg1"/>
                </a:solidFill>
              </a:endParaRPr>
            </a:p>
            <a:p>
              <a:pPr algn="ctr"/>
              <a:endParaRPr lang="en-US" sz="1800">
                <a:solidFill>
                  <a:schemeClr val="bg1"/>
                </a:solidFill>
              </a:endParaRPr>
            </a:p>
          </p:txBody>
        </p:sp>
        <p:sp>
          <p:nvSpPr>
            <p:cNvPr id="36877" name="Line 7"/>
            <p:cNvSpPr>
              <a:spLocks noChangeShapeType="1"/>
            </p:cNvSpPr>
            <p:nvPr/>
          </p:nvSpPr>
          <p:spPr bwMode="auto">
            <a:xfrm flipH="1">
              <a:off x="708025" y="5815013"/>
              <a:ext cx="22860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6878" name="AutoShape 8"/>
            <p:cNvSpPr>
              <a:spLocks noChangeArrowheads="1"/>
            </p:cNvSpPr>
            <p:nvPr/>
          </p:nvSpPr>
          <p:spPr bwMode="auto">
            <a:xfrm>
              <a:off x="860425" y="4824413"/>
              <a:ext cx="914400" cy="914400"/>
            </a:xfrm>
            <a:prstGeom prst="cube">
              <a:avLst>
                <a:gd name="adj" fmla="val 25000"/>
              </a:avLst>
            </a:prstGeom>
            <a:solidFill>
              <a:schemeClr val="accent2">
                <a:lumMod val="60000"/>
                <a:lumOff val="40000"/>
              </a:schemeClr>
            </a:solidFill>
            <a:ln w="9525">
              <a:solidFill>
                <a:schemeClr val="tx1"/>
              </a:solidFill>
              <a:miter lim="800000"/>
              <a:headEnd/>
              <a:tailEnd/>
            </a:ln>
          </p:spPr>
          <p:txBody>
            <a:bodyPr wrap="none" anchor="ctr"/>
            <a:lstStyle/>
            <a:p>
              <a:pPr algn="ctr"/>
              <a:r>
                <a:rPr lang="en-US" sz="1400" dirty="0"/>
                <a:t>Browser</a:t>
              </a:r>
            </a:p>
          </p:txBody>
        </p:sp>
        <p:sp>
          <p:nvSpPr>
            <p:cNvPr id="36879" name="AutoShape 9"/>
            <p:cNvSpPr>
              <a:spLocks noChangeArrowheads="1"/>
            </p:cNvSpPr>
            <p:nvPr/>
          </p:nvSpPr>
          <p:spPr bwMode="auto">
            <a:xfrm>
              <a:off x="5889625" y="4672013"/>
              <a:ext cx="914400" cy="914400"/>
            </a:xfrm>
            <a:prstGeom prst="cube">
              <a:avLst>
                <a:gd name="adj" fmla="val 25000"/>
              </a:avLst>
            </a:prstGeom>
            <a:solidFill>
              <a:srgbClr val="3366FF"/>
            </a:solidFill>
            <a:ln w="9525">
              <a:solidFill>
                <a:schemeClr val="tx1"/>
              </a:solidFill>
              <a:miter lim="800000"/>
              <a:headEnd/>
              <a:tailEnd/>
            </a:ln>
          </p:spPr>
          <p:txBody>
            <a:bodyPr wrap="none" anchor="ctr"/>
            <a:lstStyle/>
            <a:p>
              <a:pPr algn="ctr"/>
              <a:r>
                <a:rPr lang="en-US" sz="1800" dirty="0"/>
                <a:t>Web</a:t>
              </a:r>
            </a:p>
            <a:p>
              <a:pPr algn="ctr"/>
              <a:r>
                <a:rPr lang="en-US" sz="1800" dirty="0"/>
                <a:t>Server</a:t>
              </a:r>
            </a:p>
          </p:txBody>
        </p:sp>
        <p:sp>
          <p:nvSpPr>
            <p:cNvPr id="36882" name="Line 13"/>
            <p:cNvSpPr>
              <a:spLocks noChangeShapeType="1"/>
            </p:cNvSpPr>
            <p:nvPr/>
          </p:nvSpPr>
          <p:spPr bwMode="auto">
            <a:xfrm flipH="1">
              <a:off x="3984625" y="5205413"/>
              <a:ext cx="1905000" cy="6096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6885" name="Rectangle 16"/>
            <p:cNvSpPr>
              <a:spLocks noChangeArrowheads="1"/>
            </p:cNvSpPr>
            <p:nvPr/>
          </p:nvSpPr>
          <p:spPr bwMode="auto">
            <a:xfrm>
              <a:off x="2994025" y="5738813"/>
              <a:ext cx="990600" cy="1524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36886" name="AutoShape 17"/>
            <p:cNvSpPr>
              <a:spLocks noChangeArrowheads="1"/>
            </p:cNvSpPr>
            <p:nvPr/>
          </p:nvSpPr>
          <p:spPr bwMode="auto">
            <a:xfrm>
              <a:off x="3222625" y="5738813"/>
              <a:ext cx="609600" cy="152400"/>
            </a:xfrm>
            <a:prstGeom prst="leftRightArrow">
              <a:avLst>
                <a:gd name="adj1" fmla="val 50000"/>
                <a:gd name="adj2" fmla="val 80000"/>
              </a:avLst>
            </a:prstGeom>
            <a:solidFill>
              <a:schemeClr val="accent1"/>
            </a:solidFill>
            <a:ln w="9525">
              <a:solidFill>
                <a:schemeClr val="tx1"/>
              </a:solidFill>
              <a:miter lim="800000"/>
              <a:headEnd/>
              <a:tailEnd/>
            </a:ln>
          </p:spPr>
          <p:txBody>
            <a:bodyPr wrap="none" anchor="ctr"/>
            <a:lstStyle/>
            <a:p>
              <a:endParaRPr lang="en-US"/>
            </a:p>
          </p:txBody>
        </p:sp>
        <p:sp>
          <p:nvSpPr>
            <p:cNvPr id="36887" name="AutoShape 18"/>
            <p:cNvSpPr>
              <a:spLocks noChangeArrowheads="1"/>
            </p:cNvSpPr>
            <p:nvPr/>
          </p:nvSpPr>
          <p:spPr bwMode="auto">
            <a:xfrm>
              <a:off x="4027780" y="4857658"/>
              <a:ext cx="958573" cy="407987"/>
            </a:xfrm>
            <a:prstGeom prst="leftArrow">
              <a:avLst>
                <a:gd name="adj1" fmla="val 50000"/>
                <a:gd name="adj2" fmla="val 50584"/>
              </a:avLst>
            </a:prstGeom>
            <a:solidFill>
              <a:schemeClr val="accent5">
                <a:lumMod val="75000"/>
              </a:schemeClr>
            </a:solidFill>
            <a:ln w="9525">
              <a:solidFill>
                <a:schemeClr val="tx1"/>
              </a:solidFill>
              <a:miter lim="800000"/>
              <a:headEnd/>
              <a:tailEnd/>
            </a:ln>
          </p:spPr>
          <p:txBody>
            <a:bodyPr wrap="none" anchor="ctr"/>
            <a:lstStyle/>
            <a:p>
              <a:pPr algn="ctr"/>
              <a:r>
                <a:rPr lang="en-US" sz="1600" dirty="0">
                  <a:solidFill>
                    <a:srgbClr val="FFFFFF"/>
                  </a:solidFill>
                </a:rPr>
                <a:t>Inbound</a:t>
              </a:r>
            </a:p>
          </p:txBody>
        </p:sp>
        <p:sp>
          <p:nvSpPr>
            <p:cNvPr id="36888" name="AutoShape 19"/>
            <p:cNvSpPr>
              <a:spLocks noChangeArrowheads="1"/>
            </p:cNvSpPr>
            <p:nvPr/>
          </p:nvSpPr>
          <p:spPr bwMode="auto">
            <a:xfrm>
              <a:off x="1878013" y="6190730"/>
              <a:ext cx="1037593" cy="425450"/>
            </a:xfrm>
            <a:prstGeom prst="rightArrow">
              <a:avLst>
                <a:gd name="adj1" fmla="val 50000"/>
                <a:gd name="adj2" fmla="val 51679"/>
              </a:avLst>
            </a:prstGeom>
            <a:solidFill>
              <a:schemeClr val="accent5">
                <a:lumMod val="75000"/>
              </a:schemeClr>
            </a:solidFill>
            <a:ln w="9525">
              <a:solidFill>
                <a:schemeClr val="tx1"/>
              </a:solidFill>
              <a:miter lim="800000"/>
              <a:headEnd/>
              <a:tailEnd/>
            </a:ln>
          </p:spPr>
          <p:txBody>
            <a:bodyPr wrap="none" anchor="ctr"/>
            <a:lstStyle/>
            <a:p>
              <a:pPr algn="ctr"/>
              <a:r>
                <a:rPr lang="en-US" sz="1600" dirty="0">
                  <a:solidFill>
                    <a:srgbClr val="FFFFFF"/>
                  </a:solidFill>
                </a:rPr>
                <a:t>Outbound</a:t>
              </a:r>
            </a:p>
          </p:txBody>
        </p:sp>
      </p:grpSp>
      <p:sp>
        <p:nvSpPr>
          <p:cNvPr id="6" name="Punched Tape 5"/>
          <p:cNvSpPr/>
          <p:nvPr/>
        </p:nvSpPr>
        <p:spPr bwMode="auto">
          <a:xfrm>
            <a:off x="2239963" y="4956175"/>
            <a:ext cx="914400" cy="804863"/>
          </a:xfrm>
          <a:prstGeom prst="flowChartPunchedTap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S:</a:t>
            </a:r>
            <a:r>
              <a:rPr lang="en-US" sz="1600" dirty="0"/>
              <a:t>31337</a:t>
            </a:r>
          </a:p>
          <a:p>
            <a:pPr algn="ctr">
              <a:defRPr/>
            </a:pPr>
            <a:r>
              <a:rPr lang="en-US" sz="1600" dirty="0"/>
              <a:t>D:80</a:t>
            </a:r>
          </a:p>
        </p:txBody>
      </p:sp>
      <p:sp>
        <p:nvSpPr>
          <p:cNvPr id="7" name="Right Arrow 6"/>
          <p:cNvSpPr/>
          <p:nvPr/>
        </p:nvSpPr>
        <p:spPr bwMode="auto">
          <a:xfrm>
            <a:off x="3181350" y="5187950"/>
            <a:ext cx="177800" cy="258763"/>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Punched Tape 7"/>
          <p:cNvSpPr/>
          <p:nvPr/>
        </p:nvSpPr>
        <p:spPr bwMode="auto">
          <a:xfrm>
            <a:off x="4618038" y="5872163"/>
            <a:ext cx="914400" cy="804862"/>
          </a:xfrm>
          <a:prstGeom prst="flowChartPunchedTape">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t>S:80</a:t>
            </a:r>
          </a:p>
          <a:p>
            <a:pPr algn="ctr">
              <a:defRPr/>
            </a:pPr>
            <a:r>
              <a:rPr lang="en-US" sz="1600" dirty="0"/>
              <a:t>D:31337</a:t>
            </a:r>
          </a:p>
        </p:txBody>
      </p:sp>
      <p:sp>
        <p:nvSpPr>
          <p:cNvPr id="9" name="Left Arrow 8"/>
          <p:cNvSpPr/>
          <p:nvPr/>
        </p:nvSpPr>
        <p:spPr bwMode="auto">
          <a:xfrm>
            <a:off x="4424363" y="6211888"/>
            <a:ext cx="163512" cy="192087"/>
          </a:xfrm>
          <a:prstGeom prst="lef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Punched Tape 27">
            <a:extLst>
              <a:ext uri="{FF2B5EF4-FFF2-40B4-BE49-F238E27FC236}">
                <a16:creationId xmlns:a16="http://schemas.microsoft.com/office/drawing/2014/main" id="{BA5B1CD1-06E9-2346-84DE-4A429A56F0DE}"/>
              </a:ext>
            </a:extLst>
          </p:cNvPr>
          <p:cNvSpPr/>
          <p:nvPr/>
        </p:nvSpPr>
        <p:spPr bwMode="auto">
          <a:xfrm>
            <a:off x="5325339" y="5469732"/>
            <a:ext cx="914400" cy="804862"/>
          </a:xfrm>
          <a:prstGeom prst="flowChartPunchedTape">
            <a:avLst/>
          </a:prstGeom>
          <a:solidFill>
            <a:srgbClr val="00B0F0"/>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t>S:12384</a:t>
            </a:r>
          </a:p>
          <a:p>
            <a:pPr algn="ctr">
              <a:defRPr/>
            </a:pPr>
            <a:r>
              <a:rPr lang="en-US" sz="1600" dirty="0"/>
              <a:t>D:80</a:t>
            </a:r>
          </a:p>
        </p:txBody>
      </p:sp>
      <p:sp>
        <p:nvSpPr>
          <p:cNvPr id="29" name="Left Arrow 28">
            <a:extLst>
              <a:ext uri="{FF2B5EF4-FFF2-40B4-BE49-F238E27FC236}">
                <a16:creationId xmlns:a16="http://schemas.microsoft.com/office/drawing/2014/main" id="{9BF4E477-FDDE-B04A-92E7-5C24D1E55A30}"/>
              </a:ext>
            </a:extLst>
          </p:cNvPr>
          <p:cNvSpPr/>
          <p:nvPr/>
        </p:nvSpPr>
        <p:spPr bwMode="auto">
          <a:xfrm>
            <a:off x="5154720" y="5816826"/>
            <a:ext cx="163512" cy="192087"/>
          </a:xfrm>
          <a:prstGeom prst="lef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Rectangle 1"/>
          <p:cNvSpPr/>
          <p:nvPr/>
        </p:nvSpPr>
        <p:spPr>
          <a:xfrm>
            <a:off x="3359150" y="6116638"/>
            <a:ext cx="982663" cy="409575"/>
          </a:xfrm>
          <a:prstGeom prst="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dirty="0">
                <a:solidFill>
                  <a:srgbClr val="FFFFFF"/>
                </a:solidFill>
              </a:rPr>
              <a:t>Connection</a:t>
            </a:r>
          </a:p>
          <a:p>
            <a:pPr algn="ctr">
              <a:defRPr/>
            </a:pPr>
            <a:r>
              <a:rPr lang="en-US" sz="1200" dirty="0">
                <a:solidFill>
                  <a:srgbClr val="FFFFFF"/>
                </a:solidFill>
              </a:rPr>
              <a:t>Table</a:t>
            </a:r>
          </a:p>
        </p:txBody>
      </p:sp>
      <p:sp>
        <p:nvSpPr>
          <p:cNvPr id="36869" name="TextBox 3"/>
          <p:cNvSpPr txBox="1">
            <a:spLocks noChangeArrowheads="1"/>
          </p:cNvSpPr>
          <p:nvPr/>
        </p:nvSpPr>
        <p:spPr bwMode="auto">
          <a:xfrm>
            <a:off x="4137025" y="6143625"/>
            <a:ext cx="363538"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r>
              <a:rPr lang="en-US">
                <a:solidFill>
                  <a:srgbClr val="008000"/>
                </a:solidFill>
              </a:rPr>
              <a:t>✓</a:t>
            </a:r>
          </a:p>
        </p:txBody>
      </p:sp>
      <p:sp>
        <p:nvSpPr>
          <p:cNvPr id="4" name="Rounded Rectangular Callout 3"/>
          <p:cNvSpPr/>
          <p:nvPr/>
        </p:nvSpPr>
        <p:spPr>
          <a:xfrm>
            <a:off x="7860954" y="2057269"/>
            <a:ext cx="1115122" cy="1018138"/>
          </a:xfrm>
          <a:prstGeom prst="wedgeRoundRectCallout">
            <a:avLst>
              <a:gd name="adj1" fmla="val -90984"/>
              <a:gd name="adj2" fmla="val -3705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Makes sense if we don’t offer any services</a:t>
            </a:r>
          </a:p>
        </p:txBody>
      </p:sp>
      <p:sp>
        <p:nvSpPr>
          <p:cNvPr id="26" name="Rectangle 25">
            <a:extLst>
              <a:ext uri="{FF2B5EF4-FFF2-40B4-BE49-F238E27FC236}">
                <a16:creationId xmlns:a16="http://schemas.microsoft.com/office/drawing/2014/main" id="{CB49A961-BAC8-F94A-94E8-B882E88E6FA8}"/>
              </a:ext>
            </a:extLst>
          </p:cNvPr>
          <p:cNvSpPr/>
          <p:nvPr/>
        </p:nvSpPr>
        <p:spPr>
          <a:xfrm>
            <a:off x="636815" y="5887566"/>
            <a:ext cx="1274708" cy="369332"/>
          </a:xfrm>
          <a:prstGeom prst="rect">
            <a:avLst/>
          </a:prstGeom>
        </p:spPr>
        <p:txBody>
          <a:bodyPr wrap="none">
            <a:spAutoFit/>
          </a:bodyPr>
          <a:lstStyle/>
          <a:p>
            <a:r>
              <a:rPr lang="en-US" dirty="0"/>
              <a:t>193.12.1.5</a:t>
            </a:r>
          </a:p>
        </p:txBody>
      </p:sp>
      <p:sp>
        <p:nvSpPr>
          <p:cNvPr id="27" name="Rectangle 26">
            <a:extLst>
              <a:ext uri="{FF2B5EF4-FFF2-40B4-BE49-F238E27FC236}">
                <a16:creationId xmlns:a16="http://schemas.microsoft.com/office/drawing/2014/main" id="{290C1C66-5DB6-1340-ACB4-944E43F07C7D}"/>
              </a:ext>
            </a:extLst>
          </p:cNvPr>
          <p:cNvSpPr/>
          <p:nvPr/>
        </p:nvSpPr>
        <p:spPr>
          <a:xfrm>
            <a:off x="6340438" y="5883275"/>
            <a:ext cx="1531188" cy="369332"/>
          </a:xfrm>
          <a:prstGeom prst="rect">
            <a:avLst/>
          </a:prstGeom>
        </p:spPr>
        <p:txBody>
          <a:bodyPr wrap="none">
            <a:spAutoFit/>
          </a:bodyPr>
          <a:lstStyle/>
          <a:p>
            <a:r>
              <a:rPr lang="en-US" dirty="0"/>
              <a:t>130.207.7.13</a:t>
            </a:r>
          </a:p>
        </p:txBody>
      </p:sp>
      <p:sp>
        <p:nvSpPr>
          <p:cNvPr id="5" name="Multiply 4">
            <a:extLst>
              <a:ext uri="{FF2B5EF4-FFF2-40B4-BE49-F238E27FC236}">
                <a16:creationId xmlns:a16="http://schemas.microsoft.com/office/drawing/2014/main" id="{AA34EE24-EF85-5B48-8DBE-817F81594327}"/>
              </a:ext>
            </a:extLst>
          </p:cNvPr>
          <p:cNvSpPr/>
          <p:nvPr/>
        </p:nvSpPr>
        <p:spPr>
          <a:xfrm>
            <a:off x="5348303" y="5469732"/>
            <a:ext cx="992135" cy="851693"/>
          </a:xfrm>
          <a:prstGeom prst="mathMultiply">
            <a:avLst/>
          </a:prstGeom>
          <a:solidFill>
            <a:schemeClr val="accent1">
              <a:lumMod val="60000"/>
              <a:lumOff val="40000"/>
              <a:alpha val="5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079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6867">
                                            <p:txEl>
                                              <p:pRg st="2" end="2"/>
                                            </p:txEl>
                                          </p:spTgt>
                                        </p:tgtEl>
                                        <p:attrNameLst>
                                          <p:attrName>style.visibility</p:attrName>
                                        </p:attrNameLst>
                                      </p:cBhvr>
                                      <p:to>
                                        <p:strVal val="visible"/>
                                      </p:to>
                                    </p:set>
                                    <p:animEffect transition="in" filter="dissolve">
                                      <p:cBhvr>
                                        <p:cTn id="12" dur="500"/>
                                        <p:tgtEl>
                                          <p:spTgt spid="36867">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6867">
                                            <p:txEl>
                                              <p:pRg st="3" end="3"/>
                                            </p:txEl>
                                          </p:spTgt>
                                        </p:tgtEl>
                                        <p:attrNameLst>
                                          <p:attrName>style.visibility</p:attrName>
                                        </p:attrNameLst>
                                      </p:cBhvr>
                                      <p:to>
                                        <p:strVal val="visible"/>
                                      </p:to>
                                    </p:set>
                                    <p:animEffect transition="in" filter="dissolve">
                                      <p:cBhvr>
                                        <p:cTn id="15" dur="500"/>
                                        <p:tgtEl>
                                          <p:spTgt spid="36867">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ssolv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6867">
                                            <p:txEl>
                                              <p:pRg st="4" end="4"/>
                                            </p:txEl>
                                          </p:spTgt>
                                        </p:tgtEl>
                                        <p:attrNameLst>
                                          <p:attrName>style.visibility</p:attrName>
                                        </p:attrNameLst>
                                      </p:cBhvr>
                                      <p:to>
                                        <p:strVal val="visible"/>
                                      </p:to>
                                    </p:set>
                                    <p:animEffect transition="in" filter="dissolve">
                                      <p:cBhvr>
                                        <p:cTn id="23" dur="500"/>
                                        <p:tgtEl>
                                          <p:spTgt spid="36867">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6867">
                                            <p:txEl>
                                              <p:pRg st="5" end="5"/>
                                            </p:txEl>
                                          </p:spTgt>
                                        </p:tgtEl>
                                        <p:attrNameLst>
                                          <p:attrName>style.visibility</p:attrName>
                                        </p:attrNameLst>
                                      </p:cBhvr>
                                      <p:to>
                                        <p:strVal val="visible"/>
                                      </p:to>
                                    </p:set>
                                    <p:animEffect transition="in" filter="dissolve">
                                      <p:cBhvr>
                                        <p:cTn id="26" dur="500"/>
                                        <p:tgtEl>
                                          <p:spTgt spid="36867">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6867">
                                            <p:txEl>
                                              <p:pRg st="6" end="6"/>
                                            </p:txEl>
                                          </p:spTgt>
                                        </p:tgtEl>
                                        <p:attrNameLst>
                                          <p:attrName>style.visibility</p:attrName>
                                        </p:attrNameLst>
                                      </p:cBhvr>
                                      <p:to>
                                        <p:strVal val="visible"/>
                                      </p:to>
                                    </p:set>
                                    <p:animEffect transition="in" filter="dissolve">
                                      <p:cBhvr>
                                        <p:cTn id="37" dur="500"/>
                                        <p:tgtEl>
                                          <p:spTgt spid="3686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dissolve">
                                      <p:cBhvr>
                                        <p:cTn id="42" dur="500"/>
                                        <p:tgtEl>
                                          <p:spTgt spid="29"/>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dissolve">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dissolve">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36867">
                                            <p:txEl>
                                              <p:pRg st="7" end="7"/>
                                            </p:txEl>
                                          </p:spTgt>
                                        </p:tgtEl>
                                        <p:attrNameLst>
                                          <p:attrName>style.visibility</p:attrName>
                                        </p:attrNameLst>
                                      </p:cBhvr>
                                      <p:to>
                                        <p:strVal val="visible"/>
                                      </p:to>
                                    </p:set>
                                    <p:animEffect transition="in" filter="dissolve">
                                      <p:cBhvr>
                                        <p:cTn id="55" dur="500"/>
                                        <p:tgtEl>
                                          <p:spTgt spid="3686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P spid="8" grpId="0" animBg="1"/>
      <p:bldP spid="9" grpId="0" animBg="1"/>
      <p:bldP spid="28" grpId="0" animBg="1"/>
      <p:bldP spid="29" grpId="0" animBg="1"/>
      <p:bldP spid="2" grpId="0" animBg="1"/>
      <p:bldP spid="4" grpId="0" animBg="1"/>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a:t>
            </a:r>
            <a:r>
              <a:rPr lang="en-US" baseline="0" dirty="0"/>
              <a:t> Address Translation</a:t>
            </a:r>
            <a:endParaRPr lang="en-US" dirty="0"/>
          </a:p>
        </p:txBody>
      </p:sp>
      <p:sp>
        <p:nvSpPr>
          <p:cNvPr id="3" name="Content Placeholder 2"/>
          <p:cNvSpPr>
            <a:spLocks noGrp="1"/>
          </p:cNvSpPr>
          <p:nvPr>
            <p:ph idx="1"/>
          </p:nvPr>
        </p:nvSpPr>
        <p:spPr>
          <a:xfrm>
            <a:off x="1014157" y="1838594"/>
            <a:ext cx="7844093" cy="4852370"/>
          </a:xfrm>
        </p:spPr>
        <p:txBody>
          <a:bodyPr>
            <a:normAutofit fontScale="77500" lnSpcReduction="20000"/>
          </a:bodyPr>
          <a:lstStyle/>
          <a:p>
            <a:r>
              <a:rPr lang="en-US" dirty="0"/>
              <a:t>Note there is confusing terminology</a:t>
            </a:r>
          </a:p>
          <a:p>
            <a:r>
              <a:rPr lang="en-US" dirty="0"/>
              <a:t>Types</a:t>
            </a:r>
          </a:p>
          <a:p>
            <a:pPr lvl="1"/>
            <a:r>
              <a:rPr lang="en-US" dirty="0"/>
              <a:t>Static</a:t>
            </a:r>
            <a:r>
              <a:rPr lang="en-US" baseline="0" dirty="0"/>
              <a:t> one-to-one NAT</a:t>
            </a:r>
          </a:p>
          <a:p>
            <a:pPr lvl="2"/>
            <a:r>
              <a:rPr lang="en-US" dirty="0"/>
              <a:t>A mapping is configured so that source address or destination address is changed from/to the mapped address on transit; checksums are recalculated</a:t>
            </a:r>
            <a:endParaRPr lang="en-US" baseline="0" dirty="0"/>
          </a:p>
          <a:p>
            <a:pPr lvl="1"/>
            <a:r>
              <a:rPr lang="en-US" baseline="0" dirty="0"/>
              <a:t>Dynamic one-to-one NAT</a:t>
            </a:r>
          </a:p>
          <a:p>
            <a:pPr lvl="2"/>
            <a:r>
              <a:rPr lang="en-US" dirty="0"/>
              <a:t>Same as Static, but a public address from a pool isn’t mapped until a private address attempts to cross the NAT device; the public address is returned to the pool when the conversation ends</a:t>
            </a:r>
            <a:endParaRPr lang="en-US" baseline="0" dirty="0"/>
          </a:p>
          <a:p>
            <a:pPr lvl="1"/>
            <a:r>
              <a:rPr lang="en-US" baseline="0" dirty="0"/>
              <a:t>PAT or NPAT (network and port address translation)</a:t>
            </a:r>
          </a:p>
          <a:p>
            <a:pPr lvl="2"/>
            <a:r>
              <a:rPr lang="en-US" dirty="0"/>
              <a:t>Building on Dynamic NAT, both the source address and source port are mapped to an address and port from the public pool (often of size 1); return traffic is mapped by destination address and port. </a:t>
            </a:r>
          </a:p>
          <a:p>
            <a:pPr lvl="1"/>
            <a:r>
              <a:rPr lang="en-US" dirty="0"/>
              <a:t>And a lot of other variants</a:t>
            </a:r>
          </a:p>
          <a:p>
            <a:r>
              <a:rPr lang="en-US" baseline="0" dirty="0">
                <a:solidFill>
                  <a:schemeClr val="accent1">
                    <a:lumMod val="60000"/>
                    <a:lumOff val="40000"/>
                  </a:schemeClr>
                </a:solidFill>
              </a:rPr>
              <a:t>NPAT</a:t>
            </a:r>
            <a:r>
              <a:rPr lang="en-US" dirty="0">
                <a:solidFill>
                  <a:schemeClr val="accent1">
                    <a:lumMod val="60000"/>
                    <a:lumOff val="40000"/>
                  </a:schemeClr>
                </a:solidFill>
              </a:rPr>
              <a:t> is typically the way we share a single public IP address among multiple hosts -- another way we’ve managed the scarcity of public IP addresses</a:t>
            </a:r>
            <a:endParaRPr lang="en-US" baseline="0" dirty="0">
              <a:solidFill>
                <a:schemeClr val="accent1">
                  <a:lumMod val="60000"/>
                  <a:lumOff val="40000"/>
                </a:schemeClr>
              </a:solidFill>
            </a:endParaRPr>
          </a:p>
        </p:txBody>
      </p:sp>
    </p:spTree>
    <p:extLst>
      <p:ext uri="{BB962C8B-B14F-4D97-AF65-F5344CB8AC3E}">
        <p14:creationId xmlns:p14="http://schemas.microsoft.com/office/powerpoint/2010/main" val="4701034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0" name="Group 2"/>
          <p:cNvGrpSpPr>
            <a:grpSpLocks/>
          </p:cNvGrpSpPr>
          <p:nvPr/>
        </p:nvGrpSpPr>
        <p:grpSpPr bwMode="auto">
          <a:xfrm>
            <a:off x="4567666" y="1817242"/>
            <a:ext cx="4395788" cy="2640013"/>
            <a:chOff x="756" y="1151"/>
            <a:chExt cx="2769" cy="1663"/>
          </a:xfrm>
        </p:grpSpPr>
        <p:sp>
          <p:nvSpPr>
            <p:cNvPr id="78852" name="Freeform 3"/>
            <p:cNvSpPr>
              <a:spLocks noChangeAspect="1"/>
            </p:cNvSpPr>
            <p:nvPr/>
          </p:nvSpPr>
          <p:spPr bwMode="auto">
            <a:xfrm>
              <a:off x="1533" y="1442"/>
              <a:ext cx="70" cy="291"/>
            </a:xfrm>
            <a:custGeom>
              <a:avLst/>
              <a:gdLst>
                <a:gd name="T0" fmla="*/ 0 w 277"/>
                <a:gd name="T1" fmla="*/ 0 h 1664"/>
                <a:gd name="T2" fmla="*/ 0 w 277"/>
                <a:gd name="T3" fmla="*/ 0 h 1664"/>
                <a:gd name="T4" fmla="*/ 0 w 277"/>
                <a:gd name="T5" fmla="*/ 0 h 1664"/>
                <a:gd name="T6" fmla="*/ 0 w 277"/>
                <a:gd name="T7" fmla="*/ 0 h 1664"/>
                <a:gd name="T8" fmla="*/ 0 w 277"/>
                <a:gd name="T9" fmla="*/ 0 h 1664"/>
                <a:gd name="T10" fmla="*/ 0 w 277"/>
                <a:gd name="T11" fmla="*/ 0 h 1664"/>
                <a:gd name="T12" fmla="*/ 0 w 277"/>
                <a:gd name="T13" fmla="*/ 0 h 1664"/>
                <a:gd name="T14" fmla="*/ 0 w 277"/>
                <a:gd name="T15" fmla="*/ 0 h 1664"/>
                <a:gd name="T16" fmla="*/ 0 w 277"/>
                <a:gd name="T17" fmla="*/ 0 h 1664"/>
                <a:gd name="T18" fmla="*/ 0 w 277"/>
                <a:gd name="T19" fmla="*/ 0 h 1664"/>
                <a:gd name="T20" fmla="*/ 0 w 277"/>
                <a:gd name="T21" fmla="*/ 0 h 16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7"/>
                <a:gd name="T34" fmla="*/ 0 h 1664"/>
                <a:gd name="T35" fmla="*/ 277 w 277"/>
                <a:gd name="T36" fmla="*/ 1664 h 16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7" h="1664">
                  <a:moveTo>
                    <a:pt x="0" y="0"/>
                  </a:moveTo>
                  <a:cubicBezTo>
                    <a:pt x="122" y="67"/>
                    <a:pt x="244" y="135"/>
                    <a:pt x="248" y="200"/>
                  </a:cubicBezTo>
                  <a:cubicBezTo>
                    <a:pt x="252" y="265"/>
                    <a:pt x="24" y="332"/>
                    <a:pt x="24" y="392"/>
                  </a:cubicBezTo>
                  <a:cubicBezTo>
                    <a:pt x="24" y="452"/>
                    <a:pt x="244" y="497"/>
                    <a:pt x="248" y="560"/>
                  </a:cubicBezTo>
                  <a:cubicBezTo>
                    <a:pt x="252" y="623"/>
                    <a:pt x="48" y="716"/>
                    <a:pt x="48" y="768"/>
                  </a:cubicBezTo>
                  <a:cubicBezTo>
                    <a:pt x="48" y="820"/>
                    <a:pt x="241" y="825"/>
                    <a:pt x="248" y="872"/>
                  </a:cubicBezTo>
                  <a:cubicBezTo>
                    <a:pt x="255" y="919"/>
                    <a:pt x="87" y="997"/>
                    <a:pt x="88" y="1048"/>
                  </a:cubicBezTo>
                  <a:cubicBezTo>
                    <a:pt x="89" y="1099"/>
                    <a:pt x="259" y="1120"/>
                    <a:pt x="256" y="1176"/>
                  </a:cubicBezTo>
                  <a:cubicBezTo>
                    <a:pt x="253" y="1232"/>
                    <a:pt x="69" y="1324"/>
                    <a:pt x="72" y="1384"/>
                  </a:cubicBezTo>
                  <a:cubicBezTo>
                    <a:pt x="75" y="1444"/>
                    <a:pt x="267" y="1489"/>
                    <a:pt x="272" y="1536"/>
                  </a:cubicBezTo>
                  <a:cubicBezTo>
                    <a:pt x="277" y="1583"/>
                    <a:pt x="132" y="1643"/>
                    <a:pt x="104" y="1664"/>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8853" name="Rectangle 4"/>
            <p:cNvSpPr>
              <a:spLocks noChangeArrowheads="1"/>
            </p:cNvSpPr>
            <p:nvPr/>
          </p:nvSpPr>
          <p:spPr bwMode="auto">
            <a:xfrm>
              <a:off x="1533" y="1733"/>
              <a:ext cx="70" cy="427"/>
            </a:xfrm>
            <a:prstGeom prst="rect">
              <a:avLst/>
            </a:prstGeom>
            <a:noFill/>
            <a:ln w="9525">
              <a:solidFill>
                <a:srgbClr val="3366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8854" name="Freeform 5"/>
            <p:cNvSpPr>
              <a:spLocks noChangeAspect="1"/>
            </p:cNvSpPr>
            <p:nvPr/>
          </p:nvSpPr>
          <p:spPr bwMode="auto">
            <a:xfrm>
              <a:off x="1525" y="2170"/>
              <a:ext cx="70" cy="291"/>
            </a:xfrm>
            <a:custGeom>
              <a:avLst/>
              <a:gdLst>
                <a:gd name="T0" fmla="*/ 0 w 277"/>
                <a:gd name="T1" fmla="*/ 0 h 1664"/>
                <a:gd name="T2" fmla="*/ 0 w 277"/>
                <a:gd name="T3" fmla="*/ 0 h 1664"/>
                <a:gd name="T4" fmla="*/ 0 w 277"/>
                <a:gd name="T5" fmla="*/ 0 h 1664"/>
                <a:gd name="T6" fmla="*/ 0 w 277"/>
                <a:gd name="T7" fmla="*/ 0 h 1664"/>
                <a:gd name="T8" fmla="*/ 0 w 277"/>
                <a:gd name="T9" fmla="*/ 0 h 1664"/>
                <a:gd name="T10" fmla="*/ 0 w 277"/>
                <a:gd name="T11" fmla="*/ 0 h 1664"/>
                <a:gd name="T12" fmla="*/ 0 w 277"/>
                <a:gd name="T13" fmla="*/ 0 h 1664"/>
                <a:gd name="T14" fmla="*/ 0 w 277"/>
                <a:gd name="T15" fmla="*/ 0 h 1664"/>
                <a:gd name="T16" fmla="*/ 0 w 277"/>
                <a:gd name="T17" fmla="*/ 0 h 1664"/>
                <a:gd name="T18" fmla="*/ 0 w 277"/>
                <a:gd name="T19" fmla="*/ 0 h 1664"/>
                <a:gd name="T20" fmla="*/ 0 w 277"/>
                <a:gd name="T21" fmla="*/ 0 h 16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7"/>
                <a:gd name="T34" fmla="*/ 0 h 1664"/>
                <a:gd name="T35" fmla="*/ 277 w 277"/>
                <a:gd name="T36" fmla="*/ 1664 h 16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7" h="1664">
                  <a:moveTo>
                    <a:pt x="0" y="0"/>
                  </a:moveTo>
                  <a:cubicBezTo>
                    <a:pt x="122" y="67"/>
                    <a:pt x="244" y="135"/>
                    <a:pt x="248" y="200"/>
                  </a:cubicBezTo>
                  <a:cubicBezTo>
                    <a:pt x="252" y="265"/>
                    <a:pt x="24" y="332"/>
                    <a:pt x="24" y="392"/>
                  </a:cubicBezTo>
                  <a:cubicBezTo>
                    <a:pt x="24" y="452"/>
                    <a:pt x="244" y="497"/>
                    <a:pt x="248" y="560"/>
                  </a:cubicBezTo>
                  <a:cubicBezTo>
                    <a:pt x="252" y="623"/>
                    <a:pt x="48" y="716"/>
                    <a:pt x="48" y="768"/>
                  </a:cubicBezTo>
                  <a:cubicBezTo>
                    <a:pt x="48" y="820"/>
                    <a:pt x="241" y="825"/>
                    <a:pt x="248" y="872"/>
                  </a:cubicBezTo>
                  <a:cubicBezTo>
                    <a:pt x="255" y="919"/>
                    <a:pt x="87" y="997"/>
                    <a:pt x="88" y="1048"/>
                  </a:cubicBezTo>
                  <a:cubicBezTo>
                    <a:pt x="89" y="1099"/>
                    <a:pt x="259" y="1120"/>
                    <a:pt x="256" y="1176"/>
                  </a:cubicBezTo>
                  <a:cubicBezTo>
                    <a:pt x="253" y="1232"/>
                    <a:pt x="69" y="1324"/>
                    <a:pt x="72" y="1384"/>
                  </a:cubicBezTo>
                  <a:cubicBezTo>
                    <a:pt x="75" y="1444"/>
                    <a:pt x="267" y="1489"/>
                    <a:pt x="272" y="1536"/>
                  </a:cubicBezTo>
                  <a:cubicBezTo>
                    <a:pt x="277" y="1583"/>
                    <a:pt x="132" y="1643"/>
                    <a:pt x="104" y="1664"/>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8855" name="Text Box 6"/>
            <p:cNvSpPr txBox="1">
              <a:spLocks noChangeArrowheads="1"/>
            </p:cNvSpPr>
            <p:nvPr/>
          </p:nvSpPr>
          <p:spPr bwMode="auto">
            <a:xfrm>
              <a:off x="1430" y="1151"/>
              <a:ext cx="332"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a:t>P1 </a:t>
              </a:r>
            </a:p>
          </p:txBody>
        </p:sp>
        <p:sp>
          <p:nvSpPr>
            <p:cNvPr id="78856" name="Freeform 7"/>
            <p:cNvSpPr>
              <a:spLocks noChangeAspect="1"/>
            </p:cNvSpPr>
            <p:nvPr/>
          </p:nvSpPr>
          <p:spPr bwMode="auto">
            <a:xfrm>
              <a:off x="2661" y="1818"/>
              <a:ext cx="70" cy="291"/>
            </a:xfrm>
            <a:custGeom>
              <a:avLst/>
              <a:gdLst>
                <a:gd name="T0" fmla="*/ 0 w 277"/>
                <a:gd name="T1" fmla="*/ 0 h 1664"/>
                <a:gd name="T2" fmla="*/ 0 w 277"/>
                <a:gd name="T3" fmla="*/ 0 h 1664"/>
                <a:gd name="T4" fmla="*/ 0 w 277"/>
                <a:gd name="T5" fmla="*/ 0 h 1664"/>
                <a:gd name="T6" fmla="*/ 0 w 277"/>
                <a:gd name="T7" fmla="*/ 0 h 1664"/>
                <a:gd name="T8" fmla="*/ 0 w 277"/>
                <a:gd name="T9" fmla="*/ 0 h 1664"/>
                <a:gd name="T10" fmla="*/ 0 w 277"/>
                <a:gd name="T11" fmla="*/ 0 h 1664"/>
                <a:gd name="T12" fmla="*/ 0 w 277"/>
                <a:gd name="T13" fmla="*/ 0 h 1664"/>
                <a:gd name="T14" fmla="*/ 0 w 277"/>
                <a:gd name="T15" fmla="*/ 0 h 1664"/>
                <a:gd name="T16" fmla="*/ 0 w 277"/>
                <a:gd name="T17" fmla="*/ 0 h 1664"/>
                <a:gd name="T18" fmla="*/ 0 w 277"/>
                <a:gd name="T19" fmla="*/ 0 h 1664"/>
                <a:gd name="T20" fmla="*/ 0 w 277"/>
                <a:gd name="T21" fmla="*/ 0 h 16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7"/>
                <a:gd name="T34" fmla="*/ 0 h 1664"/>
                <a:gd name="T35" fmla="*/ 277 w 277"/>
                <a:gd name="T36" fmla="*/ 1664 h 16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7" h="1664">
                  <a:moveTo>
                    <a:pt x="0" y="0"/>
                  </a:moveTo>
                  <a:cubicBezTo>
                    <a:pt x="122" y="67"/>
                    <a:pt x="244" y="135"/>
                    <a:pt x="248" y="200"/>
                  </a:cubicBezTo>
                  <a:cubicBezTo>
                    <a:pt x="252" y="265"/>
                    <a:pt x="24" y="332"/>
                    <a:pt x="24" y="392"/>
                  </a:cubicBezTo>
                  <a:cubicBezTo>
                    <a:pt x="24" y="452"/>
                    <a:pt x="244" y="497"/>
                    <a:pt x="248" y="560"/>
                  </a:cubicBezTo>
                  <a:cubicBezTo>
                    <a:pt x="252" y="623"/>
                    <a:pt x="48" y="716"/>
                    <a:pt x="48" y="768"/>
                  </a:cubicBezTo>
                  <a:cubicBezTo>
                    <a:pt x="48" y="820"/>
                    <a:pt x="241" y="825"/>
                    <a:pt x="248" y="872"/>
                  </a:cubicBezTo>
                  <a:cubicBezTo>
                    <a:pt x="255" y="919"/>
                    <a:pt x="87" y="997"/>
                    <a:pt x="88" y="1048"/>
                  </a:cubicBezTo>
                  <a:cubicBezTo>
                    <a:pt x="89" y="1099"/>
                    <a:pt x="259" y="1120"/>
                    <a:pt x="256" y="1176"/>
                  </a:cubicBezTo>
                  <a:cubicBezTo>
                    <a:pt x="253" y="1232"/>
                    <a:pt x="69" y="1324"/>
                    <a:pt x="72" y="1384"/>
                  </a:cubicBezTo>
                  <a:cubicBezTo>
                    <a:pt x="75" y="1444"/>
                    <a:pt x="267" y="1489"/>
                    <a:pt x="272" y="1536"/>
                  </a:cubicBezTo>
                  <a:cubicBezTo>
                    <a:pt x="277" y="1583"/>
                    <a:pt x="132" y="1643"/>
                    <a:pt x="104" y="1664"/>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solidFill>
                  <a:srgbClr val="008000"/>
                </a:solidFill>
              </a:endParaRPr>
            </a:p>
          </p:txBody>
        </p:sp>
        <p:sp>
          <p:nvSpPr>
            <p:cNvPr id="78857" name="Text Box 8"/>
            <p:cNvSpPr txBox="1">
              <a:spLocks noChangeArrowheads="1"/>
            </p:cNvSpPr>
            <p:nvPr/>
          </p:nvSpPr>
          <p:spPr bwMode="auto">
            <a:xfrm>
              <a:off x="2558" y="1527"/>
              <a:ext cx="332"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a:t>P2 </a:t>
              </a:r>
            </a:p>
          </p:txBody>
        </p:sp>
        <p:sp>
          <p:nvSpPr>
            <p:cNvPr id="78858" name="Line 9"/>
            <p:cNvSpPr>
              <a:spLocks noChangeShapeType="1"/>
            </p:cNvSpPr>
            <p:nvPr/>
          </p:nvSpPr>
          <p:spPr bwMode="auto">
            <a:xfrm>
              <a:off x="1603" y="1733"/>
              <a:ext cx="1058" cy="85"/>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8859" name="Line 10"/>
            <p:cNvSpPr>
              <a:spLocks noChangeShapeType="1"/>
            </p:cNvSpPr>
            <p:nvPr/>
          </p:nvSpPr>
          <p:spPr bwMode="auto">
            <a:xfrm flipH="1">
              <a:off x="1603" y="2109"/>
              <a:ext cx="1058" cy="61"/>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8860" name="Text Box 11"/>
            <p:cNvSpPr txBox="1">
              <a:spLocks noChangeArrowheads="1"/>
            </p:cNvSpPr>
            <p:nvPr/>
          </p:nvSpPr>
          <p:spPr bwMode="auto">
            <a:xfrm>
              <a:off x="756" y="1564"/>
              <a:ext cx="787" cy="233"/>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solidFill>
                    <a:srgbClr val="3366FF"/>
                  </a:solidFill>
                </a:rPr>
                <a:t>foo (</a:t>
              </a:r>
              <a:r>
                <a:rPr lang="en-US" b="1" dirty="0" err="1">
                  <a:solidFill>
                    <a:srgbClr val="3366FF"/>
                  </a:solidFill>
                </a:rPr>
                <a:t>args</a:t>
              </a:r>
              <a:r>
                <a:rPr lang="en-US" b="1" dirty="0">
                  <a:solidFill>
                    <a:srgbClr val="3366FF"/>
                  </a:solidFill>
                </a:rPr>
                <a:t>) </a:t>
              </a:r>
            </a:p>
          </p:txBody>
        </p:sp>
        <p:sp>
          <p:nvSpPr>
            <p:cNvPr id="78861" name="Text Box 12"/>
            <p:cNvSpPr txBox="1">
              <a:spLocks noChangeArrowheads="1"/>
            </p:cNvSpPr>
            <p:nvPr/>
          </p:nvSpPr>
          <p:spPr bwMode="auto">
            <a:xfrm>
              <a:off x="2745" y="1649"/>
              <a:ext cx="7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solidFill>
                    <a:srgbClr val="008000"/>
                  </a:solidFill>
                </a:rPr>
                <a:t>foo (</a:t>
              </a:r>
              <a:r>
                <a:rPr lang="en-US" b="1" dirty="0" err="1">
                  <a:solidFill>
                    <a:srgbClr val="008000"/>
                  </a:solidFill>
                </a:rPr>
                <a:t>args</a:t>
              </a:r>
              <a:r>
                <a:rPr lang="en-US" b="1" dirty="0">
                  <a:solidFill>
                    <a:srgbClr val="008000"/>
                  </a:solidFill>
                </a:rPr>
                <a:t>)</a:t>
              </a:r>
            </a:p>
          </p:txBody>
        </p:sp>
        <p:sp>
          <p:nvSpPr>
            <p:cNvPr id="78862" name="Text Box 13"/>
            <p:cNvSpPr txBox="1">
              <a:spLocks noChangeArrowheads="1"/>
            </p:cNvSpPr>
            <p:nvPr/>
          </p:nvSpPr>
          <p:spPr bwMode="auto">
            <a:xfrm>
              <a:off x="2752" y="1940"/>
              <a:ext cx="536"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solidFill>
                    <a:srgbClr val="008000"/>
                  </a:solidFill>
                </a:rPr>
                <a:t>return </a:t>
              </a:r>
            </a:p>
          </p:txBody>
        </p:sp>
        <p:sp>
          <p:nvSpPr>
            <p:cNvPr id="78863" name="Text Box 14"/>
            <p:cNvSpPr txBox="1">
              <a:spLocks noChangeArrowheads="1"/>
            </p:cNvSpPr>
            <p:nvPr/>
          </p:nvSpPr>
          <p:spPr bwMode="auto">
            <a:xfrm>
              <a:off x="1822" y="1808"/>
              <a:ext cx="46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t>RPC </a:t>
              </a:r>
            </a:p>
          </p:txBody>
        </p:sp>
        <p:sp>
          <p:nvSpPr>
            <p:cNvPr id="78864" name="Line 15"/>
            <p:cNvSpPr>
              <a:spLocks noChangeShapeType="1"/>
            </p:cNvSpPr>
            <p:nvPr/>
          </p:nvSpPr>
          <p:spPr bwMode="auto">
            <a:xfrm>
              <a:off x="2206" y="1272"/>
              <a:ext cx="0" cy="1410"/>
            </a:xfrm>
            <a:prstGeom prst="line">
              <a:avLst/>
            </a:prstGeom>
            <a:noFill/>
            <a:ln w="9525">
              <a:solidFill>
                <a:schemeClr val="tx1"/>
              </a:solidFill>
              <a:prstDash val="lgDashDotDot"/>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8865" name="Text Box 16"/>
            <p:cNvSpPr txBox="1">
              <a:spLocks noChangeArrowheads="1"/>
            </p:cNvSpPr>
            <p:nvPr/>
          </p:nvSpPr>
          <p:spPr bwMode="auto">
            <a:xfrm>
              <a:off x="1372" y="2583"/>
              <a:ext cx="5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a:t>Host 1 </a:t>
              </a:r>
            </a:p>
          </p:txBody>
        </p:sp>
        <p:sp>
          <p:nvSpPr>
            <p:cNvPr id="78866" name="Text Box 17"/>
            <p:cNvSpPr txBox="1">
              <a:spLocks noChangeArrowheads="1"/>
            </p:cNvSpPr>
            <p:nvPr/>
          </p:nvSpPr>
          <p:spPr bwMode="auto">
            <a:xfrm>
              <a:off x="2539" y="2574"/>
              <a:ext cx="5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a:t>Host 2 </a:t>
              </a:r>
            </a:p>
          </p:txBody>
        </p:sp>
      </p:grpSp>
      <p:sp>
        <p:nvSpPr>
          <p:cNvPr id="78851" name="Rectangle 18"/>
          <p:cNvSpPr>
            <a:spLocks noGrp="1" noChangeArrowheads="1"/>
          </p:cNvSpPr>
          <p:nvPr>
            <p:ph type="title"/>
          </p:nvPr>
        </p:nvSpPr>
        <p:spPr/>
        <p:txBody>
          <a:bodyPr/>
          <a:lstStyle/>
          <a:p>
            <a:pPr eaLnBrk="1" hangingPunct="1"/>
            <a:r>
              <a:rPr lang="en-US" dirty="0">
                <a:latin typeface="Arial" charset="0"/>
                <a:cs typeface="Arial" charset="0"/>
              </a:rPr>
              <a:t>Remote procedure call (RPC)</a:t>
            </a:r>
          </a:p>
        </p:txBody>
      </p:sp>
      <p:sp>
        <p:nvSpPr>
          <p:cNvPr id="2" name="Content Placeholder 1"/>
          <p:cNvSpPr>
            <a:spLocks noGrp="1"/>
          </p:cNvSpPr>
          <p:nvPr>
            <p:ph idx="1"/>
          </p:nvPr>
        </p:nvSpPr>
        <p:spPr>
          <a:xfrm>
            <a:off x="395669" y="1802588"/>
            <a:ext cx="4510979" cy="5055412"/>
          </a:xfrm>
        </p:spPr>
        <p:txBody>
          <a:bodyPr>
            <a:normAutofit fontScale="77500" lnSpcReduction="20000"/>
          </a:bodyPr>
          <a:lstStyle/>
          <a:p>
            <a:r>
              <a:rPr lang="en-US" dirty="0"/>
              <a:t>We create a higher-level abstraction that allows a client to call a procedure to run on another server</a:t>
            </a:r>
          </a:p>
          <a:p>
            <a:r>
              <a:rPr lang="en-US" dirty="0"/>
              <a:t>We simply replace the called function with a shim function that </a:t>
            </a:r>
          </a:p>
          <a:p>
            <a:pPr lvl="1"/>
            <a:r>
              <a:rPr lang="en-US" dirty="0">
                <a:solidFill>
                  <a:srgbClr val="3366FF"/>
                </a:solidFill>
              </a:rPr>
              <a:t>Packs the arguments into a network packet</a:t>
            </a:r>
          </a:p>
          <a:p>
            <a:pPr lvl="1"/>
            <a:r>
              <a:rPr lang="en-US" dirty="0">
                <a:solidFill>
                  <a:srgbClr val="3366FF"/>
                </a:solidFill>
              </a:rPr>
              <a:t>Sends the packet to the listener</a:t>
            </a:r>
          </a:p>
          <a:p>
            <a:pPr lvl="1"/>
            <a:r>
              <a:rPr lang="en-US" dirty="0">
                <a:solidFill>
                  <a:srgbClr val="3366FF"/>
                </a:solidFill>
              </a:rPr>
              <a:t>Waits for a message from the listener with the function return value</a:t>
            </a:r>
          </a:p>
          <a:p>
            <a:pPr lvl="1"/>
            <a:r>
              <a:rPr lang="en-US" dirty="0">
                <a:solidFill>
                  <a:srgbClr val="3366FF"/>
                </a:solidFill>
              </a:rPr>
              <a:t>Receives and unpacks the data into the function results value</a:t>
            </a:r>
          </a:p>
          <a:p>
            <a:pPr lvl="1"/>
            <a:r>
              <a:rPr lang="en-US" dirty="0">
                <a:solidFill>
                  <a:srgbClr val="3366FF"/>
                </a:solidFill>
              </a:rPr>
              <a:t>Returns from the call with the result value</a:t>
            </a:r>
          </a:p>
          <a:p>
            <a:r>
              <a:rPr lang="en-US" dirty="0">
                <a:solidFill>
                  <a:schemeClr val="accent1">
                    <a:lumMod val="60000"/>
                    <a:lumOff val="40000"/>
                  </a:schemeClr>
                </a:solidFill>
              </a:rPr>
              <a:t>And the function's caller never knows that the work was done elsewhere!</a:t>
            </a:r>
          </a:p>
          <a:p>
            <a:pPr lvl="1"/>
            <a:endParaRPr lang="en-US" dirty="0"/>
          </a:p>
        </p:txBody>
      </p:sp>
      <p:sp>
        <p:nvSpPr>
          <p:cNvPr id="20" name="Content Placeholder 1"/>
          <p:cNvSpPr txBox="1">
            <a:spLocks/>
          </p:cNvSpPr>
          <p:nvPr/>
        </p:nvSpPr>
        <p:spPr>
          <a:xfrm>
            <a:off x="4690949" y="4586466"/>
            <a:ext cx="4453051" cy="2271534"/>
          </a:xfrm>
          <a:prstGeom prst="rect">
            <a:avLst/>
          </a:prstGeom>
        </p:spPr>
        <p:txBody>
          <a:bodyPr vert="horz" lIns="91440" tIns="45720" rIns="91440" bIns="45720" rtlCol="0">
            <a:normAutofit fontScale="70000" lnSpcReduction="2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r>
              <a:rPr lang="en-US" dirty="0"/>
              <a:t>The listener is a process in an infinite loop</a:t>
            </a:r>
          </a:p>
          <a:p>
            <a:pPr lvl="1"/>
            <a:r>
              <a:rPr lang="en-US" dirty="0">
                <a:solidFill>
                  <a:srgbClr val="008000"/>
                </a:solidFill>
              </a:rPr>
              <a:t>It waits for message containing arguments</a:t>
            </a:r>
          </a:p>
          <a:p>
            <a:pPr lvl="1"/>
            <a:r>
              <a:rPr lang="en-US" dirty="0">
                <a:solidFill>
                  <a:srgbClr val="008000"/>
                </a:solidFill>
              </a:rPr>
              <a:t>Unpacks the arguments</a:t>
            </a:r>
          </a:p>
          <a:p>
            <a:pPr lvl="1"/>
            <a:r>
              <a:rPr lang="en-US" dirty="0">
                <a:solidFill>
                  <a:srgbClr val="008000"/>
                </a:solidFill>
              </a:rPr>
              <a:t>Calls the function with the arguments</a:t>
            </a:r>
          </a:p>
          <a:p>
            <a:pPr lvl="1"/>
            <a:r>
              <a:rPr lang="en-US" dirty="0">
                <a:solidFill>
                  <a:srgbClr val="008000"/>
                </a:solidFill>
              </a:rPr>
              <a:t>Packs the result value into a network packet</a:t>
            </a:r>
          </a:p>
          <a:p>
            <a:pPr lvl="1"/>
            <a:r>
              <a:rPr lang="en-US" dirty="0">
                <a:solidFill>
                  <a:srgbClr val="008000"/>
                </a:solidFill>
              </a:rPr>
              <a:t>Sends the  packet back to the sender</a:t>
            </a:r>
          </a:p>
          <a:p>
            <a:pPr lvl="1"/>
            <a:r>
              <a:rPr lang="en-US" dirty="0">
                <a:solidFill>
                  <a:srgbClr val="008000"/>
                </a:solidFill>
              </a:rPr>
              <a:t>Repeats the loop</a:t>
            </a:r>
          </a:p>
          <a:p>
            <a:pPr lvl="1"/>
            <a:endParaRPr lang="en-US" dirty="0"/>
          </a:p>
        </p:txBody>
      </p:sp>
      <p:cxnSp>
        <p:nvCxnSpPr>
          <p:cNvPr id="29" name="Straight Arrow Connector 28"/>
          <p:cNvCxnSpPr/>
          <p:nvPr/>
        </p:nvCxnSpPr>
        <p:spPr>
          <a:xfrm>
            <a:off x="4567666" y="4157056"/>
            <a:ext cx="649645" cy="666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3892425" y="5235149"/>
            <a:ext cx="1324886" cy="9593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314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dissolv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dissolve">
                                      <p:cBhvr>
                                        <p:cTn id="32" dur="500"/>
                                        <p:tgtEl>
                                          <p:spTgt spid="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0">
                                            <p:txEl>
                                              <p:pRg st="0" end="0"/>
                                            </p:txEl>
                                          </p:spTgt>
                                        </p:tgtEl>
                                        <p:attrNameLst>
                                          <p:attrName>style.visibility</p:attrName>
                                        </p:attrNameLst>
                                      </p:cBhvr>
                                      <p:to>
                                        <p:strVal val="visible"/>
                                      </p:to>
                                    </p:set>
                                    <p:animEffect transition="in" filter="dissolve">
                                      <p:cBhvr>
                                        <p:cTn id="37" dur="500"/>
                                        <p:tgtEl>
                                          <p:spTgt spid="20">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0">
                                            <p:txEl>
                                              <p:pRg st="1" end="1"/>
                                            </p:txEl>
                                          </p:spTgt>
                                        </p:tgtEl>
                                        <p:attrNameLst>
                                          <p:attrName>style.visibility</p:attrName>
                                        </p:attrNameLst>
                                      </p:cBhvr>
                                      <p:to>
                                        <p:strVal val="visible"/>
                                      </p:to>
                                    </p:set>
                                    <p:animEffect transition="in" filter="dissolve">
                                      <p:cBhvr>
                                        <p:cTn id="42" dur="500"/>
                                        <p:tgtEl>
                                          <p:spTgt spid="20">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0">
                                            <p:txEl>
                                              <p:pRg st="2" end="2"/>
                                            </p:txEl>
                                          </p:spTgt>
                                        </p:tgtEl>
                                        <p:attrNameLst>
                                          <p:attrName>style.visibility</p:attrName>
                                        </p:attrNameLst>
                                      </p:cBhvr>
                                      <p:to>
                                        <p:strVal val="visible"/>
                                      </p:to>
                                    </p:set>
                                    <p:animEffect transition="in" filter="dissolve">
                                      <p:cBhvr>
                                        <p:cTn id="47" dur="500"/>
                                        <p:tgtEl>
                                          <p:spTgt spid="20">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0">
                                            <p:txEl>
                                              <p:pRg st="3" end="3"/>
                                            </p:txEl>
                                          </p:spTgt>
                                        </p:tgtEl>
                                        <p:attrNameLst>
                                          <p:attrName>style.visibility</p:attrName>
                                        </p:attrNameLst>
                                      </p:cBhvr>
                                      <p:to>
                                        <p:strVal val="visible"/>
                                      </p:to>
                                    </p:set>
                                    <p:animEffect transition="in" filter="dissolve">
                                      <p:cBhvr>
                                        <p:cTn id="52" dur="500"/>
                                        <p:tgtEl>
                                          <p:spTgt spid="20">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0">
                                            <p:txEl>
                                              <p:pRg st="4" end="4"/>
                                            </p:txEl>
                                          </p:spTgt>
                                        </p:tgtEl>
                                        <p:attrNameLst>
                                          <p:attrName>style.visibility</p:attrName>
                                        </p:attrNameLst>
                                      </p:cBhvr>
                                      <p:to>
                                        <p:strVal val="visible"/>
                                      </p:to>
                                    </p:set>
                                    <p:animEffect transition="in" filter="dissolve">
                                      <p:cBhvr>
                                        <p:cTn id="57" dur="500"/>
                                        <p:tgtEl>
                                          <p:spTgt spid="20">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20">
                                            <p:txEl>
                                              <p:pRg st="5" end="5"/>
                                            </p:txEl>
                                          </p:spTgt>
                                        </p:tgtEl>
                                        <p:attrNameLst>
                                          <p:attrName>style.visibility</p:attrName>
                                        </p:attrNameLst>
                                      </p:cBhvr>
                                      <p:to>
                                        <p:strVal val="visible"/>
                                      </p:to>
                                    </p:set>
                                    <p:animEffect transition="in" filter="dissolve">
                                      <p:cBhvr>
                                        <p:cTn id="62" dur="500"/>
                                        <p:tgtEl>
                                          <p:spTgt spid="20">
                                            <p:txEl>
                                              <p:pRg st="5" end="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dissolve">
                                      <p:cBhvr>
                                        <p:cTn id="67" dur="500"/>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0">
                                            <p:txEl>
                                              <p:pRg st="6" end="6"/>
                                            </p:txEl>
                                          </p:spTgt>
                                        </p:tgtEl>
                                        <p:attrNameLst>
                                          <p:attrName>style.visibility</p:attrName>
                                        </p:attrNameLst>
                                      </p:cBhvr>
                                      <p:to>
                                        <p:strVal val="visible"/>
                                      </p:to>
                                    </p:set>
                                    <p:animEffect transition="in" filter="dissolve">
                                      <p:cBhvr>
                                        <p:cTn id="72" dur="500"/>
                                        <p:tgtEl>
                                          <p:spTgt spid="20">
                                            <p:txEl>
                                              <p:pRg st="6" end="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2">
                                            <p:txEl>
                                              <p:pRg st="5" end="5"/>
                                            </p:txEl>
                                          </p:spTgt>
                                        </p:tgtEl>
                                        <p:attrNameLst>
                                          <p:attrName>style.visibility</p:attrName>
                                        </p:attrNameLst>
                                      </p:cBhvr>
                                      <p:to>
                                        <p:strVal val="visible"/>
                                      </p:to>
                                    </p:set>
                                    <p:animEffect transition="in" filter="dissolve">
                                      <p:cBhvr>
                                        <p:cTn id="77" dur="500"/>
                                        <p:tgtEl>
                                          <p:spTgt spid="2">
                                            <p:txEl>
                                              <p:pRg st="5" end="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2">
                                            <p:txEl>
                                              <p:pRg st="6" end="6"/>
                                            </p:txEl>
                                          </p:spTgt>
                                        </p:tgtEl>
                                        <p:attrNameLst>
                                          <p:attrName>style.visibility</p:attrName>
                                        </p:attrNameLst>
                                      </p:cBhvr>
                                      <p:to>
                                        <p:strVal val="visible"/>
                                      </p:to>
                                    </p:set>
                                    <p:animEffect transition="in" filter="dissolve">
                                      <p:cBhvr>
                                        <p:cTn id="82" dur="500"/>
                                        <p:tgtEl>
                                          <p:spTgt spid="2">
                                            <p:txEl>
                                              <p:pRg st="6" end="6"/>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2">
                                            <p:txEl>
                                              <p:pRg st="7" end="7"/>
                                            </p:txEl>
                                          </p:spTgt>
                                        </p:tgtEl>
                                        <p:attrNameLst>
                                          <p:attrName>style.visibility</p:attrName>
                                        </p:attrNameLst>
                                      </p:cBhvr>
                                      <p:to>
                                        <p:strVal val="visible"/>
                                      </p:to>
                                    </p:set>
                                    <p:animEffect transition="in" filter="dissolve">
                                      <p:cBhvr>
                                        <p:cTn id="8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Oval 3"/>
          <p:cNvSpPr>
            <a:spLocks noChangeArrowheads="1"/>
          </p:cNvSpPr>
          <p:nvPr/>
        </p:nvSpPr>
        <p:spPr bwMode="auto">
          <a:xfrm>
            <a:off x="794932" y="1790294"/>
            <a:ext cx="1238656" cy="123865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9875" name="Text Box 4"/>
          <p:cNvSpPr txBox="1">
            <a:spLocks noChangeArrowheads="1"/>
          </p:cNvSpPr>
          <p:nvPr/>
        </p:nvSpPr>
        <p:spPr bwMode="auto">
          <a:xfrm>
            <a:off x="657875" y="2000431"/>
            <a:ext cx="1443669"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b="1" dirty="0"/>
              <a:t>User program </a:t>
            </a:r>
          </a:p>
        </p:txBody>
      </p:sp>
      <p:sp>
        <p:nvSpPr>
          <p:cNvPr id="79876" name="Line 5"/>
          <p:cNvSpPr>
            <a:spLocks noChangeShapeType="1"/>
          </p:cNvSpPr>
          <p:nvPr/>
        </p:nvSpPr>
        <p:spPr bwMode="auto">
          <a:xfrm>
            <a:off x="1409700" y="3028950"/>
            <a:ext cx="0" cy="933450"/>
          </a:xfrm>
          <a:prstGeom prst="line">
            <a:avLst/>
          </a:prstGeom>
          <a:noFill/>
          <a:ln w="9525">
            <a:solidFill>
              <a:schemeClr val="tx1"/>
            </a:solidFill>
            <a:round/>
            <a:headEnd type="triangle"/>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9877" name="Text Box 6"/>
          <p:cNvSpPr txBox="1">
            <a:spLocks noChangeArrowheads="1"/>
          </p:cNvSpPr>
          <p:nvPr/>
        </p:nvSpPr>
        <p:spPr bwMode="auto">
          <a:xfrm>
            <a:off x="1511300" y="3419868"/>
            <a:ext cx="82599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t>read() </a:t>
            </a:r>
          </a:p>
        </p:txBody>
      </p:sp>
      <p:sp>
        <p:nvSpPr>
          <p:cNvPr id="79878" name="Text Box 7"/>
          <p:cNvSpPr txBox="1">
            <a:spLocks noChangeArrowheads="1"/>
          </p:cNvSpPr>
          <p:nvPr/>
        </p:nvSpPr>
        <p:spPr bwMode="auto">
          <a:xfrm>
            <a:off x="2505075" y="4560888"/>
            <a:ext cx="1374775" cy="376237"/>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a:t>NFS client </a:t>
            </a:r>
          </a:p>
        </p:txBody>
      </p:sp>
      <p:sp>
        <p:nvSpPr>
          <p:cNvPr id="79879" name="Text Box 8"/>
          <p:cNvSpPr txBox="1">
            <a:spLocks noChangeArrowheads="1"/>
          </p:cNvSpPr>
          <p:nvPr/>
        </p:nvSpPr>
        <p:spPr bwMode="auto">
          <a:xfrm>
            <a:off x="2033588" y="5319713"/>
            <a:ext cx="2327275" cy="376237"/>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a:t>RPC layer at client  </a:t>
            </a:r>
          </a:p>
        </p:txBody>
      </p:sp>
      <p:sp>
        <p:nvSpPr>
          <p:cNvPr id="79880" name="Text Box 9"/>
          <p:cNvSpPr txBox="1">
            <a:spLocks noChangeArrowheads="1"/>
          </p:cNvSpPr>
          <p:nvPr/>
        </p:nvSpPr>
        <p:spPr bwMode="auto">
          <a:xfrm>
            <a:off x="4879975" y="5319713"/>
            <a:ext cx="2352675" cy="376237"/>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a:t>RPC layer at server </a:t>
            </a:r>
          </a:p>
        </p:txBody>
      </p:sp>
      <p:sp>
        <p:nvSpPr>
          <p:cNvPr id="79881" name="Text Box 10"/>
          <p:cNvSpPr txBox="1">
            <a:spLocks noChangeArrowheads="1"/>
          </p:cNvSpPr>
          <p:nvPr/>
        </p:nvSpPr>
        <p:spPr bwMode="auto">
          <a:xfrm>
            <a:off x="5318125" y="4559300"/>
            <a:ext cx="1463675" cy="37623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a:t>NFS server </a:t>
            </a:r>
          </a:p>
        </p:txBody>
      </p:sp>
      <p:sp>
        <p:nvSpPr>
          <p:cNvPr id="79882" name="Text Box 11"/>
          <p:cNvSpPr txBox="1">
            <a:spLocks noChangeArrowheads="1"/>
          </p:cNvSpPr>
          <p:nvPr/>
        </p:nvSpPr>
        <p:spPr bwMode="auto">
          <a:xfrm>
            <a:off x="6292039" y="3898900"/>
            <a:ext cx="2057587" cy="36933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t>Linux file system </a:t>
            </a:r>
          </a:p>
        </p:txBody>
      </p:sp>
      <p:sp>
        <p:nvSpPr>
          <p:cNvPr id="79883" name="AutoShape 12"/>
          <p:cNvSpPr>
            <a:spLocks noChangeArrowheads="1"/>
          </p:cNvSpPr>
          <p:nvPr/>
        </p:nvSpPr>
        <p:spPr bwMode="auto">
          <a:xfrm>
            <a:off x="8032750" y="4749800"/>
            <a:ext cx="914400" cy="609600"/>
          </a:xfrm>
          <a:prstGeom prst="flowChartMagneticDisk">
            <a:avLst/>
          </a:prstGeom>
          <a:solidFill>
            <a:srgbClr val="969696"/>
          </a:solidFill>
          <a:ln w="9525">
            <a:solidFill>
              <a:schemeClr val="tx1"/>
            </a:solidFill>
            <a:round/>
            <a:headEnd/>
            <a:tailEnd/>
          </a:ln>
        </p:spPr>
        <p:txBody>
          <a:bodyPr wrap="none" anchor="ctr"/>
          <a:lstStyle/>
          <a:p>
            <a:endParaRPr lang="en-US"/>
          </a:p>
        </p:txBody>
      </p:sp>
      <p:sp>
        <p:nvSpPr>
          <p:cNvPr id="79884" name="Text Box 13"/>
          <p:cNvSpPr txBox="1">
            <a:spLocks noChangeArrowheads="1"/>
          </p:cNvSpPr>
          <p:nvPr/>
        </p:nvSpPr>
        <p:spPr bwMode="auto">
          <a:xfrm>
            <a:off x="522288" y="3924300"/>
            <a:ext cx="2057587" cy="36933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t>Linux file system </a:t>
            </a:r>
          </a:p>
        </p:txBody>
      </p:sp>
      <p:cxnSp>
        <p:nvCxnSpPr>
          <p:cNvPr id="79885" name="AutoShape 14"/>
          <p:cNvCxnSpPr>
            <a:cxnSpLocks noChangeShapeType="1"/>
            <a:stCxn id="79884" idx="3"/>
            <a:endCxn id="79878" idx="0"/>
          </p:cNvCxnSpPr>
          <p:nvPr/>
        </p:nvCxnSpPr>
        <p:spPr bwMode="auto">
          <a:xfrm>
            <a:off x="2579875" y="4108966"/>
            <a:ext cx="612588" cy="451922"/>
          </a:xfrm>
          <a:prstGeom prst="bentConnector2">
            <a:avLst/>
          </a:prstGeom>
          <a:noFill/>
          <a:ln w="9525">
            <a:solidFill>
              <a:schemeClr val="tx1"/>
            </a:solidFill>
            <a:miter lim="800000"/>
            <a:headEnd type="triangle"/>
            <a:tailEnd type="triangle" w="med" len="med"/>
          </a:ln>
          <a:extLst>
            <a:ext uri="{909E8E84-426E-40dd-AFC4-6F175D3DCCD1}">
              <a14:hiddenFill xmlns="" xmlns:a14="http://schemas.microsoft.com/office/drawing/2010/main">
                <a:noFill/>
              </a14:hiddenFill>
            </a:ext>
          </a:extLst>
        </p:spPr>
      </p:cxnSp>
      <p:cxnSp>
        <p:nvCxnSpPr>
          <p:cNvPr id="79886" name="AutoShape 15"/>
          <p:cNvCxnSpPr>
            <a:cxnSpLocks noChangeShapeType="1"/>
            <a:stCxn id="79878" idx="2"/>
            <a:endCxn id="79879" idx="0"/>
          </p:cNvCxnSpPr>
          <p:nvPr/>
        </p:nvCxnSpPr>
        <p:spPr bwMode="auto">
          <a:xfrm rot="16200000" flipH="1">
            <a:off x="3003550" y="5126038"/>
            <a:ext cx="382588" cy="4762"/>
          </a:xfrm>
          <a:prstGeom prst="bentConnector3">
            <a:avLst>
              <a:gd name="adj1" fmla="val 49792"/>
            </a:avLst>
          </a:prstGeom>
          <a:noFill/>
          <a:ln w="9525">
            <a:solidFill>
              <a:schemeClr val="tx1"/>
            </a:solidFill>
            <a:miter lim="800000"/>
            <a:headEnd type="triangle"/>
            <a:tailEnd type="triangle" w="med" len="med"/>
          </a:ln>
          <a:extLst>
            <a:ext uri="{909E8E84-426E-40dd-AFC4-6F175D3DCCD1}">
              <a14:hiddenFill xmlns="" xmlns:a14="http://schemas.microsoft.com/office/drawing/2010/main">
                <a:noFill/>
              </a14:hiddenFill>
            </a:ext>
          </a:extLst>
        </p:spPr>
      </p:cxnSp>
      <p:cxnSp>
        <p:nvCxnSpPr>
          <p:cNvPr id="79887" name="AutoShape 16"/>
          <p:cNvCxnSpPr>
            <a:cxnSpLocks noChangeShapeType="1"/>
            <a:stCxn id="79880" idx="0"/>
            <a:endCxn id="79881" idx="2"/>
          </p:cNvCxnSpPr>
          <p:nvPr/>
        </p:nvCxnSpPr>
        <p:spPr bwMode="auto">
          <a:xfrm rot="5400000" flipH="1">
            <a:off x="5861050" y="5124451"/>
            <a:ext cx="384175" cy="6350"/>
          </a:xfrm>
          <a:prstGeom prst="bentConnector3">
            <a:avLst>
              <a:gd name="adj1" fmla="val 50000"/>
            </a:avLst>
          </a:prstGeom>
          <a:noFill/>
          <a:ln w="9525">
            <a:solidFill>
              <a:schemeClr val="tx1"/>
            </a:solidFill>
            <a:miter lim="800000"/>
            <a:headEnd type="triangle"/>
            <a:tailEnd type="triangle" w="med" len="med"/>
          </a:ln>
          <a:extLst>
            <a:ext uri="{909E8E84-426E-40dd-AFC4-6F175D3DCCD1}">
              <a14:hiddenFill xmlns="" xmlns:a14="http://schemas.microsoft.com/office/drawing/2010/main">
                <a:noFill/>
              </a14:hiddenFill>
            </a:ext>
          </a:extLst>
        </p:spPr>
      </p:cxnSp>
      <p:cxnSp>
        <p:nvCxnSpPr>
          <p:cNvPr id="79888" name="AutoShape 17"/>
          <p:cNvCxnSpPr>
            <a:cxnSpLocks noChangeShapeType="1"/>
            <a:stCxn id="79881" idx="0"/>
            <a:endCxn id="79882" idx="1"/>
          </p:cNvCxnSpPr>
          <p:nvPr/>
        </p:nvCxnSpPr>
        <p:spPr bwMode="auto">
          <a:xfrm rot="5400000" flipH="1" flipV="1">
            <a:off x="5933134" y="4200395"/>
            <a:ext cx="475734" cy="242076"/>
          </a:xfrm>
          <a:prstGeom prst="bentConnector2">
            <a:avLst/>
          </a:prstGeom>
          <a:noFill/>
          <a:ln w="9525">
            <a:solidFill>
              <a:schemeClr val="tx1"/>
            </a:solidFill>
            <a:miter lim="800000"/>
            <a:headEnd type="triangle"/>
            <a:tailEnd type="triangle" w="med" len="med"/>
          </a:ln>
          <a:extLst>
            <a:ext uri="{909E8E84-426E-40dd-AFC4-6F175D3DCCD1}">
              <a14:hiddenFill xmlns="" xmlns:a14="http://schemas.microsoft.com/office/drawing/2010/main">
                <a:noFill/>
              </a14:hiddenFill>
            </a:ext>
          </a:extLst>
        </p:spPr>
      </p:cxnSp>
      <p:sp>
        <p:nvSpPr>
          <p:cNvPr id="79889" name="Text Box 18"/>
          <p:cNvSpPr txBox="1">
            <a:spLocks noChangeArrowheads="1"/>
          </p:cNvSpPr>
          <p:nvPr/>
        </p:nvSpPr>
        <p:spPr bwMode="auto">
          <a:xfrm>
            <a:off x="4035425" y="6097588"/>
            <a:ext cx="12128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a:t>Network  </a:t>
            </a:r>
          </a:p>
        </p:txBody>
      </p:sp>
      <p:sp>
        <p:nvSpPr>
          <p:cNvPr id="79890" name="Rectangle 19"/>
          <p:cNvSpPr>
            <a:spLocks noChangeArrowheads="1"/>
          </p:cNvSpPr>
          <p:nvPr/>
        </p:nvSpPr>
        <p:spPr bwMode="auto">
          <a:xfrm>
            <a:off x="2755900" y="6148388"/>
            <a:ext cx="3743325" cy="3048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9891" name="Line 20"/>
          <p:cNvSpPr>
            <a:spLocks noChangeShapeType="1"/>
          </p:cNvSpPr>
          <p:nvPr/>
        </p:nvSpPr>
        <p:spPr bwMode="auto">
          <a:xfrm>
            <a:off x="3430588" y="5684838"/>
            <a:ext cx="0" cy="46355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9892" name="Line 21"/>
          <p:cNvSpPr>
            <a:spLocks noChangeShapeType="1"/>
          </p:cNvSpPr>
          <p:nvPr/>
        </p:nvSpPr>
        <p:spPr bwMode="auto">
          <a:xfrm flipV="1">
            <a:off x="5607050" y="5684838"/>
            <a:ext cx="0" cy="46355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cxnSp>
        <p:nvCxnSpPr>
          <p:cNvPr id="79893" name="AutoShape 22"/>
          <p:cNvCxnSpPr>
            <a:cxnSpLocks noChangeShapeType="1"/>
            <a:stCxn id="79882" idx="3"/>
            <a:endCxn id="79883" idx="1"/>
          </p:cNvCxnSpPr>
          <p:nvPr/>
        </p:nvCxnSpPr>
        <p:spPr bwMode="auto">
          <a:xfrm>
            <a:off x="8349626" y="4083566"/>
            <a:ext cx="140324" cy="666234"/>
          </a:xfrm>
          <a:prstGeom prst="bentConnector2">
            <a:avLst/>
          </a:prstGeom>
          <a:noFill/>
          <a:ln w="9525">
            <a:solidFill>
              <a:schemeClr val="tx1"/>
            </a:solidFill>
            <a:miter lim="800000"/>
            <a:headEnd type="triangle" w="med" len="med"/>
            <a:tailEnd type="triangle" w="med" len="med"/>
          </a:ln>
          <a:extLst>
            <a:ext uri="{909E8E84-426E-40dd-AFC4-6F175D3DCCD1}">
              <a14:hiddenFill xmlns="" xmlns:a14="http://schemas.microsoft.com/office/drawing/2010/main">
                <a:noFill/>
              </a14:hiddenFill>
            </a:ext>
          </a:extLst>
        </p:spPr>
      </p:cxnSp>
      <p:sp>
        <p:nvSpPr>
          <p:cNvPr id="79894" name="Rectangle 23"/>
          <p:cNvSpPr>
            <a:spLocks noGrp="1" noChangeArrowheads="1"/>
          </p:cNvSpPr>
          <p:nvPr>
            <p:ph type="title"/>
          </p:nvPr>
        </p:nvSpPr>
        <p:spPr/>
        <p:txBody>
          <a:bodyPr/>
          <a:lstStyle/>
          <a:p>
            <a:pPr eaLnBrk="1" hangingPunct="1"/>
            <a:r>
              <a:rPr lang="en-US" dirty="0">
                <a:latin typeface="Arial" charset="0"/>
                <a:cs typeface="Arial" charset="0"/>
              </a:rPr>
              <a:t>NFS (Linux network file system)</a:t>
            </a:r>
          </a:p>
        </p:txBody>
      </p:sp>
      <p:sp>
        <p:nvSpPr>
          <p:cNvPr id="2" name="Content Placeholder 1"/>
          <p:cNvSpPr>
            <a:spLocks noGrp="1"/>
          </p:cNvSpPr>
          <p:nvPr>
            <p:ph idx="1"/>
          </p:nvPr>
        </p:nvSpPr>
        <p:spPr>
          <a:xfrm>
            <a:off x="2505075" y="1854686"/>
            <a:ext cx="6353175" cy="1907135"/>
          </a:xfrm>
        </p:spPr>
        <p:txBody>
          <a:bodyPr>
            <a:normAutofit fontScale="92500" lnSpcReduction="10000"/>
          </a:bodyPr>
          <a:lstStyle/>
          <a:p>
            <a:r>
              <a:rPr lang="en-US" dirty="0">
                <a:solidFill>
                  <a:srgbClr val="008000"/>
                </a:solidFill>
              </a:rPr>
              <a:t>Instead of making an I/O call to local storage, the file system passes the read() call through RPC to another Linux system</a:t>
            </a:r>
          </a:p>
          <a:p>
            <a:r>
              <a:rPr lang="en-US" dirty="0">
                <a:solidFill>
                  <a:srgbClr val="008000"/>
                </a:solidFill>
              </a:rPr>
              <a:t>The "NFS server" fulfills the function call and sends the results back</a:t>
            </a:r>
          </a:p>
        </p:txBody>
      </p:sp>
      <p:sp>
        <p:nvSpPr>
          <p:cNvPr id="24" name="Text Box 6"/>
          <p:cNvSpPr txBox="1">
            <a:spLocks noChangeArrowheads="1"/>
          </p:cNvSpPr>
          <p:nvPr/>
        </p:nvSpPr>
        <p:spPr bwMode="auto">
          <a:xfrm>
            <a:off x="7936630" y="3419868"/>
            <a:ext cx="82599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t>read() </a:t>
            </a:r>
          </a:p>
        </p:txBody>
      </p:sp>
    </p:spTree>
    <p:extLst>
      <p:ext uri="{BB962C8B-B14F-4D97-AF65-F5344CB8AC3E}">
        <p14:creationId xmlns:p14="http://schemas.microsoft.com/office/powerpoint/2010/main" val="286208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4400" kern="1200" dirty="0">
                <a:solidFill>
                  <a:srgbClr val="FFFFFF"/>
                </a:solidFill>
                <a:effectLst/>
              </a:rPr>
              <a:t>IPv6</a:t>
            </a:r>
            <a:endParaRPr lang="en-US" dirty="0">
              <a:solidFill>
                <a:srgbClr val="FFFFFF"/>
              </a:solidFill>
            </a:endParaRPr>
          </a:p>
        </p:txBody>
      </p:sp>
      <p:sp>
        <p:nvSpPr>
          <p:cNvPr id="3" name="Content Placeholder 2"/>
          <p:cNvSpPr>
            <a:spLocks noGrp="1"/>
          </p:cNvSpPr>
          <p:nvPr>
            <p:ph idx="1"/>
          </p:nvPr>
        </p:nvSpPr>
        <p:spPr/>
        <p:txBody>
          <a:bodyPr>
            <a:normAutofit/>
          </a:bodyPr>
          <a:lstStyle/>
          <a:p>
            <a:pPr lvl="0"/>
            <a:r>
              <a:rPr lang="en-US" kern="1200" dirty="0">
                <a:solidFill>
                  <a:schemeClr val="tx1"/>
                </a:solidFill>
                <a:effectLst/>
                <a:latin typeface="+mj-lt"/>
                <a:ea typeface="+mj-ea"/>
                <a:cs typeface="+mj-cs"/>
              </a:rPr>
              <a:t>Goals</a:t>
            </a:r>
          </a:p>
          <a:p>
            <a:pPr lvl="1"/>
            <a:r>
              <a:rPr lang="en-US" sz="2400" kern="1200" dirty="0">
                <a:solidFill>
                  <a:schemeClr val="tx1"/>
                </a:solidFill>
                <a:effectLst/>
                <a:latin typeface="+mj-lt"/>
                <a:ea typeface="+mj-ea"/>
                <a:cs typeface="+mj-cs"/>
              </a:rPr>
              <a:t>32-bit IPv4 address space was “used up” first</a:t>
            </a:r>
            <a:r>
              <a:rPr lang="en-US" sz="2400" kern="1200" baseline="0" dirty="0">
                <a:solidFill>
                  <a:schemeClr val="tx1"/>
                </a:solidFill>
                <a:effectLst/>
                <a:latin typeface="+mj-lt"/>
                <a:ea typeface="+mj-ea"/>
                <a:cs typeface="+mj-cs"/>
              </a:rPr>
              <a:t> about 1996 and then again</a:t>
            </a:r>
            <a:r>
              <a:rPr lang="en-US" sz="2400" kern="1200" dirty="0">
                <a:solidFill>
                  <a:schemeClr val="tx1"/>
                </a:solidFill>
                <a:effectLst/>
                <a:latin typeface="+mj-lt"/>
                <a:ea typeface="+mj-ea"/>
                <a:cs typeface="+mj-cs"/>
              </a:rPr>
              <a:t> in 2013</a:t>
            </a:r>
            <a:r>
              <a:rPr lang="en-US" sz="2400" kern="1200" baseline="0" dirty="0">
                <a:solidFill>
                  <a:schemeClr val="tx1"/>
                </a:solidFill>
                <a:effectLst/>
                <a:latin typeface="+mj-lt"/>
                <a:ea typeface="+mj-ea"/>
                <a:cs typeface="+mj-cs"/>
              </a:rPr>
              <a:t>…</a:t>
            </a:r>
          </a:p>
          <a:p>
            <a:pPr lvl="1"/>
            <a:r>
              <a:rPr lang="en-US" sz="2400" dirty="0">
                <a:solidFill>
                  <a:schemeClr val="tx1"/>
                </a:solidFill>
                <a:latin typeface="+mj-lt"/>
                <a:ea typeface="+mj-ea"/>
                <a:cs typeface="+mj-cs"/>
              </a:rPr>
              <a:t>…So bigger addresses!</a:t>
            </a:r>
            <a:endParaRPr lang="en-US" sz="2400" kern="1200" baseline="0" dirty="0">
              <a:solidFill>
                <a:schemeClr val="tx1"/>
              </a:solidFill>
              <a:effectLst/>
              <a:latin typeface="+mj-lt"/>
              <a:ea typeface="+mj-ea"/>
              <a:cs typeface="+mj-cs"/>
            </a:endParaRPr>
          </a:p>
          <a:p>
            <a:pPr lvl="1"/>
            <a:r>
              <a:rPr lang="en-US" sz="2400" dirty="0">
                <a:latin typeface="+mj-lt"/>
                <a:ea typeface="+mj-ea"/>
                <a:cs typeface="+mj-cs"/>
              </a:rPr>
              <a:t>More efficiently processed header</a:t>
            </a:r>
          </a:p>
          <a:p>
            <a:pPr lvl="1"/>
            <a:r>
              <a:rPr lang="en-US" sz="2400" kern="1200" dirty="0">
                <a:solidFill>
                  <a:schemeClr val="tx1"/>
                </a:solidFill>
                <a:effectLst/>
                <a:latin typeface="+mj-lt"/>
                <a:ea typeface="+mj-ea"/>
                <a:cs typeface="+mj-cs"/>
              </a:rPr>
              <a:t>Header changes to facilitate </a:t>
            </a:r>
            <a:r>
              <a:rPr lang="en-US" sz="2400" kern="1200" dirty="0" err="1">
                <a:solidFill>
                  <a:schemeClr val="tx1"/>
                </a:solidFill>
                <a:effectLst/>
                <a:latin typeface="+mj-lt"/>
                <a:ea typeface="+mj-ea"/>
                <a:cs typeface="+mj-cs"/>
              </a:rPr>
              <a:t>QoS</a:t>
            </a:r>
            <a:endParaRPr lang="en-US" sz="2400" kern="1200" dirty="0">
              <a:solidFill>
                <a:schemeClr val="tx1"/>
              </a:solidFill>
              <a:effectLst/>
              <a:latin typeface="+mj-lt"/>
              <a:ea typeface="+mj-ea"/>
              <a:cs typeface="+mj-cs"/>
            </a:endParaRPr>
          </a:p>
          <a:p>
            <a:pPr lvl="0"/>
            <a:r>
              <a:rPr lang="en-US" kern="1200" dirty="0">
                <a:solidFill>
                  <a:schemeClr val="tx1"/>
                </a:solidFill>
                <a:effectLst/>
                <a:latin typeface="+mj-lt"/>
                <a:ea typeface="+mj-ea"/>
                <a:cs typeface="+mj-cs"/>
              </a:rPr>
              <a:t>Why such slow adoption?</a:t>
            </a:r>
          </a:p>
        </p:txBody>
      </p:sp>
    </p:spTree>
    <p:extLst>
      <p:ext uri="{BB962C8B-B14F-4D97-AF65-F5344CB8AC3E}">
        <p14:creationId xmlns:p14="http://schemas.microsoft.com/office/powerpoint/2010/main" val="196225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4400" kern="1200" dirty="0">
                <a:solidFill>
                  <a:srgbClr val="FFFFFF"/>
                </a:solidFill>
                <a:effectLst/>
              </a:rPr>
              <a:t>Basic differences</a:t>
            </a:r>
            <a:endParaRPr lang="en-US" dirty="0">
              <a:solidFill>
                <a:srgbClr val="FFFFFF"/>
              </a:solidFill>
            </a:endParaRPr>
          </a:p>
        </p:txBody>
      </p:sp>
      <p:sp>
        <p:nvSpPr>
          <p:cNvPr id="3" name="Content Placeholder 2"/>
          <p:cNvSpPr>
            <a:spLocks noGrp="1"/>
          </p:cNvSpPr>
          <p:nvPr>
            <p:ph idx="1"/>
          </p:nvPr>
        </p:nvSpPr>
        <p:spPr>
          <a:xfrm>
            <a:off x="1364031" y="1916596"/>
            <a:ext cx="7494220" cy="4762092"/>
          </a:xfrm>
        </p:spPr>
        <p:txBody>
          <a:bodyPr>
            <a:normAutofit fontScale="55000" lnSpcReduction="20000"/>
          </a:bodyPr>
          <a:lstStyle/>
          <a:p>
            <a:pPr lvl="0">
              <a:spcBef>
                <a:spcPts val="500"/>
              </a:spcBef>
            </a:pPr>
            <a:r>
              <a:rPr lang="en-US" sz="4400" dirty="0">
                <a:ea typeface="+mj-ea"/>
                <a:cs typeface="+mj-cs"/>
              </a:rPr>
              <a:t>Fixed-length 40 byte header</a:t>
            </a:r>
          </a:p>
          <a:p>
            <a:pPr lvl="1">
              <a:spcBef>
                <a:spcPts val="500"/>
              </a:spcBef>
            </a:pPr>
            <a:r>
              <a:rPr lang="en-US" sz="4000" kern="1200" dirty="0">
                <a:solidFill>
                  <a:schemeClr val="tx1"/>
                </a:solidFill>
                <a:effectLst/>
                <a:ea typeface="+mj-ea"/>
                <a:cs typeface="+mj-cs"/>
              </a:rPr>
              <a:t>Options allowed after the header</a:t>
            </a:r>
          </a:p>
          <a:p>
            <a:pPr lvl="0">
              <a:spcBef>
                <a:spcPts val="500"/>
              </a:spcBef>
            </a:pPr>
            <a:r>
              <a:rPr lang="en-US" sz="4400" dirty="0">
                <a:ea typeface="+mj-ea"/>
                <a:cs typeface="+mj-cs"/>
              </a:rPr>
              <a:t>No fragmentation allowed</a:t>
            </a:r>
          </a:p>
          <a:p>
            <a:pPr lvl="0">
              <a:spcBef>
                <a:spcPts val="500"/>
              </a:spcBef>
            </a:pPr>
            <a:r>
              <a:rPr lang="en-US" sz="4400" dirty="0">
                <a:ea typeface="+mj-ea"/>
                <a:cs typeface="+mj-cs"/>
              </a:rPr>
              <a:t>No broadcast, only multicast</a:t>
            </a:r>
            <a:endParaRPr lang="en-US" sz="4400" kern="1200" dirty="0">
              <a:solidFill>
                <a:schemeClr val="tx1"/>
              </a:solidFill>
              <a:effectLst/>
              <a:ea typeface="+mj-ea"/>
              <a:cs typeface="+mj-cs"/>
            </a:endParaRPr>
          </a:p>
          <a:p>
            <a:pPr lvl="0">
              <a:spcBef>
                <a:spcPts val="500"/>
              </a:spcBef>
            </a:pPr>
            <a:r>
              <a:rPr lang="en-US" sz="4400" kern="1200" dirty="0">
                <a:solidFill>
                  <a:schemeClr val="tx1"/>
                </a:solidFill>
                <a:effectLst/>
                <a:ea typeface="+mj-ea"/>
                <a:cs typeface="+mj-cs"/>
              </a:rPr>
              <a:t>Addresses are 128 bits; network part is always the first 64 bits</a:t>
            </a:r>
          </a:p>
          <a:p>
            <a:pPr lvl="0">
              <a:spcBef>
                <a:spcPts val="500"/>
              </a:spcBef>
            </a:pPr>
            <a:r>
              <a:rPr lang="en-US" sz="4400" dirty="0">
                <a:ea typeface="+mj-ea"/>
                <a:cs typeface="+mj-cs"/>
              </a:rPr>
              <a:t>1.8x10</a:t>
            </a:r>
            <a:r>
              <a:rPr lang="en-US" sz="4400" baseline="30000" dirty="0">
                <a:ea typeface="+mj-ea"/>
                <a:cs typeface="+mj-cs"/>
              </a:rPr>
              <a:t>19</a:t>
            </a:r>
            <a:r>
              <a:rPr lang="en-US" sz="4400" dirty="0">
                <a:ea typeface="+mj-ea"/>
                <a:cs typeface="+mj-cs"/>
              </a:rPr>
              <a:t> subnets; 1.8x10</a:t>
            </a:r>
            <a:r>
              <a:rPr lang="en-US" sz="4400" baseline="30000" dirty="0">
                <a:ea typeface="+mj-ea"/>
                <a:cs typeface="+mj-cs"/>
              </a:rPr>
              <a:t>19</a:t>
            </a:r>
            <a:r>
              <a:rPr lang="en-US" sz="4400" dirty="0">
                <a:ea typeface="+mj-ea"/>
                <a:cs typeface="+mj-cs"/>
              </a:rPr>
              <a:t> hosts on each subnet</a:t>
            </a:r>
          </a:p>
          <a:p>
            <a:pPr lvl="0">
              <a:spcBef>
                <a:spcPts val="500"/>
              </a:spcBef>
            </a:pPr>
            <a:r>
              <a:rPr lang="en-US" sz="4400" dirty="0">
                <a:ea typeface="+mj-ea"/>
                <a:cs typeface="+mj-cs"/>
              </a:rPr>
              <a:t>Neighbor Discovery Protocol replaces ARP</a:t>
            </a:r>
          </a:p>
          <a:p>
            <a:pPr lvl="0">
              <a:spcBef>
                <a:spcPts val="500"/>
              </a:spcBef>
            </a:pPr>
            <a:r>
              <a:rPr lang="en-US" sz="4400" dirty="0">
                <a:ea typeface="+mj-ea"/>
                <a:cs typeface="+mj-cs"/>
              </a:rPr>
              <a:t>NAT is discouraged, but local addresses available (fc00::/7)</a:t>
            </a:r>
          </a:p>
          <a:p>
            <a:pPr lvl="0">
              <a:spcBef>
                <a:spcPts val="500"/>
              </a:spcBef>
            </a:pPr>
            <a:r>
              <a:rPr lang="en-US" sz="4400" dirty="0">
                <a:ea typeface="+mj-ea"/>
                <a:cs typeface="+mj-cs"/>
              </a:rPr>
              <a:t>Every interface must have a link-local address (fe80::/10)</a:t>
            </a:r>
          </a:p>
          <a:p>
            <a:pPr lvl="0">
              <a:spcBef>
                <a:spcPts val="500"/>
              </a:spcBef>
            </a:pPr>
            <a:r>
              <a:rPr lang="en-US" sz="4400" kern="1200" dirty="0">
                <a:solidFill>
                  <a:schemeClr val="tx1"/>
                </a:solidFill>
                <a:effectLst/>
                <a:ea typeface="+mj-ea"/>
                <a:cs typeface="+mj-cs"/>
              </a:rPr>
              <a:t>Impractical to scan a subnet for hosts</a:t>
            </a:r>
          </a:p>
        </p:txBody>
      </p:sp>
      <p:sp>
        <p:nvSpPr>
          <p:cNvPr id="4" name="Date Placeholder 3"/>
          <p:cNvSpPr>
            <a:spLocks noGrp="1"/>
          </p:cNvSpPr>
          <p:nvPr>
            <p:ph type="dt" sz="half" idx="10"/>
          </p:nvPr>
        </p:nvSpPr>
        <p:spPr/>
        <p:txBody>
          <a:bodyPr/>
          <a:lstStyle/>
          <a:p>
            <a:fld id="{D99A3CBD-B60C-8040-B0D0-9532D70699E8}" type="datetime1">
              <a:rPr lang="en-US" smtClean="0"/>
              <a:t>11/16/23</a:t>
            </a:fld>
            <a:endParaRPr lang="en-US"/>
          </a:p>
        </p:txBody>
      </p:sp>
      <p:sp>
        <p:nvSpPr>
          <p:cNvPr id="5" name="Slide Number Placeholder 4"/>
          <p:cNvSpPr>
            <a:spLocks noGrp="1"/>
          </p:cNvSpPr>
          <p:nvPr>
            <p:ph type="sldNum" sz="quarter" idx="12"/>
          </p:nvPr>
        </p:nvSpPr>
        <p:spPr/>
        <p:txBody>
          <a:bodyPr/>
          <a:lstStyle/>
          <a:p>
            <a:fld id="{AEC0E232-ABED-C84F-A8CC-8D5509292277}" type="slidenum">
              <a:rPr lang="en-US" smtClean="0"/>
              <a:t>75</a:t>
            </a:fld>
            <a:endParaRPr lang="en-US"/>
          </a:p>
        </p:txBody>
      </p:sp>
    </p:spTree>
    <p:extLst>
      <p:ext uri="{BB962C8B-B14F-4D97-AF65-F5344CB8AC3E}">
        <p14:creationId xmlns:p14="http://schemas.microsoft.com/office/powerpoint/2010/main" val="1812921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dissolv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dissolv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dissolv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dissolve">
                                      <p:cBhvr>
                                        <p:cTn id="5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4400" kern="1200" dirty="0">
                <a:solidFill>
                  <a:srgbClr val="FFFFFF"/>
                </a:solidFill>
                <a:effectLst/>
              </a:rPr>
              <a:t>IPv6 Addressing</a:t>
            </a:r>
            <a:endParaRPr lang="en-US" dirty="0">
              <a:solidFill>
                <a:srgbClr val="FFFFFF"/>
              </a:solidFill>
            </a:endParaRPr>
          </a:p>
        </p:txBody>
      </p:sp>
      <p:sp>
        <p:nvSpPr>
          <p:cNvPr id="3" name="Content Placeholder 2"/>
          <p:cNvSpPr>
            <a:spLocks noGrp="1"/>
          </p:cNvSpPr>
          <p:nvPr>
            <p:ph idx="1"/>
          </p:nvPr>
        </p:nvSpPr>
        <p:spPr>
          <a:xfrm>
            <a:off x="457200" y="3400791"/>
            <a:ext cx="8229600" cy="3219104"/>
          </a:xfrm>
        </p:spPr>
        <p:txBody>
          <a:bodyPr>
            <a:normAutofit fontScale="55000" lnSpcReduction="20000"/>
          </a:bodyPr>
          <a:lstStyle/>
          <a:p>
            <a:pPr lvl="0"/>
            <a:r>
              <a:rPr lang="en-US" sz="4400" kern="1200" dirty="0">
                <a:solidFill>
                  <a:schemeClr val="tx1"/>
                </a:solidFill>
                <a:effectLst/>
                <a:ea typeface="+mj-ea"/>
                <a:cs typeface="+mj-cs"/>
              </a:rPr>
              <a:t>128 bits</a:t>
            </a:r>
          </a:p>
          <a:p>
            <a:pPr lvl="0"/>
            <a:r>
              <a:rPr lang="en-US" sz="4400" kern="1200" baseline="0" dirty="0">
                <a:solidFill>
                  <a:schemeClr val="tx1"/>
                </a:solidFill>
                <a:effectLst/>
                <a:ea typeface="+mj-ea"/>
                <a:cs typeface="+mj-cs"/>
              </a:rPr>
              <a:t>8 16-bit hex numbers separated by colons</a:t>
            </a:r>
          </a:p>
          <a:p>
            <a:pPr lvl="0"/>
            <a:r>
              <a:rPr lang="en-US" sz="4400" dirty="0">
                <a:ea typeface="+mj-ea"/>
                <a:cs typeface="+mj-cs"/>
              </a:rPr>
              <a:t>A dual colon means fill in with zeroes; only one allowed</a:t>
            </a:r>
            <a:endParaRPr lang="en-US" sz="4400" kern="1200" baseline="0" dirty="0">
              <a:solidFill>
                <a:schemeClr val="tx1"/>
              </a:solidFill>
              <a:effectLst/>
              <a:ea typeface="+mj-ea"/>
              <a:cs typeface="+mj-cs"/>
            </a:endParaRPr>
          </a:p>
          <a:p>
            <a:pPr lvl="0"/>
            <a:r>
              <a:rPr lang="en-US" sz="4400" dirty="0">
                <a:ea typeface="+mj-ea"/>
                <a:cs typeface="+mj-cs"/>
              </a:rPr>
              <a:t>2610:0148:1F00:0000:0000:0000:0000:0001</a:t>
            </a:r>
            <a:br>
              <a:rPr lang="en-US" sz="4400" dirty="0">
                <a:ea typeface="+mj-ea"/>
                <a:cs typeface="+mj-cs"/>
              </a:rPr>
            </a:br>
            <a:r>
              <a:rPr lang="en-US" sz="4400" dirty="0">
                <a:ea typeface="+mj-ea"/>
                <a:cs typeface="+mj-cs"/>
              </a:rPr>
              <a:t>      can be written as</a:t>
            </a:r>
            <a:br>
              <a:rPr lang="en-US" sz="4400" dirty="0">
                <a:ea typeface="+mj-ea"/>
                <a:cs typeface="+mj-cs"/>
              </a:rPr>
            </a:br>
            <a:r>
              <a:rPr lang="en-US" sz="4400" dirty="0">
                <a:ea typeface="+mj-ea"/>
                <a:cs typeface="+mj-cs"/>
              </a:rPr>
              <a:t>2610:148:1F00:0:0:0:1</a:t>
            </a:r>
            <a:br>
              <a:rPr lang="en-US" sz="4400" dirty="0">
                <a:ea typeface="+mj-ea"/>
                <a:cs typeface="+mj-cs"/>
              </a:rPr>
            </a:br>
            <a:r>
              <a:rPr lang="en-US" sz="4400" dirty="0">
                <a:ea typeface="+mj-ea"/>
                <a:cs typeface="+mj-cs"/>
              </a:rPr>
              <a:t>       or</a:t>
            </a:r>
            <a:br>
              <a:rPr lang="en-US" sz="4400" dirty="0">
                <a:ea typeface="+mj-ea"/>
                <a:cs typeface="+mj-cs"/>
              </a:rPr>
            </a:br>
            <a:r>
              <a:rPr lang="en-US" sz="4400" dirty="0">
                <a:ea typeface="+mj-ea"/>
                <a:cs typeface="+mj-cs"/>
              </a:rPr>
              <a:t>2610:148:1F00::1</a:t>
            </a:r>
          </a:p>
        </p:txBody>
      </p:sp>
      <p:sp>
        <p:nvSpPr>
          <p:cNvPr id="4" name="Rectangle 3"/>
          <p:cNvSpPr/>
          <p:nvPr/>
        </p:nvSpPr>
        <p:spPr>
          <a:xfrm>
            <a:off x="1175926" y="1876759"/>
            <a:ext cx="3414889" cy="4421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Network</a:t>
            </a:r>
          </a:p>
        </p:txBody>
      </p:sp>
      <p:sp>
        <p:nvSpPr>
          <p:cNvPr id="5" name="Rectangle 4"/>
          <p:cNvSpPr/>
          <p:nvPr/>
        </p:nvSpPr>
        <p:spPr>
          <a:xfrm>
            <a:off x="4590815" y="1876759"/>
            <a:ext cx="3414889" cy="4421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Interface Identifier (Host)</a:t>
            </a:r>
          </a:p>
        </p:txBody>
      </p:sp>
      <p:sp>
        <p:nvSpPr>
          <p:cNvPr id="6" name="TextBox 5"/>
          <p:cNvSpPr txBox="1"/>
          <p:nvPr/>
        </p:nvSpPr>
        <p:spPr>
          <a:xfrm>
            <a:off x="2361258" y="2361424"/>
            <a:ext cx="1119482" cy="369332"/>
          </a:xfrm>
          <a:prstGeom prst="rect">
            <a:avLst/>
          </a:prstGeom>
          <a:noFill/>
        </p:spPr>
        <p:txBody>
          <a:bodyPr wrap="square" rtlCol="0">
            <a:spAutoFit/>
          </a:bodyPr>
          <a:lstStyle/>
          <a:p>
            <a:pPr algn="ctr"/>
            <a:r>
              <a:rPr lang="en-US" dirty="0"/>
              <a:t>64 bits</a:t>
            </a:r>
          </a:p>
        </p:txBody>
      </p:sp>
      <p:sp>
        <p:nvSpPr>
          <p:cNvPr id="7" name="TextBox 6"/>
          <p:cNvSpPr txBox="1"/>
          <p:nvPr/>
        </p:nvSpPr>
        <p:spPr>
          <a:xfrm>
            <a:off x="5834473" y="2302536"/>
            <a:ext cx="1119482" cy="369332"/>
          </a:xfrm>
          <a:prstGeom prst="rect">
            <a:avLst/>
          </a:prstGeom>
          <a:noFill/>
        </p:spPr>
        <p:txBody>
          <a:bodyPr wrap="square" rtlCol="0">
            <a:spAutoFit/>
          </a:bodyPr>
          <a:lstStyle/>
          <a:p>
            <a:pPr algn="ctr"/>
            <a:r>
              <a:rPr lang="en-US" dirty="0"/>
              <a:t>64 bits</a:t>
            </a:r>
          </a:p>
        </p:txBody>
      </p:sp>
      <p:sp>
        <p:nvSpPr>
          <p:cNvPr id="8" name="Rectangle 7"/>
          <p:cNvSpPr/>
          <p:nvPr/>
        </p:nvSpPr>
        <p:spPr>
          <a:xfrm>
            <a:off x="1660395" y="2773728"/>
            <a:ext cx="2443735" cy="369332"/>
          </a:xfrm>
          <a:prstGeom prst="rect">
            <a:avLst/>
          </a:prstGeom>
        </p:spPr>
        <p:txBody>
          <a:bodyPr wrap="none">
            <a:spAutoFit/>
          </a:bodyPr>
          <a:lstStyle/>
          <a:p>
            <a:r>
              <a:rPr lang="en-US" dirty="0"/>
              <a:t>2610:0148:1F00:0000</a:t>
            </a:r>
          </a:p>
        </p:txBody>
      </p:sp>
      <p:sp>
        <p:nvSpPr>
          <p:cNvPr id="9" name="Rectangle 8"/>
          <p:cNvSpPr/>
          <p:nvPr/>
        </p:nvSpPr>
        <p:spPr>
          <a:xfrm>
            <a:off x="5177575" y="2770042"/>
            <a:ext cx="2431112" cy="369332"/>
          </a:xfrm>
          <a:prstGeom prst="rect">
            <a:avLst/>
          </a:prstGeom>
        </p:spPr>
        <p:txBody>
          <a:bodyPr wrap="none">
            <a:spAutoFit/>
          </a:bodyPr>
          <a:lstStyle/>
          <a:p>
            <a:r>
              <a:rPr lang="en-US" dirty="0"/>
              <a:t>0000:0000:0000:0001</a:t>
            </a:r>
          </a:p>
        </p:txBody>
      </p:sp>
    </p:spTree>
    <p:extLst>
      <p:ext uri="{BB962C8B-B14F-4D97-AF65-F5344CB8AC3E}">
        <p14:creationId xmlns:p14="http://schemas.microsoft.com/office/powerpoint/2010/main" val="47010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88012-9AF8-3CA1-2043-224DA8D1347A}"/>
              </a:ext>
            </a:extLst>
          </p:cNvPr>
          <p:cNvSpPr>
            <a:spLocks noGrp="1"/>
          </p:cNvSpPr>
          <p:nvPr>
            <p:ph type="title"/>
          </p:nvPr>
        </p:nvSpPr>
        <p:spPr/>
        <p:txBody>
          <a:bodyPr/>
          <a:lstStyle/>
          <a:p>
            <a:r>
              <a:rPr lang="en-US" dirty="0"/>
              <a:t>What is the size of an IPv6 address?</a:t>
            </a:r>
          </a:p>
        </p:txBody>
      </p:sp>
      <p:sp>
        <p:nvSpPr>
          <p:cNvPr id="3" name="Content Placeholder 2">
            <a:extLst>
              <a:ext uri="{FF2B5EF4-FFF2-40B4-BE49-F238E27FC236}">
                <a16:creationId xmlns:a16="http://schemas.microsoft.com/office/drawing/2014/main" id="{549F71DD-BDA1-C69D-AF31-9EB0567831D4}"/>
              </a:ext>
            </a:extLst>
          </p:cNvPr>
          <p:cNvSpPr>
            <a:spLocks noGrp="1"/>
          </p:cNvSpPr>
          <p:nvPr>
            <p:ph idx="1"/>
          </p:nvPr>
        </p:nvSpPr>
        <p:spPr/>
        <p:txBody>
          <a:bodyPr/>
          <a:lstStyle/>
          <a:p>
            <a:r>
              <a:rPr lang="en-US" dirty="0"/>
              <a:t>32 bits</a:t>
            </a:r>
          </a:p>
          <a:p>
            <a:r>
              <a:rPr lang="en-US" dirty="0"/>
              <a:t>64 bits</a:t>
            </a:r>
          </a:p>
          <a:p>
            <a:r>
              <a:rPr lang="en-US" dirty="0"/>
              <a:t>128 bits</a:t>
            </a:r>
          </a:p>
          <a:p>
            <a:r>
              <a:rPr lang="en-US" dirty="0"/>
              <a:t>256 bits</a:t>
            </a:r>
          </a:p>
        </p:txBody>
      </p:sp>
      <p:sp>
        <p:nvSpPr>
          <p:cNvPr id="4" name="Text Placeholder 3">
            <a:extLst>
              <a:ext uri="{FF2B5EF4-FFF2-40B4-BE49-F238E27FC236}">
                <a16:creationId xmlns:a16="http://schemas.microsoft.com/office/drawing/2014/main" id="{AD4EC15D-B3EE-D2D5-6295-80F46E971316}"/>
              </a:ext>
            </a:extLst>
          </p:cNvPr>
          <p:cNvSpPr>
            <a:spLocks noGrp="1"/>
          </p:cNvSpPr>
          <p:nvPr>
            <p:ph type="body" sz="quarter" idx="13"/>
          </p:nvPr>
        </p:nvSpPr>
        <p:spPr/>
        <p:txBody>
          <a:bodyPr/>
          <a:lstStyle/>
          <a:p>
            <a:r>
              <a:rPr lang="en-US" dirty="0"/>
              <a:t>80</a:t>
            </a:r>
          </a:p>
        </p:txBody>
      </p:sp>
    </p:spTree>
    <p:extLst>
      <p:ext uri="{BB962C8B-B14F-4D97-AF65-F5344CB8AC3E}">
        <p14:creationId xmlns:p14="http://schemas.microsoft.com/office/powerpoint/2010/main" val="24175032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4400" dirty="0">
                <a:solidFill>
                  <a:srgbClr val="FFFFFF"/>
                </a:solidFill>
              </a:rPr>
              <a:t>GT</a:t>
            </a:r>
            <a:r>
              <a:rPr lang="en-US" sz="4400" kern="1200" dirty="0">
                <a:solidFill>
                  <a:srgbClr val="FFFFFF"/>
                </a:solidFill>
                <a:effectLst/>
              </a:rPr>
              <a:t> IPv6 Addressing Plan</a:t>
            </a:r>
            <a:endParaRPr lang="en-US" dirty="0">
              <a:solidFill>
                <a:srgbClr val="FFFFFF"/>
              </a:solidFill>
            </a:endParaRPr>
          </a:p>
        </p:txBody>
      </p:sp>
      <p:sp>
        <p:nvSpPr>
          <p:cNvPr id="3" name="Content Placeholder 2"/>
          <p:cNvSpPr>
            <a:spLocks noGrp="1"/>
          </p:cNvSpPr>
          <p:nvPr>
            <p:ph idx="1"/>
          </p:nvPr>
        </p:nvSpPr>
        <p:spPr>
          <a:xfrm>
            <a:off x="457200" y="5678712"/>
            <a:ext cx="8229600" cy="1179288"/>
          </a:xfrm>
        </p:spPr>
        <p:txBody>
          <a:bodyPr>
            <a:normAutofit fontScale="47500" lnSpcReduction="20000"/>
          </a:bodyPr>
          <a:lstStyle/>
          <a:p>
            <a:pPr lvl="0"/>
            <a:r>
              <a:rPr lang="en-US" sz="4400" kern="1200" dirty="0">
                <a:solidFill>
                  <a:schemeClr val="tx1"/>
                </a:solidFill>
                <a:effectLst/>
                <a:ea typeface="+mj-ea"/>
                <a:cs typeface="+mj-cs"/>
              </a:rPr>
              <a:t>So, for example, 128.61.5.0/24 is already assigned 2610:148:1f00:0500::/64</a:t>
            </a:r>
          </a:p>
          <a:p>
            <a:pPr lvl="0"/>
            <a:r>
              <a:rPr lang="en-US" sz="4400" dirty="0">
                <a:ea typeface="+mj-ea"/>
                <a:cs typeface="+mj-cs"/>
              </a:rPr>
              <a:t>So far, only GTRI has fired up their non-legacy prefix</a:t>
            </a:r>
            <a:endParaRPr lang="en-US" sz="4400" kern="1200" dirty="0">
              <a:solidFill>
                <a:schemeClr val="tx1"/>
              </a:solidFill>
              <a:effectLst/>
              <a:ea typeface="+mj-ea"/>
              <a:cs typeface="+mj-cs"/>
            </a:endParaRPr>
          </a:p>
        </p:txBody>
      </p:sp>
      <p:sp>
        <p:nvSpPr>
          <p:cNvPr id="4" name="Rectangle 3"/>
          <p:cNvSpPr/>
          <p:nvPr/>
        </p:nvSpPr>
        <p:spPr>
          <a:xfrm>
            <a:off x="780818" y="1845616"/>
            <a:ext cx="959556" cy="3480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2610</a:t>
            </a:r>
          </a:p>
        </p:txBody>
      </p:sp>
      <p:sp>
        <p:nvSpPr>
          <p:cNvPr id="5" name="Rectangle 4"/>
          <p:cNvSpPr/>
          <p:nvPr/>
        </p:nvSpPr>
        <p:spPr>
          <a:xfrm>
            <a:off x="1740374" y="1845616"/>
            <a:ext cx="959556" cy="3480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0148</a:t>
            </a:r>
          </a:p>
        </p:txBody>
      </p:sp>
      <p:sp>
        <p:nvSpPr>
          <p:cNvPr id="6" name="Rectangle 5"/>
          <p:cNvSpPr/>
          <p:nvPr/>
        </p:nvSpPr>
        <p:spPr>
          <a:xfrm>
            <a:off x="2699930" y="1845616"/>
            <a:ext cx="959556" cy="3480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59486" y="1845616"/>
            <a:ext cx="959556" cy="3480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619042" y="1845616"/>
            <a:ext cx="3838224" cy="3480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Host</a:t>
            </a:r>
          </a:p>
        </p:txBody>
      </p:sp>
      <p:sp>
        <p:nvSpPr>
          <p:cNvPr id="12" name="Rectangle 11"/>
          <p:cNvSpPr/>
          <p:nvPr/>
        </p:nvSpPr>
        <p:spPr>
          <a:xfrm>
            <a:off x="1194740" y="2551171"/>
            <a:ext cx="2229555" cy="3480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000uuuuu </a:t>
            </a:r>
            <a:r>
              <a:rPr lang="en-US" dirty="0" err="1"/>
              <a:t>dddddddd</a:t>
            </a:r>
            <a:endParaRPr lang="en-US" dirty="0"/>
          </a:p>
        </p:txBody>
      </p:sp>
      <p:sp>
        <p:nvSpPr>
          <p:cNvPr id="13" name="Rectangle 12"/>
          <p:cNvSpPr/>
          <p:nvPr/>
        </p:nvSpPr>
        <p:spPr>
          <a:xfrm>
            <a:off x="3659486" y="2551171"/>
            <a:ext cx="2229555" cy="3480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dddddddd</a:t>
            </a:r>
            <a:r>
              <a:rPr lang="en-US" dirty="0"/>
              <a:t> </a:t>
            </a:r>
            <a:r>
              <a:rPr lang="en-US" dirty="0" err="1"/>
              <a:t>dddddddd</a:t>
            </a:r>
            <a:endParaRPr lang="en-US" dirty="0"/>
          </a:p>
        </p:txBody>
      </p:sp>
      <p:sp>
        <p:nvSpPr>
          <p:cNvPr id="14" name="Rectangle 13"/>
          <p:cNvSpPr/>
          <p:nvPr/>
        </p:nvSpPr>
        <p:spPr>
          <a:xfrm>
            <a:off x="1187221" y="4248196"/>
            <a:ext cx="2229555" cy="3480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00011111 </a:t>
            </a:r>
            <a:r>
              <a:rPr lang="en-US" dirty="0" err="1"/>
              <a:t>ssssssss</a:t>
            </a:r>
            <a:endParaRPr lang="en-US" dirty="0"/>
          </a:p>
        </p:txBody>
      </p:sp>
      <p:sp>
        <p:nvSpPr>
          <p:cNvPr id="15" name="Rectangle 14"/>
          <p:cNvSpPr/>
          <p:nvPr/>
        </p:nvSpPr>
        <p:spPr>
          <a:xfrm>
            <a:off x="3651967" y="4248196"/>
            <a:ext cx="2229555" cy="3480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xxxxxxxx</a:t>
            </a:r>
            <a:r>
              <a:rPr lang="en-US" dirty="0"/>
              <a:t> </a:t>
            </a:r>
            <a:r>
              <a:rPr lang="en-US" dirty="0" err="1"/>
              <a:t>yyyyyyyy</a:t>
            </a:r>
            <a:endParaRPr lang="en-US" dirty="0"/>
          </a:p>
        </p:txBody>
      </p:sp>
      <p:sp>
        <p:nvSpPr>
          <p:cNvPr id="17" name="TextBox 16"/>
          <p:cNvSpPr txBox="1"/>
          <p:nvPr/>
        </p:nvSpPr>
        <p:spPr>
          <a:xfrm>
            <a:off x="4365037" y="2823994"/>
            <a:ext cx="2445926" cy="369332"/>
          </a:xfrm>
          <a:prstGeom prst="rect">
            <a:avLst/>
          </a:prstGeom>
          <a:noFill/>
        </p:spPr>
        <p:txBody>
          <a:bodyPr wrap="square" rtlCol="0">
            <a:spAutoFit/>
          </a:bodyPr>
          <a:lstStyle/>
          <a:p>
            <a:r>
              <a:rPr lang="en-US" dirty="0"/>
              <a:t>d = unit defined</a:t>
            </a:r>
          </a:p>
        </p:txBody>
      </p:sp>
      <p:sp>
        <p:nvSpPr>
          <p:cNvPr id="18" name="TextBox 17"/>
          <p:cNvSpPr txBox="1"/>
          <p:nvPr/>
        </p:nvSpPr>
        <p:spPr>
          <a:xfrm>
            <a:off x="1411133" y="2837735"/>
            <a:ext cx="3374732" cy="1477328"/>
          </a:xfrm>
          <a:prstGeom prst="rect">
            <a:avLst/>
          </a:prstGeom>
          <a:noFill/>
        </p:spPr>
        <p:txBody>
          <a:bodyPr wrap="square" rtlCol="0">
            <a:spAutoFit/>
          </a:bodyPr>
          <a:lstStyle/>
          <a:p>
            <a:r>
              <a:rPr lang="en-US" dirty="0"/>
              <a:t>u = major business unit, </a:t>
            </a:r>
            <a:r>
              <a:rPr lang="en-US" dirty="0" err="1"/>
              <a:t>e.g</a:t>
            </a:r>
            <a:r>
              <a:rPr lang="en-US" dirty="0"/>
              <a:t> 00=OIT, 01=GTRI, 02=</a:t>
            </a:r>
            <a:r>
              <a:rPr lang="en-US" dirty="0" err="1"/>
              <a:t>CoE</a:t>
            </a:r>
            <a:r>
              <a:rPr lang="en-US" dirty="0"/>
              <a:t>, 03=</a:t>
            </a:r>
            <a:r>
              <a:rPr lang="en-US" dirty="0" err="1"/>
              <a:t>CoS</a:t>
            </a:r>
            <a:r>
              <a:rPr lang="en-US" dirty="0"/>
              <a:t>, 04=</a:t>
            </a:r>
            <a:r>
              <a:rPr lang="en-US" dirty="0" err="1"/>
              <a:t>CoC</a:t>
            </a:r>
            <a:r>
              <a:rPr lang="en-US" dirty="0"/>
              <a:t>, 1F=reserved for legacy IPv4, 20-FF reserved for future</a:t>
            </a:r>
          </a:p>
        </p:txBody>
      </p:sp>
      <p:cxnSp>
        <p:nvCxnSpPr>
          <p:cNvPr id="21" name="Straight Arrow Connector 20"/>
          <p:cNvCxnSpPr/>
          <p:nvPr/>
        </p:nvCxnSpPr>
        <p:spPr>
          <a:xfrm flipH="1">
            <a:off x="1194740" y="2193690"/>
            <a:ext cx="1505190" cy="3574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4619042" y="2193690"/>
            <a:ext cx="1269999" cy="3574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1411133" y="4556863"/>
            <a:ext cx="2380052" cy="1200329"/>
          </a:xfrm>
          <a:prstGeom prst="rect">
            <a:avLst/>
          </a:prstGeom>
          <a:noFill/>
        </p:spPr>
        <p:txBody>
          <a:bodyPr wrap="square" rtlCol="0">
            <a:spAutoFit/>
          </a:bodyPr>
          <a:lstStyle/>
          <a:p>
            <a:r>
              <a:rPr lang="en-US" dirty="0"/>
              <a:t>s = existing class B:</a:t>
            </a:r>
          </a:p>
          <a:p>
            <a:r>
              <a:rPr lang="en-US" dirty="0"/>
              <a:t>00=128.61.0.0 </a:t>
            </a:r>
          </a:p>
          <a:p>
            <a:r>
              <a:rPr lang="en-US" dirty="0"/>
              <a:t>01=130.207.0.0</a:t>
            </a:r>
          </a:p>
          <a:p>
            <a:r>
              <a:rPr lang="en-US" dirty="0"/>
              <a:t>02=143.215.0.0</a:t>
            </a:r>
          </a:p>
        </p:txBody>
      </p:sp>
      <p:sp>
        <p:nvSpPr>
          <p:cNvPr id="32" name="TextBox 31"/>
          <p:cNvSpPr txBox="1"/>
          <p:nvPr/>
        </p:nvSpPr>
        <p:spPr>
          <a:xfrm>
            <a:off x="3943585" y="4605775"/>
            <a:ext cx="2380052" cy="646331"/>
          </a:xfrm>
          <a:prstGeom prst="rect">
            <a:avLst/>
          </a:prstGeom>
          <a:noFill/>
        </p:spPr>
        <p:txBody>
          <a:bodyPr wrap="square" rtlCol="0">
            <a:spAutoFit/>
          </a:bodyPr>
          <a:lstStyle/>
          <a:p>
            <a:r>
              <a:rPr lang="en-US" dirty="0" err="1"/>
              <a:t>x.y</a:t>
            </a:r>
            <a:r>
              <a:rPr lang="en-US" dirty="0"/>
              <a:t> = last two octets of IPv4 subnet address</a:t>
            </a:r>
          </a:p>
        </p:txBody>
      </p:sp>
      <p:sp>
        <p:nvSpPr>
          <p:cNvPr id="9" name="Freeform 8"/>
          <p:cNvSpPr/>
          <p:nvPr/>
        </p:nvSpPr>
        <p:spPr>
          <a:xfrm>
            <a:off x="834162" y="3803549"/>
            <a:ext cx="551213" cy="1067151"/>
          </a:xfrm>
          <a:custGeom>
            <a:avLst/>
            <a:gdLst>
              <a:gd name="connsiteX0" fmla="*/ 551213 w 551213"/>
              <a:gd name="connsiteY0" fmla="*/ 6597 h 1067151"/>
              <a:gd name="connsiteX1" fmla="*/ 225860 w 551213"/>
              <a:gd name="connsiteY1" fmla="*/ 17093 h 1067151"/>
              <a:gd name="connsiteX2" fmla="*/ 57936 w 551213"/>
              <a:gd name="connsiteY2" fmla="*/ 153545 h 1067151"/>
              <a:gd name="connsiteX3" fmla="*/ 5459 w 551213"/>
              <a:gd name="connsiteY3" fmla="*/ 699351 h 1067151"/>
              <a:gd name="connsiteX4" fmla="*/ 173383 w 551213"/>
              <a:gd name="connsiteY4" fmla="*/ 1014239 h 1067151"/>
              <a:gd name="connsiteX5" fmla="*/ 519727 w 551213"/>
              <a:gd name="connsiteY5" fmla="*/ 1066720 h 106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213" h="1067151">
                <a:moveTo>
                  <a:pt x="551213" y="6597"/>
                </a:moveTo>
                <a:cubicBezTo>
                  <a:pt x="429643" y="-401"/>
                  <a:pt x="308073" y="-7398"/>
                  <a:pt x="225860" y="17093"/>
                </a:cubicBezTo>
                <a:cubicBezTo>
                  <a:pt x="143647" y="41584"/>
                  <a:pt x="94669" y="39835"/>
                  <a:pt x="57936" y="153545"/>
                </a:cubicBezTo>
                <a:cubicBezTo>
                  <a:pt x="21203" y="267255"/>
                  <a:pt x="-13782" y="555902"/>
                  <a:pt x="5459" y="699351"/>
                </a:cubicBezTo>
                <a:cubicBezTo>
                  <a:pt x="24700" y="842800"/>
                  <a:pt x="87672" y="953011"/>
                  <a:pt x="173383" y="1014239"/>
                </a:cubicBezTo>
                <a:cubicBezTo>
                  <a:pt x="259094" y="1075467"/>
                  <a:pt x="519727" y="1066720"/>
                  <a:pt x="519727" y="1066720"/>
                </a:cubicBezTo>
              </a:path>
            </a:pathLst>
          </a:custGeom>
          <a:ln w="38100" cmpd="sng">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97381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4400" kern="1200" dirty="0">
                <a:effectLst/>
              </a:rPr>
              <a:t>Now let's look at the data link layer</a:t>
            </a:r>
            <a:endParaRPr lang="en-US" sz="4400" dirty="0"/>
          </a:p>
        </p:txBody>
      </p:sp>
      <p:sp>
        <p:nvSpPr>
          <p:cNvPr id="3" name="Content Placeholder 2"/>
          <p:cNvSpPr>
            <a:spLocks noGrp="1"/>
          </p:cNvSpPr>
          <p:nvPr>
            <p:ph idx="1"/>
          </p:nvPr>
        </p:nvSpPr>
        <p:spPr>
          <a:xfrm>
            <a:off x="457200" y="1792820"/>
            <a:ext cx="2622019" cy="4996011"/>
          </a:xfrm>
        </p:spPr>
        <p:txBody>
          <a:bodyPr>
            <a:normAutofit/>
          </a:bodyPr>
          <a:lstStyle/>
          <a:p>
            <a:pPr lvl="0"/>
            <a:r>
              <a:rPr lang="en-US" kern="1200" baseline="0" dirty="0">
                <a:solidFill>
                  <a:schemeClr val="tx1"/>
                </a:solidFill>
                <a:effectLst/>
                <a:ea typeface="+mj-ea"/>
                <a:cs typeface="+mj-cs"/>
              </a:rPr>
              <a:t>Ethernet is a very common data link network</a:t>
            </a:r>
          </a:p>
        </p:txBody>
      </p:sp>
      <p:grpSp>
        <p:nvGrpSpPr>
          <p:cNvPr id="4" name="Group 34"/>
          <p:cNvGrpSpPr>
            <a:grpSpLocks/>
          </p:cNvGrpSpPr>
          <p:nvPr/>
        </p:nvGrpSpPr>
        <p:grpSpPr bwMode="auto">
          <a:xfrm>
            <a:off x="3884613" y="2008082"/>
            <a:ext cx="3397250" cy="4556125"/>
            <a:chOff x="1703" y="1152"/>
            <a:chExt cx="2140" cy="2591"/>
          </a:xfrm>
        </p:grpSpPr>
        <p:sp>
          <p:nvSpPr>
            <p:cNvPr id="5" name="AutoShape 6"/>
            <p:cNvSpPr>
              <a:spLocks noChangeArrowheads="1"/>
            </p:cNvSpPr>
            <p:nvPr/>
          </p:nvSpPr>
          <p:spPr bwMode="auto">
            <a:xfrm>
              <a:off x="1932" y="1406"/>
              <a:ext cx="645" cy="257"/>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Data</a:t>
              </a:r>
            </a:p>
          </p:txBody>
        </p:sp>
        <p:sp>
          <p:nvSpPr>
            <p:cNvPr id="6" name="AutoShape 7"/>
            <p:cNvSpPr>
              <a:spLocks noChangeArrowheads="1"/>
            </p:cNvSpPr>
            <p:nvPr/>
          </p:nvSpPr>
          <p:spPr bwMode="auto">
            <a:xfrm>
              <a:off x="1921" y="1748"/>
              <a:ext cx="645" cy="257"/>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dirty="0"/>
                <a:t>Data</a:t>
              </a:r>
            </a:p>
          </p:txBody>
        </p:sp>
        <p:sp>
          <p:nvSpPr>
            <p:cNvPr id="7" name="AutoShape 9"/>
            <p:cNvSpPr>
              <a:spLocks noChangeArrowheads="1"/>
            </p:cNvSpPr>
            <p:nvPr/>
          </p:nvSpPr>
          <p:spPr bwMode="auto">
            <a:xfrm>
              <a:off x="1921" y="2090"/>
              <a:ext cx="645" cy="257"/>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Data</a:t>
              </a:r>
            </a:p>
          </p:txBody>
        </p:sp>
        <p:sp>
          <p:nvSpPr>
            <p:cNvPr id="8" name="AutoShape 10"/>
            <p:cNvSpPr>
              <a:spLocks noChangeArrowheads="1"/>
            </p:cNvSpPr>
            <p:nvPr/>
          </p:nvSpPr>
          <p:spPr bwMode="auto">
            <a:xfrm>
              <a:off x="1921" y="2432"/>
              <a:ext cx="645" cy="257"/>
            </a:xfrm>
            <a:prstGeom prst="roundRect">
              <a:avLst>
                <a:gd name="adj" fmla="val 16667"/>
              </a:avLst>
            </a:prstGeom>
            <a:solidFill>
              <a:srgbClr val="C4F926"/>
            </a:solidFill>
            <a:ln w="9525">
              <a:solidFill>
                <a:schemeClr val="tx1"/>
              </a:solidFill>
              <a:round/>
              <a:headEnd/>
              <a:tailEnd/>
            </a:ln>
          </p:spPr>
          <p:txBody>
            <a:bodyPr wrap="none" anchor="ctr"/>
            <a:lstStyle/>
            <a:p>
              <a:pPr algn="ctr">
                <a:buFontTx/>
                <a:buNone/>
              </a:pPr>
              <a:r>
                <a:rPr lang="en-US" sz="1400" b="0"/>
                <a:t>Segments</a:t>
              </a:r>
            </a:p>
          </p:txBody>
        </p:sp>
        <p:sp>
          <p:nvSpPr>
            <p:cNvPr id="9" name="AutoShape 11"/>
            <p:cNvSpPr>
              <a:spLocks noChangeArrowheads="1"/>
            </p:cNvSpPr>
            <p:nvPr/>
          </p:nvSpPr>
          <p:spPr bwMode="auto">
            <a:xfrm>
              <a:off x="1921" y="2774"/>
              <a:ext cx="645" cy="257"/>
            </a:xfrm>
            <a:prstGeom prst="roundRect">
              <a:avLst>
                <a:gd name="adj" fmla="val 16667"/>
              </a:avLst>
            </a:prstGeom>
            <a:solidFill>
              <a:srgbClr val="FBF82A"/>
            </a:solidFill>
            <a:ln w="9525">
              <a:solidFill>
                <a:schemeClr val="tx1"/>
              </a:solidFill>
              <a:round/>
              <a:headEnd/>
              <a:tailEnd/>
            </a:ln>
          </p:spPr>
          <p:txBody>
            <a:bodyPr wrap="none" anchor="ctr"/>
            <a:lstStyle/>
            <a:p>
              <a:pPr algn="ctr">
                <a:buFontTx/>
                <a:buNone/>
              </a:pPr>
              <a:r>
                <a:rPr lang="en-US" sz="1400" b="0"/>
                <a:t>Packets</a:t>
              </a:r>
            </a:p>
          </p:txBody>
        </p:sp>
        <p:sp>
          <p:nvSpPr>
            <p:cNvPr id="10" name="AutoShape 12"/>
            <p:cNvSpPr>
              <a:spLocks noChangeArrowheads="1"/>
            </p:cNvSpPr>
            <p:nvPr/>
          </p:nvSpPr>
          <p:spPr bwMode="auto">
            <a:xfrm>
              <a:off x="1921" y="3116"/>
              <a:ext cx="645" cy="257"/>
            </a:xfrm>
            <a:prstGeom prst="roundRect">
              <a:avLst>
                <a:gd name="adj" fmla="val 16667"/>
              </a:avLst>
            </a:prstGeom>
            <a:solidFill>
              <a:srgbClr val="FE9500"/>
            </a:solidFill>
            <a:ln w="9525">
              <a:solidFill>
                <a:schemeClr val="tx1"/>
              </a:solidFill>
              <a:round/>
              <a:headEnd/>
              <a:tailEnd/>
            </a:ln>
          </p:spPr>
          <p:txBody>
            <a:bodyPr wrap="none" anchor="ctr"/>
            <a:lstStyle/>
            <a:p>
              <a:pPr algn="ctr">
                <a:buFontTx/>
                <a:buNone/>
              </a:pPr>
              <a:r>
                <a:rPr lang="en-US" sz="1400" b="0"/>
                <a:t>Frames</a:t>
              </a:r>
            </a:p>
          </p:txBody>
        </p:sp>
        <p:sp>
          <p:nvSpPr>
            <p:cNvPr id="11" name="AutoShape 13"/>
            <p:cNvSpPr>
              <a:spLocks noChangeArrowheads="1"/>
            </p:cNvSpPr>
            <p:nvPr/>
          </p:nvSpPr>
          <p:spPr bwMode="auto">
            <a:xfrm>
              <a:off x="1921" y="3458"/>
              <a:ext cx="645" cy="257"/>
            </a:xfrm>
            <a:prstGeom prst="roundRect">
              <a:avLst>
                <a:gd name="adj" fmla="val 16667"/>
              </a:avLst>
            </a:prstGeom>
            <a:solidFill>
              <a:srgbClr val="FC2600"/>
            </a:solidFill>
            <a:ln w="9525">
              <a:solidFill>
                <a:schemeClr val="tx1"/>
              </a:solidFill>
              <a:round/>
              <a:headEnd/>
              <a:tailEnd/>
            </a:ln>
          </p:spPr>
          <p:txBody>
            <a:bodyPr wrap="none" anchor="ctr"/>
            <a:lstStyle/>
            <a:p>
              <a:pPr algn="ctr">
                <a:buFontTx/>
                <a:buNone/>
              </a:pPr>
              <a:r>
                <a:rPr lang="en-US" sz="1400" b="0"/>
                <a:t>Bits</a:t>
              </a:r>
            </a:p>
          </p:txBody>
        </p:sp>
        <p:sp>
          <p:nvSpPr>
            <p:cNvPr id="12" name="AutoShape 14"/>
            <p:cNvSpPr>
              <a:spLocks noChangeArrowheads="1"/>
            </p:cNvSpPr>
            <p:nvPr/>
          </p:nvSpPr>
          <p:spPr bwMode="auto">
            <a:xfrm>
              <a:off x="2614" y="1377"/>
              <a:ext cx="1229" cy="314"/>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Application</a:t>
              </a:r>
            </a:p>
            <a:p>
              <a:pPr algn="ctr">
                <a:buFontTx/>
                <a:buNone/>
              </a:pPr>
              <a:r>
                <a:rPr lang="en-US" sz="1000" b="0"/>
                <a:t>Network Process to Application</a:t>
              </a:r>
            </a:p>
          </p:txBody>
        </p:sp>
        <p:sp>
          <p:nvSpPr>
            <p:cNvPr id="13" name="AutoShape 16"/>
            <p:cNvSpPr>
              <a:spLocks noChangeArrowheads="1"/>
            </p:cNvSpPr>
            <p:nvPr/>
          </p:nvSpPr>
          <p:spPr bwMode="auto">
            <a:xfrm>
              <a:off x="2614" y="1719"/>
              <a:ext cx="1229" cy="314"/>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Presentation</a:t>
              </a:r>
            </a:p>
            <a:p>
              <a:pPr algn="ctr">
                <a:buFontTx/>
                <a:buNone/>
              </a:pPr>
              <a:r>
                <a:rPr lang="en-US" sz="1000" b="0"/>
                <a:t>Data Representation</a:t>
              </a:r>
            </a:p>
            <a:p>
              <a:pPr algn="ctr">
                <a:buFontTx/>
                <a:buNone/>
              </a:pPr>
              <a:r>
                <a:rPr lang="en-US" sz="1000" b="0"/>
                <a:t>and Encryption</a:t>
              </a:r>
            </a:p>
          </p:txBody>
        </p:sp>
        <p:sp>
          <p:nvSpPr>
            <p:cNvPr id="14" name="AutoShape 17"/>
            <p:cNvSpPr>
              <a:spLocks noChangeArrowheads="1"/>
            </p:cNvSpPr>
            <p:nvPr/>
          </p:nvSpPr>
          <p:spPr bwMode="auto">
            <a:xfrm>
              <a:off x="2614" y="2061"/>
              <a:ext cx="1229" cy="314"/>
            </a:xfrm>
            <a:prstGeom prst="roundRect">
              <a:avLst>
                <a:gd name="adj" fmla="val 16667"/>
              </a:avLst>
            </a:prstGeom>
            <a:solidFill>
              <a:srgbClr val="7FD15E"/>
            </a:solidFill>
            <a:ln w="9525">
              <a:solidFill>
                <a:schemeClr val="tx1"/>
              </a:solidFill>
              <a:round/>
              <a:headEnd/>
              <a:tailEnd/>
            </a:ln>
          </p:spPr>
          <p:txBody>
            <a:bodyPr wrap="none" anchor="ctr"/>
            <a:lstStyle/>
            <a:p>
              <a:pPr algn="ctr">
                <a:buFontTx/>
                <a:buNone/>
              </a:pPr>
              <a:r>
                <a:rPr lang="en-US" sz="1400" b="0"/>
                <a:t>Session</a:t>
              </a:r>
            </a:p>
            <a:p>
              <a:pPr algn="ctr">
                <a:buFontTx/>
                <a:buNone/>
              </a:pPr>
              <a:r>
                <a:rPr lang="en-US" sz="1000" b="0"/>
                <a:t>Interhost Communication</a:t>
              </a:r>
            </a:p>
          </p:txBody>
        </p:sp>
        <p:sp>
          <p:nvSpPr>
            <p:cNvPr id="15" name="AutoShape 18"/>
            <p:cNvSpPr>
              <a:spLocks noChangeArrowheads="1"/>
            </p:cNvSpPr>
            <p:nvPr/>
          </p:nvSpPr>
          <p:spPr bwMode="auto">
            <a:xfrm>
              <a:off x="2614" y="2403"/>
              <a:ext cx="1229" cy="314"/>
            </a:xfrm>
            <a:prstGeom prst="roundRect">
              <a:avLst>
                <a:gd name="adj" fmla="val 16667"/>
              </a:avLst>
            </a:prstGeom>
            <a:solidFill>
              <a:srgbClr val="C4F926"/>
            </a:solidFill>
            <a:ln w="9525">
              <a:solidFill>
                <a:schemeClr val="tx1"/>
              </a:solidFill>
              <a:round/>
              <a:headEnd/>
              <a:tailEnd/>
            </a:ln>
          </p:spPr>
          <p:txBody>
            <a:bodyPr wrap="none" anchor="ctr"/>
            <a:lstStyle/>
            <a:p>
              <a:pPr algn="ctr">
                <a:buFontTx/>
                <a:buNone/>
              </a:pPr>
              <a:r>
                <a:rPr lang="en-US" sz="1400" b="0" dirty="0"/>
                <a:t>Transport</a:t>
              </a:r>
            </a:p>
            <a:p>
              <a:pPr algn="ctr">
                <a:buFontTx/>
                <a:buNone/>
              </a:pPr>
              <a:r>
                <a:rPr lang="en-US" sz="1000" b="0" dirty="0"/>
                <a:t>End-to-End Connections</a:t>
              </a:r>
            </a:p>
            <a:p>
              <a:pPr algn="ctr">
                <a:buFontTx/>
                <a:buNone/>
              </a:pPr>
              <a:r>
                <a:rPr lang="en-US" sz="1000" b="0" dirty="0"/>
                <a:t>and Reliability</a:t>
              </a:r>
            </a:p>
          </p:txBody>
        </p:sp>
        <p:sp>
          <p:nvSpPr>
            <p:cNvPr id="16" name="AutoShape 19"/>
            <p:cNvSpPr>
              <a:spLocks noChangeArrowheads="1"/>
            </p:cNvSpPr>
            <p:nvPr/>
          </p:nvSpPr>
          <p:spPr bwMode="auto">
            <a:xfrm>
              <a:off x="2614" y="2745"/>
              <a:ext cx="1229" cy="314"/>
            </a:xfrm>
            <a:prstGeom prst="roundRect">
              <a:avLst>
                <a:gd name="adj" fmla="val 16667"/>
              </a:avLst>
            </a:prstGeom>
            <a:solidFill>
              <a:srgbClr val="FBF82A"/>
            </a:solidFill>
            <a:ln w="9525">
              <a:solidFill>
                <a:schemeClr val="tx1"/>
              </a:solidFill>
              <a:round/>
              <a:headEnd/>
              <a:tailEnd/>
            </a:ln>
          </p:spPr>
          <p:txBody>
            <a:bodyPr wrap="none" anchor="ctr"/>
            <a:lstStyle/>
            <a:p>
              <a:pPr algn="ctr">
                <a:buFontTx/>
                <a:buNone/>
              </a:pPr>
              <a:r>
                <a:rPr lang="en-US" sz="1400" b="0"/>
                <a:t>Network</a:t>
              </a:r>
            </a:p>
            <a:p>
              <a:pPr algn="ctr">
                <a:buFontTx/>
                <a:buNone/>
              </a:pPr>
              <a:r>
                <a:rPr lang="en-US" sz="1000" b="0"/>
                <a:t>Path Determination</a:t>
              </a:r>
            </a:p>
            <a:p>
              <a:pPr algn="ctr">
                <a:buFontTx/>
                <a:buNone/>
              </a:pPr>
              <a:r>
                <a:rPr lang="en-US" sz="1000" b="0"/>
                <a:t>and IP (Logical Addressing)</a:t>
              </a:r>
            </a:p>
          </p:txBody>
        </p:sp>
        <p:sp>
          <p:nvSpPr>
            <p:cNvPr id="17" name="AutoShape 20"/>
            <p:cNvSpPr>
              <a:spLocks noChangeArrowheads="1"/>
            </p:cNvSpPr>
            <p:nvPr/>
          </p:nvSpPr>
          <p:spPr bwMode="auto">
            <a:xfrm>
              <a:off x="2614" y="3087"/>
              <a:ext cx="1229" cy="314"/>
            </a:xfrm>
            <a:prstGeom prst="roundRect">
              <a:avLst>
                <a:gd name="adj" fmla="val 16667"/>
              </a:avLst>
            </a:prstGeom>
            <a:solidFill>
              <a:srgbClr val="FE9500"/>
            </a:solidFill>
            <a:ln w="9525">
              <a:solidFill>
                <a:schemeClr val="tx1"/>
              </a:solidFill>
              <a:round/>
              <a:headEnd/>
              <a:tailEnd/>
            </a:ln>
          </p:spPr>
          <p:txBody>
            <a:bodyPr wrap="none" anchor="ctr"/>
            <a:lstStyle/>
            <a:p>
              <a:pPr algn="ctr">
                <a:buFontTx/>
                <a:buNone/>
              </a:pPr>
              <a:r>
                <a:rPr lang="en-US" sz="1400" b="0"/>
                <a:t>Data Link</a:t>
              </a:r>
            </a:p>
            <a:p>
              <a:pPr algn="ctr">
                <a:buFontTx/>
                <a:buNone/>
              </a:pPr>
              <a:r>
                <a:rPr lang="en-US" sz="1000" b="0"/>
                <a:t>MAC and LLC</a:t>
              </a:r>
            </a:p>
            <a:p>
              <a:pPr algn="ctr">
                <a:buFontTx/>
                <a:buNone/>
              </a:pPr>
              <a:r>
                <a:rPr lang="en-US" sz="1000" b="0"/>
                <a:t>(Physical addressing)</a:t>
              </a:r>
            </a:p>
          </p:txBody>
        </p:sp>
        <p:sp>
          <p:nvSpPr>
            <p:cNvPr id="18" name="AutoShape 21"/>
            <p:cNvSpPr>
              <a:spLocks noChangeArrowheads="1"/>
            </p:cNvSpPr>
            <p:nvPr/>
          </p:nvSpPr>
          <p:spPr bwMode="auto">
            <a:xfrm>
              <a:off x="2614" y="3429"/>
              <a:ext cx="1229" cy="314"/>
            </a:xfrm>
            <a:prstGeom prst="roundRect">
              <a:avLst>
                <a:gd name="adj" fmla="val 16667"/>
              </a:avLst>
            </a:prstGeom>
            <a:solidFill>
              <a:srgbClr val="FC2600"/>
            </a:solidFill>
            <a:ln w="9525">
              <a:solidFill>
                <a:schemeClr val="tx1"/>
              </a:solidFill>
              <a:round/>
              <a:headEnd/>
              <a:tailEnd/>
            </a:ln>
          </p:spPr>
          <p:txBody>
            <a:bodyPr wrap="none" anchor="ctr"/>
            <a:lstStyle/>
            <a:p>
              <a:pPr algn="ctr">
                <a:buFontTx/>
                <a:buNone/>
              </a:pPr>
              <a:r>
                <a:rPr lang="en-US" sz="1400" b="0" dirty="0"/>
                <a:t>Physical</a:t>
              </a:r>
            </a:p>
            <a:p>
              <a:pPr algn="ctr">
                <a:buFontTx/>
                <a:buNone/>
              </a:pPr>
              <a:r>
                <a:rPr lang="en-US" sz="1000" b="0" dirty="0"/>
                <a:t>Media, Signal, and</a:t>
              </a:r>
            </a:p>
            <a:p>
              <a:pPr algn="ctr">
                <a:buFontTx/>
                <a:buNone/>
              </a:pPr>
              <a:r>
                <a:rPr lang="en-US" sz="1000" b="0" dirty="0"/>
                <a:t>Binary Transmission</a:t>
              </a:r>
            </a:p>
          </p:txBody>
        </p:sp>
        <p:sp>
          <p:nvSpPr>
            <p:cNvPr id="19" name="Text Box 22"/>
            <p:cNvSpPr txBox="1">
              <a:spLocks noChangeArrowheads="1"/>
            </p:cNvSpPr>
            <p:nvPr/>
          </p:nvSpPr>
          <p:spPr bwMode="auto">
            <a:xfrm>
              <a:off x="1715" y="1435"/>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7</a:t>
              </a:r>
            </a:p>
          </p:txBody>
        </p:sp>
        <p:sp>
          <p:nvSpPr>
            <p:cNvPr id="20" name="Text Box 23"/>
            <p:cNvSpPr txBox="1">
              <a:spLocks noChangeArrowheads="1"/>
            </p:cNvSpPr>
            <p:nvPr/>
          </p:nvSpPr>
          <p:spPr bwMode="auto">
            <a:xfrm>
              <a:off x="1713" y="1778"/>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6</a:t>
              </a:r>
            </a:p>
          </p:txBody>
        </p:sp>
        <p:sp>
          <p:nvSpPr>
            <p:cNvPr id="21" name="Text Box 24"/>
            <p:cNvSpPr txBox="1">
              <a:spLocks noChangeArrowheads="1"/>
            </p:cNvSpPr>
            <p:nvPr/>
          </p:nvSpPr>
          <p:spPr bwMode="auto">
            <a:xfrm>
              <a:off x="1711" y="2121"/>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5</a:t>
              </a:r>
            </a:p>
          </p:txBody>
        </p:sp>
        <p:sp>
          <p:nvSpPr>
            <p:cNvPr id="22" name="Text Box 25"/>
            <p:cNvSpPr txBox="1">
              <a:spLocks noChangeArrowheads="1"/>
            </p:cNvSpPr>
            <p:nvPr/>
          </p:nvSpPr>
          <p:spPr bwMode="auto">
            <a:xfrm>
              <a:off x="1709" y="2464"/>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4</a:t>
              </a:r>
            </a:p>
          </p:txBody>
        </p:sp>
        <p:sp>
          <p:nvSpPr>
            <p:cNvPr id="23" name="Text Box 26"/>
            <p:cNvSpPr txBox="1">
              <a:spLocks noChangeArrowheads="1"/>
            </p:cNvSpPr>
            <p:nvPr/>
          </p:nvSpPr>
          <p:spPr bwMode="auto">
            <a:xfrm>
              <a:off x="1707" y="2807"/>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3</a:t>
              </a:r>
            </a:p>
          </p:txBody>
        </p:sp>
        <p:sp>
          <p:nvSpPr>
            <p:cNvPr id="24" name="Text Box 27"/>
            <p:cNvSpPr txBox="1">
              <a:spLocks noChangeArrowheads="1"/>
            </p:cNvSpPr>
            <p:nvPr/>
          </p:nvSpPr>
          <p:spPr bwMode="auto">
            <a:xfrm>
              <a:off x="1705" y="3150"/>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2</a:t>
              </a:r>
            </a:p>
          </p:txBody>
        </p:sp>
        <p:sp>
          <p:nvSpPr>
            <p:cNvPr id="25" name="Text Box 28"/>
            <p:cNvSpPr txBox="1">
              <a:spLocks noChangeArrowheads="1"/>
            </p:cNvSpPr>
            <p:nvPr/>
          </p:nvSpPr>
          <p:spPr bwMode="auto">
            <a:xfrm>
              <a:off x="1703" y="3493"/>
              <a:ext cx="17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1</a:t>
              </a:r>
            </a:p>
          </p:txBody>
        </p:sp>
        <p:sp>
          <p:nvSpPr>
            <p:cNvPr id="26" name="Text Box 29"/>
            <p:cNvSpPr txBox="1">
              <a:spLocks noChangeArrowheads="1"/>
            </p:cNvSpPr>
            <p:nvPr/>
          </p:nvSpPr>
          <p:spPr bwMode="auto">
            <a:xfrm>
              <a:off x="1932" y="1153"/>
              <a:ext cx="627" cy="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400" dirty="0"/>
                <a:t>Data</a:t>
              </a:r>
              <a:endParaRPr lang="en-US" sz="1400" b="0" dirty="0"/>
            </a:p>
          </p:txBody>
        </p:sp>
        <p:sp>
          <p:nvSpPr>
            <p:cNvPr id="27" name="Text Box 30"/>
            <p:cNvSpPr txBox="1">
              <a:spLocks noChangeArrowheads="1"/>
            </p:cNvSpPr>
            <p:nvPr/>
          </p:nvSpPr>
          <p:spPr bwMode="auto">
            <a:xfrm>
              <a:off x="2676" y="1152"/>
              <a:ext cx="1156" cy="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400"/>
                <a:t>Layer</a:t>
              </a:r>
            </a:p>
          </p:txBody>
        </p:sp>
      </p:grpSp>
      <p:sp>
        <p:nvSpPr>
          <p:cNvPr id="28" name="Text Box 35"/>
          <p:cNvSpPr txBox="1">
            <a:spLocks noChangeArrowheads="1"/>
          </p:cNvSpPr>
          <p:nvPr/>
        </p:nvSpPr>
        <p:spPr bwMode="auto">
          <a:xfrm>
            <a:off x="7578725" y="4846532"/>
            <a:ext cx="3524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IP</a:t>
            </a:r>
          </a:p>
        </p:txBody>
      </p:sp>
      <p:sp>
        <p:nvSpPr>
          <p:cNvPr id="29" name="Text Box 36"/>
          <p:cNvSpPr txBox="1">
            <a:spLocks noChangeArrowheads="1"/>
          </p:cNvSpPr>
          <p:nvPr/>
        </p:nvSpPr>
        <p:spPr bwMode="auto">
          <a:xfrm>
            <a:off x="7578725" y="5564082"/>
            <a:ext cx="85566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Ethernet</a:t>
            </a:r>
          </a:p>
        </p:txBody>
      </p:sp>
      <p:sp>
        <p:nvSpPr>
          <p:cNvPr id="30" name="Text Box 37"/>
          <p:cNvSpPr txBox="1">
            <a:spLocks noChangeArrowheads="1"/>
          </p:cNvSpPr>
          <p:nvPr/>
        </p:nvSpPr>
        <p:spPr bwMode="auto">
          <a:xfrm>
            <a:off x="7578725" y="4021032"/>
            <a:ext cx="96943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dirty="0"/>
              <a:t>TCP/UDP</a:t>
            </a:r>
          </a:p>
        </p:txBody>
      </p:sp>
      <p:sp>
        <p:nvSpPr>
          <p:cNvPr id="31" name="Text Box 38"/>
          <p:cNvSpPr txBox="1">
            <a:spLocks noChangeArrowheads="1"/>
          </p:cNvSpPr>
          <p:nvPr/>
        </p:nvSpPr>
        <p:spPr bwMode="auto">
          <a:xfrm>
            <a:off x="7470775" y="5192607"/>
            <a:ext cx="5492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ARP</a:t>
            </a:r>
          </a:p>
        </p:txBody>
      </p:sp>
      <p:sp>
        <p:nvSpPr>
          <p:cNvPr id="32" name="AutoShape 39"/>
          <p:cNvSpPr>
            <a:spLocks/>
          </p:cNvSpPr>
          <p:nvPr/>
        </p:nvSpPr>
        <p:spPr bwMode="auto">
          <a:xfrm>
            <a:off x="7410450" y="3690832"/>
            <a:ext cx="119063" cy="1014413"/>
          </a:xfrm>
          <a:prstGeom prst="rightBrace">
            <a:avLst>
              <a:gd name="adj1" fmla="val 71000"/>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3" name="Text Box 40"/>
          <p:cNvSpPr txBox="1">
            <a:spLocks noChangeArrowheads="1"/>
          </p:cNvSpPr>
          <p:nvPr/>
        </p:nvSpPr>
        <p:spPr bwMode="auto">
          <a:xfrm>
            <a:off x="7594600" y="6126057"/>
            <a:ext cx="120173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a:t>1000baseSX</a:t>
            </a:r>
          </a:p>
        </p:txBody>
      </p:sp>
      <p:sp>
        <p:nvSpPr>
          <p:cNvPr id="34" name="Line 1057"/>
          <p:cNvSpPr>
            <a:spLocks noChangeShapeType="1"/>
          </p:cNvSpPr>
          <p:nvPr/>
        </p:nvSpPr>
        <p:spPr bwMode="auto">
          <a:xfrm>
            <a:off x="7427913" y="5005282"/>
            <a:ext cx="180975" cy="0"/>
          </a:xfrm>
          <a:prstGeom prst="line">
            <a:avLst/>
          </a:prstGeom>
          <a:noFill/>
          <a:ln w="12700">
            <a:solidFill>
              <a:schemeClr val="tx1"/>
            </a:solidFill>
            <a:round/>
            <a:headEnd type="triangle" w="sm" len="me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35" name="Line 1058"/>
          <p:cNvSpPr>
            <a:spLocks noChangeShapeType="1"/>
          </p:cNvSpPr>
          <p:nvPr/>
        </p:nvSpPr>
        <p:spPr bwMode="auto">
          <a:xfrm>
            <a:off x="7427913" y="5719657"/>
            <a:ext cx="180975" cy="0"/>
          </a:xfrm>
          <a:prstGeom prst="line">
            <a:avLst/>
          </a:prstGeom>
          <a:noFill/>
          <a:ln w="12700">
            <a:solidFill>
              <a:schemeClr val="tx1"/>
            </a:solidFill>
            <a:round/>
            <a:headEnd type="triangle" w="sm" len="me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36" name="Line 1059"/>
          <p:cNvSpPr>
            <a:spLocks noChangeShapeType="1"/>
          </p:cNvSpPr>
          <p:nvPr/>
        </p:nvSpPr>
        <p:spPr bwMode="auto">
          <a:xfrm>
            <a:off x="7427913" y="6262582"/>
            <a:ext cx="180975" cy="0"/>
          </a:xfrm>
          <a:prstGeom prst="line">
            <a:avLst/>
          </a:prstGeom>
          <a:noFill/>
          <a:ln w="12700">
            <a:solidFill>
              <a:schemeClr val="tx1"/>
            </a:solidFill>
            <a:round/>
            <a:headEnd type="triangle" w="sm" len="me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37" name="AutoShape 39"/>
          <p:cNvSpPr>
            <a:spLocks/>
          </p:cNvSpPr>
          <p:nvPr/>
        </p:nvSpPr>
        <p:spPr bwMode="auto">
          <a:xfrm>
            <a:off x="7410450" y="5160857"/>
            <a:ext cx="107950" cy="349250"/>
          </a:xfrm>
          <a:prstGeom prst="rightBrace">
            <a:avLst>
              <a:gd name="adj1" fmla="val 2696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 name="TextBox 37"/>
          <p:cNvSpPr txBox="1"/>
          <p:nvPr/>
        </p:nvSpPr>
        <p:spPr>
          <a:xfrm>
            <a:off x="4021564" y="1700800"/>
            <a:ext cx="3460024" cy="369332"/>
          </a:xfrm>
          <a:prstGeom prst="rect">
            <a:avLst/>
          </a:prstGeom>
          <a:noFill/>
        </p:spPr>
        <p:txBody>
          <a:bodyPr wrap="square" rtlCol="0">
            <a:spAutoFit/>
          </a:bodyPr>
          <a:lstStyle/>
          <a:p>
            <a:pPr algn="ctr"/>
            <a:r>
              <a:rPr lang="en-US" b="1" dirty="0"/>
              <a:t>OSI Model</a:t>
            </a:r>
          </a:p>
        </p:txBody>
      </p:sp>
      <p:sp>
        <p:nvSpPr>
          <p:cNvPr id="40" name="Slide Number Placeholder 39"/>
          <p:cNvSpPr>
            <a:spLocks noGrp="1"/>
          </p:cNvSpPr>
          <p:nvPr>
            <p:ph type="sldNum" sz="quarter" idx="12"/>
          </p:nvPr>
        </p:nvSpPr>
        <p:spPr/>
        <p:txBody>
          <a:bodyPr/>
          <a:lstStyle/>
          <a:p>
            <a:fld id="{AEC0E232-ABED-C84F-A8CC-8D5509292277}" type="slidenum">
              <a:rPr lang="en-US" smtClean="0"/>
              <a:t>79</a:t>
            </a:fld>
            <a:endParaRPr lang="en-US"/>
          </a:p>
        </p:txBody>
      </p:sp>
      <p:sp>
        <p:nvSpPr>
          <p:cNvPr id="45" name="Oval 44"/>
          <p:cNvSpPr/>
          <p:nvPr/>
        </p:nvSpPr>
        <p:spPr>
          <a:xfrm>
            <a:off x="3079219" y="5305167"/>
            <a:ext cx="5355169" cy="699860"/>
          </a:xfrm>
          <a:prstGeom prst="ellipse">
            <a:avLst/>
          </a:prstGeom>
          <a:noFill/>
          <a:ln w="5715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169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4"/>
          <p:cNvSpPr>
            <a:spLocks noGrp="1"/>
          </p:cNvSpPr>
          <p:nvPr>
            <p:ph type="title"/>
          </p:nvPr>
        </p:nvSpPr>
        <p:spPr/>
        <p:txBody>
          <a:bodyPr>
            <a:normAutofit fontScale="90000"/>
          </a:bodyPr>
          <a:lstStyle/>
          <a:p>
            <a:r>
              <a:rPr lang="en-US" dirty="0">
                <a:latin typeface="Arial" charset="0"/>
                <a:cs typeface="Arial" charset="0"/>
              </a:rPr>
              <a:t>Why does IP need a protocol stack?</a:t>
            </a:r>
          </a:p>
        </p:txBody>
      </p:sp>
      <p:sp>
        <p:nvSpPr>
          <p:cNvPr id="7171" name="Content Placeholder 5"/>
          <p:cNvSpPr>
            <a:spLocks noGrp="1"/>
          </p:cNvSpPr>
          <p:nvPr>
            <p:ph idx="1"/>
          </p:nvPr>
        </p:nvSpPr>
        <p:spPr/>
        <p:txBody>
          <a:bodyPr/>
          <a:lstStyle/>
          <a:p>
            <a:r>
              <a:rPr lang="en-US" dirty="0">
                <a:latin typeface="Arial" charset="0"/>
                <a:cs typeface="Arial" charset="0"/>
              </a:rPr>
              <a:t>Arbitrary message sizes</a:t>
            </a:r>
          </a:p>
          <a:p>
            <a:r>
              <a:rPr lang="en-US" dirty="0">
                <a:latin typeface="Arial" charset="0"/>
                <a:cs typeface="Arial" charset="0"/>
              </a:rPr>
              <a:t>Out of order delivery</a:t>
            </a:r>
          </a:p>
          <a:p>
            <a:r>
              <a:rPr lang="en-US" dirty="0">
                <a:latin typeface="Arial" charset="0"/>
                <a:cs typeface="Arial" charset="0"/>
              </a:rPr>
              <a:t>Packet loss</a:t>
            </a:r>
          </a:p>
          <a:p>
            <a:r>
              <a:rPr lang="en-US" dirty="0">
                <a:latin typeface="Arial" charset="0"/>
                <a:cs typeface="Arial" charset="0"/>
              </a:rPr>
              <a:t>Bit errors</a:t>
            </a:r>
          </a:p>
          <a:p>
            <a:r>
              <a:rPr lang="en-US" dirty="0">
                <a:latin typeface="Arial" charset="0"/>
                <a:cs typeface="Arial" charset="0"/>
              </a:rPr>
              <a:t>Queuing delays</a:t>
            </a:r>
          </a:p>
          <a:p>
            <a:pPr>
              <a:buFontTx/>
              <a:buNone/>
            </a:pPr>
            <a:endParaRPr lang="en-US" dirty="0">
              <a:latin typeface="Arial" charset="0"/>
              <a:cs typeface="Arial" charset="0"/>
            </a:endParaRPr>
          </a:p>
        </p:txBody>
      </p:sp>
    </p:spTree>
    <p:extLst>
      <p:ext uri="{BB962C8B-B14F-4D97-AF65-F5344CB8AC3E}">
        <p14:creationId xmlns:p14="http://schemas.microsoft.com/office/powerpoint/2010/main" val="31169748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109E9-99E6-4748-BE85-0F2EB02A8025}"/>
              </a:ext>
            </a:extLst>
          </p:cNvPr>
          <p:cNvSpPr>
            <a:spLocks noGrp="1"/>
          </p:cNvSpPr>
          <p:nvPr>
            <p:ph type="title"/>
          </p:nvPr>
        </p:nvSpPr>
        <p:spPr/>
        <p:txBody>
          <a:bodyPr/>
          <a:lstStyle/>
          <a:p>
            <a:r>
              <a:rPr lang="en-US" dirty="0"/>
              <a:t>Let’s talk about Ethernet</a:t>
            </a:r>
          </a:p>
        </p:txBody>
      </p:sp>
      <p:sp>
        <p:nvSpPr>
          <p:cNvPr id="3" name="Content Placeholder 2">
            <a:extLst>
              <a:ext uri="{FF2B5EF4-FFF2-40B4-BE49-F238E27FC236}">
                <a16:creationId xmlns:a16="http://schemas.microsoft.com/office/drawing/2014/main" id="{35D5B6D4-3654-2041-AF88-BE3664AE6E98}"/>
              </a:ext>
            </a:extLst>
          </p:cNvPr>
          <p:cNvSpPr>
            <a:spLocks noGrp="1"/>
          </p:cNvSpPr>
          <p:nvPr>
            <p:ph idx="1"/>
          </p:nvPr>
        </p:nvSpPr>
        <p:spPr/>
        <p:txBody>
          <a:bodyPr/>
          <a:lstStyle/>
          <a:p>
            <a:r>
              <a:rPr lang="en-US" dirty="0"/>
              <a:t>Ethernet is a particular type of data link network</a:t>
            </a:r>
          </a:p>
          <a:p>
            <a:r>
              <a:rPr lang="en-US" dirty="0"/>
              <a:t>It was designed for relatively small areas, like a building, hence the term Local Area Network (LAN)</a:t>
            </a:r>
          </a:p>
          <a:p>
            <a:r>
              <a:rPr lang="en-US" dirty="0"/>
              <a:t>It has its very own standard (IEEE 802.3)</a:t>
            </a:r>
          </a:p>
          <a:p>
            <a:r>
              <a:rPr lang="en-US" dirty="0"/>
              <a:t>It’s evolved a great deal since the 1980s</a:t>
            </a:r>
          </a:p>
          <a:p>
            <a:endParaRPr lang="en-US" dirty="0"/>
          </a:p>
        </p:txBody>
      </p:sp>
    </p:spTree>
    <p:extLst>
      <p:ext uri="{BB962C8B-B14F-4D97-AF65-F5344CB8AC3E}">
        <p14:creationId xmlns:p14="http://schemas.microsoft.com/office/powerpoint/2010/main" val="29563997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Terminology</a:t>
            </a:r>
          </a:p>
        </p:txBody>
      </p:sp>
      <p:sp>
        <p:nvSpPr>
          <p:cNvPr id="39939" name="Rectangle 3"/>
          <p:cNvSpPr>
            <a:spLocks noGrp="1" noChangeArrowheads="1"/>
          </p:cNvSpPr>
          <p:nvPr>
            <p:ph idx="1"/>
          </p:nvPr>
        </p:nvSpPr>
        <p:spPr>
          <a:xfrm>
            <a:off x="369646" y="1800684"/>
            <a:ext cx="8681941" cy="4928188"/>
          </a:xfrm>
        </p:spPr>
        <p:txBody>
          <a:bodyPr>
            <a:normAutofit fontScale="77500" lnSpcReduction="20000"/>
          </a:bodyPr>
          <a:lstStyle/>
          <a:p>
            <a:pPr eaLnBrk="1" hangingPunct="1">
              <a:lnSpc>
                <a:spcPct val="90000"/>
              </a:lnSpc>
            </a:pPr>
            <a:r>
              <a:rPr lang="en-US" sz="2800" b="1" dirty="0">
                <a:latin typeface="+mj-lt"/>
                <a:ea typeface="ＭＳ Ｐゴシック" charset="0"/>
                <a:cs typeface="ＭＳ Ｐゴシック" charset="0"/>
              </a:rPr>
              <a:t>Collision domain</a:t>
            </a:r>
            <a:r>
              <a:rPr lang="en-US" sz="2800" dirty="0">
                <a:latin typeface="+mj-lt"/>
                <a:ea typeface="ＭＳ Ｐゴシック" charset="0"/>
                <a:cs typeface="ＭＳ Ｐゴシック" charset="0"/>
              </a:rPr>
              <a:t> - All the NICs that share a physical </a:t>
            </a:r>
            <a:r>
              <a:rPr lang="en-US" sz="2800" dirty="0" err="1">
                <a:latin typeface="+mj-lt"/>
                <a:ea typeface="ＭＳ Ｐゴシック" charset="0"/>
                <a:cs typeface="ＭＳ Ｐゴシック" charset="0"/>
              </a:rPr>
              <a:t>ethernet</a:t>
            </a:r>
            <a:r>
              <a:rPr lang="en-US" sz="2800" dirty="0">
                <a:latin typeface="+mj-lt"/>
                <a:ea typeface="ＭＳ Ｐゴシック" charset="0"/>
                <a:cs typeface="ＭＳ Ｐゴシック" charset="0"/>
              </a:rPr>
              <a:t>; only one can transmit at a time</a:t>
            </a:r>
          </a:p>
          <a:p>
            <a:pPr eaLnBrk="1" hangingPunct="1">
              <a:lnSpc>
                <a:spcPct val="90000"/>
              </a:lnSpc>
            </a:pPr>
            <a:r>
              <a:rPr lang="en-US" sz="2800" b="1" dirty="0">
                <a:latin typeface="+mj-lt"/>
                <a:ea typeface="ＭＳ Ｐゴシック" charset="0"/>
                <a:cs typeface="ＭＳ Ｐゴシック" charset="0"/>
              </a:rPr>
              <a:t>Broadcast domain</a:t>
            </a:r>
            <a:r>
              <a:rPr lang="en-US" sz="2800" dirty="0">
                <a:latin typeface="+mj-lt"/>
                <a:ea typeface="ＭＳ Ｐゴシック" charset="0"/>
                <a:cs typeface="ＭＳ Ｐゴシック" charset="0"/>
              </a:rPr>
              <a:t> - All the NICs that can hear an </a:t>
            </a:r>
            <a:r>
              <a:rPr lang="en-US" sz="2800" dirty="0" err="1">
                <a:latin typeface="+mj-lt"/>
                <a:ea typeface="ＭＳ Ｐゴシック" charset="0"/>
                <a:cs typeface="ＭＳ Ｐゴシック" charset="0"/>
              </a:rPr>
              <a:t>ethernet</a:t>
            </a:r>
            <a:r>
              <a:rPr lang="en-US" sz="2800" dirty="0">
                <a:latin typeface="+mj-lt"/>
                <a:ea typeface="ＭＳ Ｐゴシック" charset="0"/>
                <a:cs typeface="ＭＳ Ｐゴシック" charset="0"/>
              </a:rPr>
              <a:t> broadcast frame</a:t>
            </a:r>
          </a:p>
          <a:p>
            <a:pPr algn="ctr" eaLnBrk="1" hangingPunct="1">
              <a:lnSpc>
                <a:spcPct val="90000"/>
              </a:lnSpc>
              <a:buFontTx/>
              <a:buNone/>
            </a:pPr>
            <a:r>
              <a:rPr lang="en-US" sz="2800" dirty="0">
                <a:latin typeface="+mj-lt"/>
                <a:ea typeface="ＭＳ Ｐゴシック" charset="0"/>
                <a:cs typeface="ＭＳ Ｐゴシック" charset="0"/>
              </a:rPr>
              <a:t>-----------</a:t>
            </a:r>
          </a:p>
          <a:p>
            <a:pPr eaLnBrk="1" hangingPunct="1">
              <a:lnSpc>
                <a:spcPct val="90000"/>
              </a:lnSpc>
            </a:pPr>
            <a:r>
              <a:rPr lang="en-US" sz="2800" b="1" dirty="0">
                <a:latin typeface="+mj-lt"/>
                <a:ea typeface="ＭＳ Ｐゴシック" charset="0"/>
                <a:cs typeface="ＭＳ Ｐゴシック" charset="0"/>
              </a:rPr>
              <a:t>Repeater/hub</a:t>
            </a:r>
            <a:r>
              <a:rPr lang="en-US" sz="2800" dirty="0">
                <a:latin typeface="+mj-lt"/>
                <a:ea typeface="ＭＳ Ｐゴシック" charset="0"/>
                <a:cs typeface="ＭＳ Ｐゴシック" charset="0"/>
              </a:rPr>
              <a:t> - layer 1 replication/amplification of bits (both sides stay in one collision domain)</a:t>
            </a:r>
          </a:p>
          <a:p>
            <a:pPr eaLnBrk="1" hangingPunct="1">
              <a:lnSpc>
                <a:spcPct val="90000"/>
              </a:lnSpc>
            </a:pPr>
            <a:r>
              <a:rPr lang="en-US" sz="2800" b="1" dirty="0">
                <a:latin typeface="+mj-lt"/>
                <a:ea typeface="ＭＳ Ｐゴシック" charset="0"/>
                <a:cs typeface="ＭＳ Ｐゴシック" charset="0"/>
              </a:rPr>
              <a:t>Bridge/switch</a:t>
            </a:r>
            <a:r>
              <a:rPr lang="en-US" sz="2800" dirty="0">
                <a:latin typeface="+mj-lt"/>
                <a:ea typeface="ＭＳ Ｐゴシック" charset="0"/>
                <a:cs typeface="ＭＳ Ｐゴシック" charset="0"/>
              </a:rPr>
              <a:t> - layer 2 re-transmission of </a:t>
            </a:r>
            <a:r>
              <a:rPr lang="en-US" sz="2800" dirty="0" err="1">
                <a:latin typeface="+mj-lt"/>
                <a:ea typeface="ＭＳ Ｐゴシック" charset="0"/>
                <a:cs typeface="ＭＳ Ｐゴシック" charset="0"/>
              </a:rPr>
              <a:t>ethernet</a:t>
            </a:r>
            <a:r>
              <a:rPr lang="en-US" sz="2800" dirty="0">
                <a:latin typeface="+mj-lt"/>
                <a:ea typeface="ＭＳ Ｐゴシック" charset="0"/>
                <a:cs typeface="ＭＳ Ｐゴシック" charset="0"/>
              </a:rPr>
              <a:t> frames (both sides stay in one broadcast domain)</a:t>
            </a:r>
          </a:p>
          <a:p>
            <a:pPr eaLnBrk="1" hangingPunct="1">
              <a:lnSpc>
                <a:spcPct val="90000"/>
              </a:lnSpc>
            </a:pPr>
            <a:r>
              <a:rPr lang="en-US" sz="2800" b="1" dirty="0">
                <a:latin typeface="+mj-lt"/>
                <a:ea typeface="ＭＳ Ｐゴシック" charset="0"/>
                <a:cs typeface="ＭＳ Ｐゴシック" charset="0"/>
              </a:rPr>
              <a:t>Router</a:t>
            </a:r>
            <a:r>
              <a:rPr lang="en-US" sz="2800" dirty="0">
                <a:latin typeface="+mj-lt"/>
                <a:ea typeface="ＭＳ Ｐゴシック" charset="0"/>
                <a:cs typeface="ＭＳ Ｐゴシック" charset="0"/>
              </a:rPr>
              <a:t> - layer 3 forwarding of packets based on a layer-3 (IP) routing table</a:t>
            </a:r>
          </a:p>
          <a:p>
            <a:pPr eaLnBrk="1" hangingPunct="1">
              <a:lnSpc>
                <a:spcPct val="90000"/>
              </a:lnSpc>
            </a:pPr>
            <a:r>
              <a:rPr lang="en-US" sz="2800" b="1" dirty="0">
                <a:latin typeface="+mj-lt"/>
                <a:ea typeface="ＭＳ Ｐゴシック" charset="0"/>
                <a:cs typeface="ＭＳ Ｐゴシック" charset="0"/>
              </a:rPr>
              <a:t>Host</a:t>
            </a:r>
            <a:r>
              <a:rPr lang="en-US" sz="2800" dirty="0">
                <a:latin typeface="+mj-lt"/>
                <a:ea typeface="ＭＳ Ｐゴシック" charset="0"/>
                <a:cs typeface="ＭＳ Ｐゴシック" charset="0"/>
              </a:rPr>
              <a:t> – a computer with one or more NICs; if it forwards traffic using multiple NICs, we’re going to call it a router, not a host.</a:t>
            </a:r>
          </a:p>
        </p:txBody>
      </p:sp>
    </p:spTree>
    <p:extLst>
      <p:ext uri="{BB962C8B-B14F-4D97-AF65-F5344CB8AC3E}">
        <p14:creationId xmlns:p14="http://schemas.microsoft.com/office/powerpoint/2010/main" val="17914003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Ethernet Addressing</a:t>
            </a:r>
          </a:p>
        </p:txBody>
      </p:sp>
      <p:sp>
        <p:nvSpPr>
          <p:cNvPr id="33795" name="Rectangle 5"/>
          <p:cNvSpPr>
            <a:spLocks noGrp="1" noChangeArrowheads="1"/>
          </p:cNvSpPr>
          <p:nvPr>
            <p:ph type="body" idx="1"/>
          </p:nvPr>
        </p:nvSpPr>
        <p:spPr>
          <a:xfrm>
            <a:off x="503238" y="3620322"/>
            <a:ext cx="8229600" cy="3099751"/>
          </a:xfrm>
        </p:spPr>
        <p:txBody>
          <a:bodyPr>
            <a:normAutofit fontScale="92500" lnSpcReduction="20000"/>
          </a:bodyPr>
          <a:lstStyle/>
          <a:p>
            <a:pPr eaLnBrk="1" hangingPunct="1">
              <a:lnSpc>
                <a:spcPct val="90000"/>
              </a:lnSpc>
            </a:pPr>
            <a:r>
              <a:rPr lang="en-US" sz="2800" dirty="0">
                <a:latin typeface="Arial" charset="0"/>
                <a:ea typeface="ＭＳ Ｐゴシック" charset="0"/>
                <a:cs typeface="ＭＳ Ｐゴシック" charset="0"/>
              </a:rPr>
              <a:t>6 bytes/48 bits</a:t>
            </a:r>
          </a:p>
          <a:p>
            <a:pPr lvl="1" eaLnBrk="1" hangingPunct="1">
              <a:lnSpc>
                <a:spcPct val="90000"/>
              </a:lnSpc>
            </a:pPr>
            <a:r>
              <a:rPr lang="en-US" sz="2400" dirty="0">
                <a:latin typeface="Arial" charset="0"/>
                <a:ea typeface="ＭＳ Ｐゴシック" charset="0"/>
              </a:rPr>
              <a:t>3 bytes OUI</a:t>
            </a:r>
          </a:p>
          <a:p>
            <a:pPr lvl="1" eaLnBrk="1" hangingPunct="1">
              <a:lnSpc>
                <a:spcPct val="90000"/>
              </a:lnSpc>
            </a:pPr>
            <a:r>
              <a:rPr lang="en-US" sz="2400" dirty="0">
                <a:latin typeface="Arial" charset="0"/>
                <a:ea typeface="ＭＳ Ｐゴシック" charset="0"/>
              </a:rPr>
              <a:t>3 bytes NIC specific</a:t>
            </a:r>
          </a:p>
          <a:p>
            <a:pPr eaLnBrk="1" hangingPunct="1">
              <a:lnSpc>
                <a:spcPct val="90000"/>
              </a:lnSpc>
            </a:pPr>
            <a:r>
              <a:rPr lang="en-US" sz="2800" dirty="0">
                <a:latin typeface="Arial" charset="0"/>
                <a:ea typeface="ＭＳ Ｐゴシック" charset="0"/>
                <a:cs typeface="ＭＳ Ｐゴシック" charset="0"/>
              </a:rPr>
              <a:t>Examples</a:t>
            </a:r>
          </a:p>
          <a:p>
            <a:pPr lvl="1" eaLnBrk="1" hangingPunct="1">
              <a:lnSpc>
                <a:spcPct val="90000"/>
              </a:lnSpc>
            </a:pPr>
            <a:r>
              <a:rPr lang="en-US" sz="2400" dirty="0">
                <a:latin typeface="Arial" charset="0"/>
                <a:ea typeface="ＭＳ Ｐゴシック" charset="0"/>
              </a:rPr>
              <a:t>Apple:  00:25:00:f4:6d:c2</a:t>
            </a:r>
          </a:p>
          <a:p>
            <a:pPr lvl="1" eaLnBrk="1" hangingPunct="1">
              <a:lnSpc>
                <a:spcPct val="90000"/>
              </a:lnSpc>
            </a:pPr>
            <a:r>
              <a:rPr lang="en-US" sz="2400" dirty="0">
                <a:latin typeface="Arial" charset="0"/>
                <a:ea typeface="ＭＳ Ｐゴシック" charset="0"/>
              </a:rPr>
              <a:t>Oracle:	00-03-ba-a1-02-df</a:t>
            </a:r>
          </a:p>
          <a:p>
            <a:pPr eaLnBrk="1" hangingPunct="1">
              <a:lnSpc>
                <a:spcPct val="90000"/>
              </a:lnSpc>
            </a:pPr>
            <a:r>
              <a:rPr lang="en-US" sz="2800" dirty="0">
                <a:latin typeface="Arial" charset="0"/>
                <a:ea typeface="ＭＳ Ｐゴシック" charset="0"/>
                <a:cs typeface="ＭＳ Ｐゴシック" charset="0"/>
              </a:rPr>
              <a:t>To identify the OUI</a:t>
            </a:r>
          </a:p>
          <a:p>
            <a:pPr lvl="1">
              <a:lnSpc>
                <a:spcPct val="90000"/>
              </a:lnSpc>
            </a:pPr>
            <a:r>
              <a:rPr lang="en-US" sz="2400" dirty="0">
                <a:latin typeface="Arial" charset="0"/>
                <a:ea typeface="ＭＳ Ｐゴシック" charset="0"/>
                <a:hlinkClick r:id="rId3"/>
              </a:rPr>
              <a:t>https://</a:t>
            </a:r>
            <a:r>
              <a:rPr lang="en-US" sz="2400" dirty="0" err="1">
                <a:latin typeface="Arial" charset="0"/>
                <a:ea typeface="ＭＳ Ｐゴシック" charset="0"/>
                <a:hlinkClick r:id="rId3"/>
              </a:rPr>
              <a:t>www.wireshark.org</a:t>
            </a:r>
            <a:r>
              <a:rPr lang="en-US" sz="2400" dirty="0">
                <a:latin typeface="Arial" charset="0"/>
                <a:ea typeface="ＭＳ Ｐゴシック" charset="0"/>
                <a:hlinkClick r:id="rId3"/>
              </a:rPr>
              <a:t>/tools/</a:t>
            </a:r>
            <a:r>
              <a:rPr lang="en-US" sz="2400" dirty="0" err="1">
                <a:latin typeface="Arial" charset="0"/>
                <a:ea typeface="ＭＳ Ｐゴシック" charset="0"/>
                <a:hlinkClick r:id="rId3"/>
              </a:rPr>
              <a:t>oui-lookup.html</a:t>
            </a:r>
            <a:endParaRPr lang="en-US" sz="2400" dirty="0">
              <a:latin typeface="Arial" charset="0"/>
              <a:ea typeface="ＭＳ Ｐゴシック" charset="0"/>
            </a:endParaRPr>
          </a:p>
        </p:txBody>
      </p:sp>
      <p:sp>
        <p:nvSpPr>
          <p:cNvPr id="33796" name="Rectangle 6"/>
          <p:cNvSpPr>
            <a:spLocks noChangeArrowheads="1"/>
          </p:cNvSpPr>
          <p:nvPr/>
        </p:nvSpPr>
        <p:spPr bwMode="auto">
          <a:xfrm>
            <a:off x="5414963" y="2063253"/>
            <a:ext cx="1350962" cy="1106488"/>
          </a:xfrm>
          <a:prstGeom prst="rect">
            <a:avLst/>
          </a:prstGeom>
          <a:solidFill>
            <a:schemeClr val="accent1"/>
          </a:solidFill>
          <a:ln w="9525">
            <a:solidFill>
              <a:schemeClr val="tx1"/>
            </a:solidFill>
            <a:miter lim="800000"/>
            <a:headEnd/>
            <a:tailEnd/>
          </a:ln>
        </p:spPr>
        <p:txBody>
          <a:bodyPr wrap="none" anchor="ctr"/>
          <a:lstStyle/>
          <a:p>
            <a:endParaRPr lang="en-US">
              <a:solidFill>
                <a:srgbClr val="FFFFFF"/>
              </a:solidFill>
            </a:endParaRPr>
          </a:p>
        </p:txBody>
      </p:sp>
      <p:sp>
        <p:nvSpPr>
          <p:cNvPr id="33797" name="Rectangle 7"/>
          <p:cNvSpPr>
            <a:spLocks noChangeArrowheads="1"/>
          </p:cNvSpPr>
          <p:nvPr/>
        </p:nvSpPr>
        <p:spPr bwMode="auto">
          <a:xfrm>
            <a:off x="6765925" y="2061666"/>
            <a:ext cx="1350963" cy="1106487"/>
          </a:xfrm>
          <a:prstGeom prst="rect">
            <a:avLst/>
          </a:prstGeom>
          <a:solidFill>
            <a:schemeClr val="accent1"/>
          </a:solidFill>
          <a:ln w="9525">
            <a:solidFill>
              <a:schemeClr val="tx1"/>
            </a:solidFill>
            <a:miter lim="800000"/>
            <a:headEnd/>
            <a:tailEnd/>
          </a:ln>
        </p:spPr>
        <p:txBody>
          <a:bodyPr wrap="none" anchor="ctr"/>
          <a:lstStyle/>
          <a:p>
            <a:endParaRPr lang="en-US">
              <a:solidFill>
                <a:srgbClr val="FFFFFF"/>
              </a:solidFill>
            </a:endParaRPr>
          </a:p>
        </p:txBody>
      </p:sp>
      <p:sp>
        <p:nvSpPr>
          <p:cNvPr id="33798" name="Rectangle 8"/>
          <p:cNvSpPr>
            <a:spLocks noChangeArrowheads="1"/>
          </p:cNvSpPr>
          <p:nvPr/>
        </p:nvSpPr>
        <p:spPr bwMode="auto">
          <a:xfrm>
            <a:off x="6764338" y="1963241"/>
            <a:ext cx="1350962" cy="785812"/>
          </a:xfrm>
          <a:prstGeom prst="rect">
            <a:avLst/>
          </a:prstGeom>
          <a:solidFill>
            <a:schemeClr val="accent1"/>
          </a:solidFill>
          <a:ln w="9525">
            <a:solidFill>
              <a:schemeClr val="tx1"/>
            </a:solidFill>
            <a:miter lim="800000"/>
            <a:headEnd/>
            <a:tailEnd/>
          </a:ln>
        </p:spPr>
        <p:txBody>
          <a:bodyPr anchor="ctr"/>
          <a:lstStyle/>
          <a:p>
            <a:pPr algn="ctr">
              <a:buFontTx/>
              <a:buNone/>
            </a:pPr>
            <a:r>
              <a:rPr lang="en-US" sz="1200" b="0" dirty="0">
                <a:solidFill>
                  <a:srgbClr val="FFFFFF"/>
                </a:solidFill>
              </a:rPr>
              <a:t>Network Interface Controller (NIC) Specific</a:t>
            </a:r>
            <a:endParaRPr lang="en-US" sz="1400" b="0" dirty="0">
              <a:solidFill>
                <a:srgbClr val="FFFFFF"/>
              </a:solidFill>
            </a:endParaRPr>
          </a:p>
        </p:txBody>
      </p:sp>
      <p:sp>
        <p:nvSpPr>
          <p:cNvPr id="33799" name="Rectangle 9"/>
          <p:cNvSpPr>
            <a:spLocks noChangeArrowheads="1"/>
          </p:cNvSpPr>
          <p:nvPr/>
        </p:nvSpPr>
        <p:spPr bwMode="auto">
          <a:xfrm>
            <a:off x="5414963" y="1963241"/>
            <a:ext cx="1350962" cy="787400"/>
          </a:xfrm>
          <a:prstGeom prst="rect">
            <a:avLst/>
          </a:prstGeom>
          <a:solidFill>
            <a:schemeClr val="accent1"/>
          </a:solidFill>
          <a:ln w="9525">
            <a:solidFill>
              <a:schemeClr val="tx1"/>
            </a:solidFill>
            <a:miter lim="800000"/>
            <a:headEnd/>
            <a:tailEnd/>
          </a:ln>
        </p:spPr>
        <p:txBody>
          <a:bodyPr anchor="ctr"/>
          <a:lstStyle/>
          <a:p>
            <a:pPr algn="ctr">
              <a:buFontTx/>
              <a:buNone/>
            </a:pPr>
            <a:r>
              <a:rPr lang="en-US" sz="1200" b="0">
                <a:solidFill>
                  <a:srgbClr val="FFFFFF"/>
                </a:solidFill>
              </a:rPr>
              <a:t>Organizationally Unique Identifier (OUI)</a:t>
            </a:r>
          </a:p>
        </p:txBody>
      </p:sp>
      <p:sp>
        <p:nvSpPr>
          <p:cNvPr id="33800" name="Rectangle 10"/>
          <p:cNvSpPr>
            <a:spLocks noChangeArrowheads="1"/>
          </p:cNvSpPr>
          <p:nvPr/>
        </p:nvSpPr>
        <p:spPr bwMode="auto">
          <a:xfrm>
            <a:off x="5414963" y="2752228"/>
            <a:ext cx="444500" cy="415925"/>
          </a:xfrm>
          <a:prstGeom prst="rect">
            <a:avLst/>
          </a:prstGeom>
          <a:solidFill>
            <a:schemeClr val="accent1"/>
          </a:solidFill>
          <a:ln w="9525">
            <a:solidFill>
              <a:schemeClr val="tx1"/>
            </a:solidFill>
            <a:miter lim="800000"/>
            <a:headEnd/>
            <a:tailEnd/>
          </a:ln>
        </p:spPr>
        <p:txBody>
          <a:bodyPr wrap="none" anchor="ctr"/>
          <a:lstStyle/>
          <a:p>
            <a:endParaRPr lang="en-US">
              <a:solidFill>
                <a:srgbClr val="FFFFFF"/>
              </a:solidFill>
            </a:endParaRPr>
          </a:p>
        </p:txBody>
      </p:sp>
      <p:sp>
        <p:nvSpPr>
          <p:cNvPr id="33801" name="Rectangle 13"/>
          <p:cNvSpPr>
            <a:spLocks noChangeArrowheads="1"/>
          </p:cNvSpPr>
          <p:nvPr/>
        </p:nvSpPr>
        <p:spPr bwMode="auto">
          <a:xfrm>
            <a:off x="5856288" y="2750641"/>
            <a:ext cx="454025" cy="423862"/>
          </a:xfrm>
          <a:prstGeom prst="rect">
            <a:avLst/>
          </a:prstGeom>
          <a:solidFill>
            <a:schemeClr val="accent1"/>
          </a:solidFill>
          <a:ln w="9525">
            <a:solidFill>
              <a:schemeClr val="tx1"/>
            </a:solidFill>
            <a:miter lim="800000"/>
            <a:headEnd/>
            <a:tailEnd/>
          </a:ln>
        </p:spPr>
        <p:txBody>
          <a:bodyPr wrap="none" anchor="ctr"/>
          <a:lstStyle/>
          <a:p>
            <a:endParaRPr lang="en-US">
              <a:solidFill>
                <a:srgbClr val="FFFFFF"/>
              </a:solidFill>
            </a:endParaRPr>
          </a:p>
        </p:txBody>
      </p:sp>
      <p:sp>
        <p:nvSpPr>
          <p:cNvPr id="33802" name="Rectangle 14"/>
          <p:cNvSpPr>
            <a:spLocks noChangeArrowheads="1"/>
          </p:cNvSpPr>
          <p:nvPr/>
        </p:nvSpPr>
        <p:spPr bwMode="auto">
          <a:xfrm>
            <a:off x="6307138" y="2750641"/>
            <a:ext cx="460375" cy="425450"/>
          </a:xfrm>
          <a:prstGeom prst="rect">
            <a:avLst/>
          </a:prstGeom>
          <a:solidFill>
            <a:schemeClr val="accent1"/>
          </a:solidFill>
          <a:ln w="9525">
            <a:solidFill>
              <a:schemeClr val="tx1"/>
            </a:solidFill>
            <a:miter lim="800000"/>
            <a:headEnd/>
            <a:tailEnd/>
          </a:ln>
        </p:spPr>
        <p:txBody>
          <a:bodyPr wrap="none" anchor="ctr"/>
          <a:lstStyle/>
          <a:p>
            <a:endParaRPr lang="en-US">
              <a:solidFill>
                <a:srgbClr val="FFFFFF"/>
              </a:solidFill>
            </a:endParaRPr>
          </a:p>
        </p:txBody>
      </p:sp>
      <p:sp>
        <p:nvSpPr>
          <p:cNvPr id="33803" name="Rectangle 18"/>
          <p:cNvSpPr>
            <a:spLocks noChangeArrowheads="1"/>
          </p:cNvSpPr>
          <p:nvPr/>
        </p:nvSpPr>
        <p:spPr bwMode="auto">
          <a:xfrm>
            <a:off x="6764338" y="2741116"/>
            <a:ext cx="444500" cy="433387"/>
          </a:xfrm>
          <a:prstGeom prst="rect">
            <a:avLst/>
          </a:prstGeom>
          <a:solidFill>
            <a:schemeClr val="accent1"/>
          </a:solidFill>
          <a:ln w="9525">
            <a:solidFill>
              <a:schemeClr val="tx1"/>
            </a:solidFill>
            <a:miter lim="800000"/>
            <a:headEnd/>
            <a:tailEnd/>
          </a:ln>
        </p:spPr>
        <p:txBody>
          <a:bodyPr wrap="none" anchor="ctr"/>
          <a:lstStyle/>
          <a:p>
            <a:endParaRPr lang="en-US">
              <a:solidFill>
                <a:srgbClr val="FFFFFF"/>
              </a:solidFill>
            </a:endParaRPr>
          </a:p>
        </p:txBody>
      </p:sp>
      <p:sp>
        <p:nvSpPr>
          <p:cNvPr id="33804" name="Rectangle 19"/>
          <p:cNvSpPr>
            <a:spLocks noChangeArrowheads="1"/>
          </p:cNvSpPr>
          <p:nvPr/>
        </p:nvSpPr>
        <p:spPr bwMode="auto">
          <a:xfrm>
            <a:off x="7205663" y="2749053"/>
            <a:ext cx="454025" cy="425450"/>
          </a:xfrm>
          <a:prstGeom prst="rect">
            <a:avLst/>
          </a:prstGeom>
          <a:solidFill>
            <a:schemeClr val="accent1"/>
          </a:solidFill>
          <a:ln w="9525">
            <a:solidFill>
              <a:schemeClr val="tx1"/>
            </a:solidFill>
            <a:miter lim="800000"/>
            <a:headEnd/>
            <a:tailEnd/>
          </a:ln>
        </p:spPr>
        <p:txBody>
          <a:bodyPr wrap="none" anchor="ctr"/>
          <a:lstStyle/>
          <a:p>
            <a:endParaRPr lang="en-US">
              <a:solidFill>
                <a:srgbClr val="FFFFFF"/>
              </a:solidFill>
            </a:endParaRPr>
          </a:p>
        </p:txBody>
      </p:sp>
      <p:sp>
        <p:nvSpPr>
          <p:cNvPr id="33805" name="Rectangle 20"/>
          <p:cNvSpPr>
            <a:spLocks noChangeArrowheads="1"/>
          </p:cNvSpPr>
          <p:nvPr/>
        </p:nvSpPr>
        <p:spPr bwMode="auto">
          <a:xfrm>
            <a:off x="7656513" y="2749053"/>
            <a:ext cx="460375" cy="425450"/>
          </a:xfrm>
          <a:prstGeom prst="rect">
            <a:avLst/>
          </a:prstGeom>
          <a:solidFill>
            <a:schemeClr val="accent1"/>
          </a:solidFill>
          <a:ln w="9525">
            <a:solidFill>
              <a:schemeClr val="tx1"/>
            </a:solidFill>
            <a:miter lim="800000"/>
            <a:headEnd/>
            <a:tailEnd/>
          </a:ln>
        </p:spPr>
        <p:txBody>
          <a:bodyPr wrap="none" anchor="ctr"/>
          <a:lstStyle/>
          <a:p>
            <a:endParaRPr lang="en-US">
              <a:solidFill>
                <a:srgbClr val="FFFFFF"/>
              </a:solidFill>
            </a:endParaRPr>
          </a:p>
        </p:txBody>
      </p:sp>
      <p:sp>
        <p:nvSpPr>
          <p:cNvPr id="33806" name="Rectangle 22"/>
          <p:cNvSpPr>
            <a:spLocks noChangeArrowheads="1"/>
          </p:cNvSpPr>
          <p:nvPr/>
        </p:nvSpPr>
        <p:spPr bwMode="auto">
          <a:xfrm>
            <a:off x="4979988" y="3452316"/>
            <a:ext cx="187325" cy="242887"/>
          </a:xfrm>
          <a:prstGeom prst="rect">
            <a:avLst/>
          </a:prstGeom>
          <a:solidFill>
            <a:schemeClr val="accent1"/>
          </a:solidFill>
          <a:ln w="9525">
            <a:solidFill>
              <a:schemeClr val="tx1"/>
            </a:solidFill>
            <a:miter lim="800000"/>
            <a:headEnd/>
            <a:tailEnd/>
          </a:ln>
        </p:spPr>
        <p:txBody>
          <a:bodyPr wrap="none" anchor="ctr"/>
          <a:lstStyle/>
          <a:p>
            <a:endParaRPr lang="en-US">
              <a:solidFill>
                <a:srgbClr val="FFFFFF"/>
              </a:solidFill>
            </a:endParaRPr>
          </a:p>
        </p:txBody>
      </p:sp>
      <p:sp>
        <p:nvSpPr>
          <p:cNvPr id="33807" name="Rectangle 23"/>
          <p:cNvSpPr>
            <a:spLocks noChangeArrowheads="1"/>
          </p:cNvSpPr>
          <p:nvPr/>
        </p:nvSpPr>
        <p:spPr bwMode="auto">
          <a:xfrm>
            <a:off x="5168900" y="3452316"/>
            <a:ext cx="187325" cy="242887"/>
          </a:xfrm>
          <a:prstGeom prst="rect">
            <a:avLst/>
          </a:prstGeom>
          <a:solidFill>
            <a:schemeClr val="accent1"/>
          </a:solidFill>
          <a:ln w="9525">
            <a:solidFill>
              <a:schemeClr val="tx1"/>
            </a:solidFill>
            <a:miter lim="800000"/>
            <a:headEnd/>
            <a:tailEnd/>
          </a:ln>
        </p:spPr>
        <p:txBody>
          <a:bodyPr wrap="none" anchor="ctr"/>
          <a:lstStyle/>
          <a:p>
            <a:endParaRPr lang="en-US">
              <a:solidFill>
                <a:srgbClr val="FFFFFF"/>
              </a:solidFill>
            </a:endParaRPr>
          </a:p>
        </p:txBody>
      </p:sp>
      <p:sp>
        <p:nvSpPr>
          <p:cNvPr id="33808" name="Rectangle 24"/>
          <p:cNvSpPr>
            <a:spLocks noChangeArrowheads="1"/>
          </p:cNvSpPr>
          <p:nvPr/>
        </p:nvSpPr>
        <p:spPr bwMode="auto">
          <a:xfrm>
            <a:off x="5348288" y="3452316"/>
            <a:ext cx="187325" cy="242887"/>
          </a:xfrm>
          <a:prstGeom prst="rect">
            <a:avLst/>
          </a:prstGeom>
          <a:solidFill>
            <a:schemeClr val="accent1"/>
          </a:solidFill>
          <a:ln w="9525">
            <a:solidFill>
              <a:schemeClr val="tx1"/>
            </a:solidFill>
            <a:miter lim="800000"/>
            <a:headEnd/>
            <a:tailEnd/>
          </a:ln>
        </p:spPr>
        <p:txBody>
          <a:bodyPr wrap="none" anchor="ctr"/>
          <a:lstStyle/>
          <a:p>
            <a:endParaRPr lang="en-US">
              <a:solidFill>
                <a:srgbClr val="FFFFFF"/>
              </a:solidFill>
            </a:endParaRPr>
          </a:p>
        </p:txBody>
      </p:sp>
      <p:sp>
        <p:nvSpPr>
          <p:cNvPr id="33809" name="Rectangle 25"/>
          <p:cNvSpPr>
            <a:spLocks noChangeArrowheads="1"/>
          </p:cNvSpPr>
          <p:nvPr/>
        </p:nvSpPr>
        <p:spPr bwMode="auto">
          <a:xfrm>
            <a:off x="5537200" y="3452316"/>
            <a:ext cx="187325" cy="242887"/>
          </a:xfrm>
          <a:prstGeom prst="rect">
            <a:avLst/>
          </a:prstGeom>
          <a:solidFill>
            <a:schemeClr val="accent1"/>
          </a:solidFill>
          <a:ln w="9525">
            <a:solidFill>
              <a:schemeClr val="tx1"/>
            </a:solidFill>
            <a:miter lim="800000"/>
            <a:headEnd/>
            <a:tailEnd/>
          </a:ln>
        </p:spPr>
        <p:txBody>
          <a:bodyPr wrap="none" anchor="ctr"/>
          <a:lstStyle/>
          <a:p>
            <a:endParaRPr lang="en-US">
              <a:solidFill>
                <a:srgbClr val="FFFFFF"/>
              </a:solidFill>
            </a:endParaRPr>
          </a:p>
        </p:txBody>
      </p:sp>
      <p:sp>
        <p:nvSpPr>
          <p:cNvPr id="33810" name="Rectangle 26"/>
          <p:cNvSpPr>
            <a:spLocks noChangeArrowheads="1"/>
          </p:cNvSpPr>
          <p:nvPr/>
        </p:nvSpPr>
        <p:spPr bwMode="auto">
          <a:xfrm>
            <a:off x="5726113" y="3452316"/>
            <a:ext cx="187325" cy="242887"/>
          </a:xfrm>
          <a:prstGeom prst="rect">
            <a:avLst/>
          </a:prstGeom>
          <a:solidFill>
            <a:schemeClr val="accent1"/>
          </a:solidFill>
          <a:ln w="9525">
            <a:solidFill>
              <a:schemeClr val="tx1"/>
            </a:solidFill>
            <a:miter lim="800000"/>
            <a:headEnd/>
            <a:tailEnd/>
          </a:ln>
        </p:spPr>
        <p:txBody>
          <a:bodyPr wrap="none" anchor="ctr"/>
          <a:lstStyle/>
          <a:p>
            <a:endParaRPr lang="en-US">
              <a:solidFill>
                <a:srgbClr val="FFFFFF"/>
              </a:solidFill>
            </a:endParaRPr>
          </a:p>
        </p:txBody>
      </p:sp>
      <p:sp>
        <p:nvSpPr>
          <p:cNvPr id="33811" name="Rectangle 27"/>
          <p:cNvSpPr>
            <a:spLocks noChangeArrowheads="1"/>
          </p:cNvSpPr>
          <p:nvPr/>
        </p:nvSpPr>
        <p:spPr bwMode="auto">
          <a:xfrm>
            <a:off x="5915025" y="3452316"/>
            <a:ext cx="187325" cy="242887"/>
          </a:xfrm>
          <a:prstGeom prst="rect">
            <a:avLst/>
          </a:prstGeom>
          <a:solidFill>
            <a:schemeClr val="accent1"/>
          </a:solidFill>
          <a:ln w="9525">
            <a:solidFill>
              <a:schemeClr val="tx1"/>
            </a:solidFill>
            <a:miter lim="800000"/>
            <a:headEnd/>
            <a:tailEnd/>
          </a:ln>
        </p:spPr>
        <p:txBody>
          <a:bodyPr wrap="none" anchor="ctr"/>
          <a:lstStyle/>
          <a:p>
            <a:endParaRPr lang="en-US">
              <a:solidFill>
                <a:srgbClr val="FFFFFF"/>
              </a:solidFill>
            </a:endParaRPr>
          </a:p>
        </p:txBody>
      </p:sp>
      <p:sp>
        <p:nvSpPr>
          <p:cNvPr id="33812" name="Rectangle 28"/>
          <p:cNvSpPr>
            <a:spLocks noChangeArrowheads="1"/>
          </p:cNvSpPr>
          <p:nvPr/>
        </p:nvSpPr>
        <p:spPr bwMode="auto">
          <a:xfrm>
            <a:off x="6103938" y="3452316"/>
            <a:ext cx="187325" cy="242887"/>
          </a:xfrm>
          <a:prstGeom prst="rect">
            <a:avLst/>
          </a:prstGeom>
          <a:solidFill>
            <a:schemeClr val="accent1"/>
          </a:solidFill>
          <a:ln w="9525">
            <a:solidFill>
              <a:schemeClr val="tx1"/>
            </a:solidFill>
            <a:miter lim="800000"/>
            <a:headEnd/>
            <a:tailEnd/>
          </a:ln>
        </p:spPr>
        <p:txBody>
          <a:bodyPr wrap="none" anchor="ctr"/>
          <a:lstStyle/>
          <a:p>
            <a:endParaRPr lang="en-US">
              <a:solidFill>
                <a:srgbClr val="FFFFFF"/>
              </a:solidFill>
            </a:endParaRPr>
          </a:p>
        </p:txBody>
      </p:sp>
      <p:sp>
        <p:nvSpPr>
          <p:cNvPr id="33813" name="Rectangle 29"/>
          <p:cNvSpPr>
            <a:spLocks noChangeArrowheads="1"/>
          </p:cNvSpPr>
          <p:nvPr/>
        </p:nvSpPr>
        <p:spPr bwMode="auto">
          <a:xfrm>
            <a:off x="6292850" y="3452316"/>
            <a:ext cx="187325" cy="242887"/>
          </a:xfrm>
          <a:prstGeom prst="rect">
            <a:avLst/>
          </a:prstGeom>
          <a:solidFill>
            <a:schemeClr val="accent1"/>
          </a:solidFill>
          <a:ln w="9525">
            <a:solidFill>
              <a:schemeClr val="tx1"/>
            </a:solidFill>
            <a:miter lim="800000"/>
            <a:headEnd/>
            <a:tailEnd/>
          </a:ln>
        </p:spPr>
        <p:txBody>
          <a:bodyPr wrap="none" anchor="ctr"/>
          <a:lstStyle/>
          <a:p>
            <a:endParaRPr lang="en-US">
              <a:solidFill>
                <a:srgbClr val="FFFFFF"/>
              </a:solidFill>
            </a:endParaRPr>
          </a:p>
        </p:txBody>
      </p:sp>
      <p:sp>
        <p:nvSpPr>
          <p:cNvPr id="33814" name="AutoShape 30"/>
          <p:cNvSpPr>
            <a:spLocks/>
          </p:cNvSpPr>
          <p:nvPr/>
        </p:nvSpPr>
        <p:spPr bwMode="auto">
          <a:xfrm rot="5400000">
            <a:off x="5674519" y="2602210"/>
            <a:ext cx="123825" cy="1506537"/>
          </a:xfrm>
          <a:prstGeom prst="leftBrace">
            <a:avLst>
              <a:gd name="adj1" fmla="val 101389"/>
              <a:gd name="adj2" fmla="val 50000"/>
            </a:avLst>
          </a:prstGeom>
          <a:noFill/>
          <a:ln w="158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solidFill>
                <a:srgbClr val="FFFFFF"/>
              </a:solidFill>
            </a:endParaRPr>
          </a:p>
        </p:txBody>
      </p:sp>
      <p:sp>
        <p:nvSpPr>
          <p:cNvPr id="33815" name="AutoShape 35"/>
          <p:cNvSpPr>
            <a:spLocks/>
          </p:cNvSpPr>
          <p:nvPr/>
        </p:nvSpPr>
        <p:spPr bwMode="auto">
          <a:xfrm>
            <a:off x="7524750" y="3255466"/>
            <a:ext cx="1185863" cy="466725"/>
          </a:xfrm>
          <a:prstGeom prst="borderCallout2">
            <a:avLst>
              <a:gd name="adj1" fmla="val 24491"/>
              <a:gd name="adj2" fmla="val -6426"/>
              <a:gd name="adj3" fmla="val 24491"/>
              <a:gd name="adj4" fmla="val -49801"/>
              <a:gd name="adj5" fmla="val 68708"/>
              <a:gd name="adj6" fmla="val -95181"/>
            </a:avLst>
          </a:prstGeom>
          <a:solidFill>
            <a:schemeClr val="accent1"/>
          </a:solidFill>
          <a:ln w="9525">
            <a:solidFill>
              <a:schemeClr val="tx1"/>
            </a:solidFill>
            <a:miter lim="800000"/>
            <a:headEnd/>
            <a:tailEnd/>
          </a:ln>
        </p:spPr>
        <p:txBody>
          <a:bodyPr>
            <a:spAutoFit/>
          </a:bodyPr>
          <a:lstStyle/>
          <a:p>
            <a:pPr>
              <a:buFontTx/>
              <a:buNone/>
            </a:pPr>
            <a:r>
              <a:rPr lang="en-US" sz="1200" b="0">
                <a:solidFill>
                  <a:srgbClr val="FFFFFF"/>
                </a:solidFill>
              </a:rPr>
              <a:t>0: unicast</a:t>
            </a:r>
          </a:p>
          <a:p>
            <a:pPr>
              <a:buFontTx/>
              <a:buNone/>
            </a:pPr>
            <a:r>
              <a:rPr lang="en-US" sz="1200" b="0">
                <a:solidFill>
                  <a:srgbClr val="FFFFFF"/>
                </a:solidFill>
              </a:rPr>
              <a:t>1: multicast</a:t>
            </a:r>
          </a:p>
        </p:txBody>
      </p:sp>
      <p:sp>
        <p:nvSpPr>
          <p:cNvPr id="33816" name="AutoShape 36"/>
          <p:cNvSpPr>
            <a:spLocks/>
          </p:cNvSpPr>
          <p:nvPr/>
        </p:nvSpPr>
        <p:spPr bwMode="auto">
          <a:xfrm>
            <a:off x="6416675" y="3785691"/>
            <a:ext cx="1957388" cy="466725"/>
          </a:xfrm>
          <a:prstGeom prst="borderCallout2">
            <a:avLst>
              <a:gd name="adj1" fmla="val 24491"/>
              <a:gd name="adj2" fmla="val -3894"/>
              <a:gd name="adj3" fmla="val 24491"/>
              <a:gd name="adj4" fmla="val -9569"/>
              <a:gd name="adj5" fmla="val -42856"/>
              <a:gd name="adj6" fmla="val -10056"/>
            </a:avLst>
          </a:prstGeom>
          <a:solidFill>
            <a:schemeClr val="accent1"/>
          </a:solidFill>
          <a:ln w="9525">
            <a:solidFill>
              <a:schemeClr val="tx1"/>
            </a:solidFill>
            <a:miter lim="800000"/>
            <a:headEnd/>
            <a:tailEnd/>
          </a:ln>
        </p:spPr>
        <p:txBody>
          <a:bodyPr>
            <a:spAutoFit/>
          </a:bodyPr>
          <a:lstStyle/>
          <a:p>
            <a:pPr>
              <a:buFontTx/>
              <a:buNone/>
            </a:pPr>
            <a:r>
              <a:rPr lang="en-US" sz="1200" b="0">
                <a:solidFill>
                  <a:srgbClr val="FFFFFF"/>
                </a:solidFill>
              </a:rPr>
              <a:t>0: globally unique (OUI)</a:t>
            </a:r>
          </a:p>
          <a:p>
            <a:pPr>
              <a:buFontTx/>
              <a:buNone/>
            </a:pPr>
            <a:r>
              <a:rPr lang="en-US" sz="1200" b="0">
                <a:solidFill>
                  <a:srgbClr val="FFFFFF"/>
                </a:solidFill>
              </a:rPr>
              <a:t>1: locally administered</a:t>
            </a:r>
          </a:p>
        </p:txBody>
      </p:sp>
      <p:sp>
        <p:nvSpPr>
          <p:cNvPr id="33817" name="Rectangle 37"/>
          <p:cNvSpPr>
            <a:spLocks noChangeArrowheads="1"/>
          </p:cNvSpPr>
          <p:nvPr/>
        </p:nvSpPr>
        <p:spPr bwMode="auto">
          <a:xfrm>
            <a:off x="503238" y="2024798"/>
            <a:ext cx="4230681" cy="14337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a:bodyPr>
          <a:lstStyle/>
          <a:p>
            <a:pPr marL="342900" indent="-342900">
              <a:spcBef>
                <a:spcPct val="20000"/>
              </a:spcBef>
            </a:pPr>
            <a:r>
              <a:rPr lang="en-US" sz="2400" b="0" dirty="0"/>
              <a:t>Every </a:t>
            </a:r>
            <a:r>
              <a:rPr lang="en-US" sz="2400" b="0" dirty="0" err="1"/>
              <a:t>ethernet</a:t>
            </a:r>
            <a:r>
              <a:rPr lang="en-US" sz="2400" b="0" dirty="0"/>
              <a:t> device gets a unique burned-in MAC address</a:t>
            </a:r>
          </a:p>
        </p:txBody>
      </p:sp>
      <p:sp>
        <p:nvSpPr>
          <p:cNvPr id="2" name="Date Placeholder 1"/>
          <p:cNvSpPr>
            <a:spLocks noGrp="1"/>
          </p:cNvSpPr>
          <p:nvPr>
            <p:ph type="dt" sz="half" idx="10"/>
          </p:nvPr>
        </p:nvSpPr>
        <p:spPr/>
        <p:txBody>
          <a:bodyPr/>
          <a:lstStyle/>
          <a:p>
            <a:fld id="{2D244318-7624-E645-9936-C5EB52E28078}" type="datetime1">
              <a:rPr lang="en-US" smtClean="0"/>
              <a:t>11/16/23</a:t>
            </a:fld>
            <a:endParaRPr lang="en-US"/>
          </a:p>
        </p:txBody>
      </p:sp>
      <p:sp>
        <p:nvSpPr>
          <p:cNvPr id="3" name="Slide Number Placeholder 2"/>
          <p:cNvSpPr>
            <a:spLocks noGrp="1"/>
          </p:cNvSpPr>
          <p:nvPr>
            <p:ph type="sldNum" sz="quarter" idx="12"/>
          </p:nvPr>
        </p:nvSpPr>
        <p:spPr/>
        <p:txBody>
          <a:bodyPr/>
          <a:lstStyle/>
          <a:p>
            <a:fld id="{AEC0E232-ABED-C84F-A8CC-8D5509292277}" type="slidenum">
              <a:rPr lang="en-US" smtClean="0"/>
              <a:t>82</a:t>
            </a:fld>
            <a:endParaRPr lang="en-US"/>
          </a:p>
        </p:txBody>
      </p:sp>
    </p:spTree>
    <p:extLst>
      <p:ext uri="{BB962C8B-B14F-4D97-AF65-F5344CB8AC3E}">
        <p14:creationId xmlns:p14="http://schemas.microsoft.com/office/powerpoint/2010/main" val="3361440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Ethernet Frames</a:t>
            </a:r>
          </a:p>
        </p:txBody>
      </p:sp>
      <p:sp>
        <p:nvSpPr>
          <p:cNvPr id="35843" name="Rectangle 3"/>
          <p:cNvSpPr>
            <a:spLocks noGrp="1" noChangeArrowheads="1"/>
          </p:cNvSpPr>
          <p:nvPr>
            <p:ph type="body" idx="1"/>
          </p:nvPr>
        </p:nvSpPr>
        <p:spPr>
          <a:xfrm>
            <a:off x="428625" y="2977969"/>
            <a:ext cx="8229600" cy="4007614"/>
          </a:xfrm>
          <a:noFill/>
        </p:spPr>
        <p:txBody>
          <a:bodyPr>
            <a:normAutofit fontScale="92500" lnSpcReduction="20000"/>
          </a:bodyPr>
          <a:lstStyle/>
          <a:p>
            <a:pPr eaLnBrk="1" hangingPunct="1"/>
            <a:r>
              <a:rPr lang="en-US" sz="2200" dirty="0">
                <a:latin typeface="Arial" charset="0"/>
                <a:ea typeface="ＭＳ Ｐゴシック" charset="0"/>
                <a:cs typeface="ＭＳ Ｐゴシック" charset="0"/>
              </a:rPr>
              <a:t>To send a frame</a:t>
            </a:r>
            <a:endParaRPr lang="en-US" sz="2000" dirty="0">
              <a:latin typeface="Arial" charset="0"/>
              <a:ea typeface="ＭＳ Ｐゴシック" charset="0"/>
              <a:cs typeface="ＭＳ Ｐゴシック" charset="0"/>
            </a:endParaRPr>
          </a:p>
          <a:p>
            <a:pPr lvl="1" eaLnBrk="1" hangingPunct="1"/>
            <a:r>
              <a:rPr lang="en-US" sz="2000" dirty="0">
                <a:latin typeface="Arial" charset="0"/>
                <a:ea typeface="ＭＳ Ｐゴシック" charset="0"/>
              </a:rPr>
              <a:t>Wait until no one using the cable (carrier sense)</a:t>
            </a:r>
          </a:p>
          <a:p>
            <a:pPr lvl="1" eaLnBrk="1" hangingPunct="1"/>
            <a:r>
              <a:rPr lang="en-US" sz="2000" dirty="0">
                <a:latin typeface="Arial" charset="0"/>
                <a:ea typeface="ＭＳ Ｐゴシック" charset="0"/>
              </a:rPr>
              <a:t>Assert carrier signal on the cable</a:t>
            </a:r>
          </a:p>
          <a:p>
            <a:pPr lvl="1" eaLnBrk="1" hangingPunct="1"/>
            <a:r>
              <a:rPr lang="en-US" sz="2000" dirty="0">
                <a:latin typeface="Arial" charset="0"/>
                <a:ea typeface="ＭＳ Ｐゴシック" charset="0"/>
              </a:rPr>
              <a:t>Broadcast the frame to all stations on the cable</a:t>
            </a:r>
          </a:p>
          <a:p>
            <a:pPr lvl="1" eaLnBrk="1" hangingPunct="1"/>
            <a:r>
              <a:rPr lang="en-US" sz="2000" dirty="0">
                <a:latin typeface="Arial" charset="0"/>
                <a:ea typeface="ＭＳ Ｐゴシック" charset="0"/>
              </a:rPr>
              <a:t>If you detect a collision while transmitting, stop and </a:t>
            </a:r>
            <a:r>
              <a:rPr lang="en-US" sz="2000" dirty="0" err="1">
                <a:latin typeface="Arial" charset="0"/>
                <a:ea typeface="ＭＳ Ｐゴシック" charset="0"/>
              </a:rPr>
              <a:t>requeue</a:t>
            </a:r>
            <a:r>
              <a:rPr lang="en-US" sz="2000" dirty="0">
                <a:latin typeface="Arial" charset="0"/>
                <a:ea typeface="ＭＳ Ｐゴシック" charset="0"/>
              </a:rPr>
              <a:t> the frame for retransmission</a:t>
            </a:r>
          </a:p>
          <a:p>
            <a:pPr eaLnBrk="1" hangingPunct="1"/>
            <a:r>
              <a:rPr lang="en-US" sz="2200" dirty="0">
                <a:latin typeface="Arial" charset="0"/>
                <a:ea typeface="ＭＳ Ｐゴシック" charset="0"/>
                <a:cs typeface="ＭＳ Ｐゴシック" charset="0"/>
              </a:rPr>
              <a:t>If you hear a frame on the cable</a:t>
            </a:r>
            <a:endParaRPr lang="en-US" sz="2000" dirty="0">
              <a:latin typeface="Arial" charset="0"/>
              <a:ea typeface="ＭＳ Ｐゴシック" charset="0"/>
              <a:cs typeface="ＭＳ Ｐゴシック" charset="0"/>
            </a:endParaRPr>
          </a:p>
          <a:p>
            <a:pPr lvl="1" eaLnBrk="1" hangingPunct="1"/>
            <a:r>
              <a:rPr lang="en-US" sz="2000" dirty="0">
                <a:latin typeface="Arial" charset="0"/>
                <a:ea typeface="ＭＳ Ｐゴシック" charset="0"/>
              </a:rPr>
              <a:t>Accept it if the destination MAC belongs to us (or if it has a broadcast or multicast destination MAC)</a:t>
            </a:r>
          </a:p>
          <a:p>
            <a:pPr lvl="1" eaLnBrk="1" hangingPunct="1"/>
            <a:r>
              <a:rPr lang="en-US" sz="2000" dirty="0">
                <a:latin typeface="Arial" charset="0"/>
                <a:ea typeface="ＭＳ Ｐゴシック" charset="0"/>
              </a:rPr>
              <a:t>Drop it if you see a collision during its receipt or its CRC doesn'</a:t>
            </a:r>
            <a:r>
              <a:rPr lang="en-US" altLang="ja-JP" sz="2000" dirty="0">
                <a:latin typeface="Arial" charset="0"/>
                <a:ea typeface="ＭＳ Ｐゴシック" charset="0"/>
              </a:rPr>
              <a:t>t match</a:t>
            </a:r>
          </a:p>
          <a:p>
            <a:pPr eaLnBrk="1" hangingPunct="1"/>
            <a:r>
              <a:rPr lang="en-US" sz="2000" dirty="0">
                <a:latin typeface="Arial" charset="0"/>
                <a:ea typeface="ＭＳ Ｐゴシック" charset="0"/>
                <a:cs typeface="ＭＳ Ｐゴシック" charset="0"/>
              </a:rPr>
              <a:t>See where CSMA/CD term comes from?</a:t>
            </a:r>
          </a:p>
        </p:txBody>
      </p:sp>
      <p:sp>
        <p:nvSpPr>
          <p:cNvPr id="35844" name="Rectangle 15"/>
          <p:cNvSpPr>
            <a:spLocks noChangeArrowheads="1"/>
          </p:cNvSpPr>
          <p:nvPr/>
        </p:nvSpPr>
        <p:spPr bwMode="auto">
          <a:xfrm>
            <a:off x="490538" y="1869902"/>
            <a:ext cx="1106487" cy="677863"/>
          </a:xfrm>
          <a:prstGeom prst="rect">
            <a:avLst/>
          </a:prstGeom>
          <a:solidFill>
            <a:srgbClr val="FBB726"/>
          </a:solidFill>
          <a:ln w="9525">
            <a:solidFill>
              <a:schemeClr val="tx1"/>
            </a:solidFill>
            <a:miter lim="800000"/>
            <a:headEnd/>
            <a:tailEnd/>
          </a:ln>
        </p:spPr>
        <p:txBody>
          <a:bodyPr anchor="ctr"/>
          <a:lstStyle/>
          <a:p>
            <a:pPr algn="ctr">
              <a:buFontTx/>
              <a:buNone/>
            </a:pPr>
            <a:r>
              <a:rPr lang="en-US" sz="1300" b="0"/>
              <a:t>Preamble</a:t>
            </a:r>
          </a:p>
        </p:txBody>
      </p:sp>
      <p:sp>
        <p:nvSpPr>
          <p:cNvPr id="35845" name="Rectangle 16"/>
          <p:cNvSpPr>
            <a:spLocks noChangeArrowheads="1"/>
          </p:cNvSpPr>
          <p:nvPr/>
        </p:nvSpPr>
        <p:spPr bwMode="auto">
          <a:xfrm>
            <a:off x="1595438" y="1869902"/>
            <a:ext cx="1106487" cy="677863"/>
          </a:xfrm>
          <a:prstGeom prst="rect">
            <a:avLst/>
          </a:prstGeom>
          <a:solidFill>
            <a:srgbClr val="FBF82A"/>
          </a:solidFill>
          <a:ln w="9525">
            <a:solidFill>
              <a:schemeClr val="tx1"/>
            </a:solidFill>
            <a:miter lim="800000"/>
            <a:headEnd/>
            <a:tailEnd/>
          </a:ln>
        </p:spPr>
        <p:txBody>
          <a:bodyPr anchor="ctr"/>
          <a:lstStyle/>
          <a:p>
            <a:pPr algn="ctr">
              <a:buFontTx/>
              <a:buNone/>
            </a:pPr>
            <a:r>
              <a:rPr lang="en-US" sz="1300" b="0"/>
              <a:t>Destination MAC</a:t>
            </a:r>
          </a:p>
        </p:txBody>
      </p:sp>
      <p:sp>
        <p:nvSpPr>
          <p:cNvPr id="35846" name="Rectangle 17"/>
          <p:cNvSpPr>
            <a:spLocks noChangeArrowheads="1"/>
          </p:cNvSpPr>
          <p:nvPr/>
        </p:nvSpPr>
        <p:spPr bwMode="auto">
          <a:xfrm>
            <a:off x="2700338" y="1869902"/>
            <a:ext cx="1125537" cy="677863"/>
          </a:xfrm>
          <a:prstGeom prst="rect">
            <a:avLst/>
          </a:prstGeom>
          <a:solidFill>
            <a:schemeClr val="accent1"/>
          </a:solidFill>
          <a:ln w="9525">
            <a:solidFill>
              <a:schemeClr val="tx1"/>
            </a:solidFill>
            <a:miter lim="800000"/>
            <a:headEnd/>
            <a:tailEnd/>
          </a:ln>
        </p:spPr>
        <p:txBody>
          <a:bodyPr anchor="ctr"/>
          <a:lstStyle/>
          <a:p>
            <a:pPr algn="ctr">
              <a:buFontTx/>
              <a:buNone/>
            </a:pPr>
            <a:r>
              <a:rPr lang="en-US" sz="1300" b="0"/>
              <a:t>Source MAC</a:t>
            </a:r>
          </a:p>
        </p:txBody>
      </p:sp>
      <p:sp>
        <p:nvSpPr>
          <p:cNvPr id="35847" name="Rectangle 18"/>
          <p:cNvSpPr>
            <a:spLocks noChangeArrowheads="1"/>
          </p:cNvSpPr>
          <p:nvPr/>
        </p:nvSpPr>
        <p:spPr bwMode="auto">
          <a:xfrm>
            <a:off x="3832225" y="1869902"/>
            <a:ext cx="830263" cy="677863"/>
          </a:xfrm>
          <a:prstGeom prst="rect">
            <a:avLst/>
          </a:prstGeom>
          <a:solidFill>
            <a:srgbClr val="7FD15E"/>
          </a:solidFill>
          <a:ln w="9525">
            <a:solidFill>
              <a:schemeClr val="tx1"/>
            </a:solidFill>
            <a:miter lim="800000"/>
            <a:headEnd/>
            <a:tailEnd/>
          </a:ln>
        </p:spPr>
        <p:txBody>
          <a:bodyPr anchor="ctr"/>
          <a:lstStyle/>
          <a:p>
            <a:pPr algn="ctr">
              <a:buFontTx/>
              <a:buNone/>
            </a:pPr>
            <a:r>
              <a:rPr lang="en-US" sz="1300" b="0"/>
              <a:t>802.1Q tag</a:t>
            </a:r>
          </a:p>
        </p:txBody>
      </p:sp>
      <p:sp>
        <p:nvSpPr>
          <p:cNvPr id="35848" name="Rectangle 19"/>
          <p:cNvSpPr>
            <a:spLocks noChangeArrowheads="1"/>
          </p:cNvSpPr>
          <p:nvPr/>
        </p:nvSpPr>
        <p:spPr bwMode="auto">
          <a:xfrm>
            <a:off x="4654550" y="1869902"/>
            <a:ext cx="674688" cy="685800"/>
          </a:xfrm>
          <a:prstGeom prst="rect">
            <a:avLst/>
          </a:prstGeom>
          <a:solidFill>
            <a:srgbClr val="D082D1"/>
          </a:solidFill>
          <a:ln w="9525">
            <a:solidFill>
              <a:schemeClr val="tx1"/>
            </a:solidFill>
            <a:miter lim="800000"/>
            <a:headEnd/>
            <a:tailEnd/>
          </a:ln>
        </p:spPr>
        <p:txBody>
          <a:bodyPr anchor="ctr"/>
          <a:lstStyle/>
          <a:p>
            <a:pPr algn="ctr">
              <a:buFontTx/>
              <a:buNone/>
            </a:pPr>
            <a:r>
              <a:rPr lang="en-US" sz="1200" b="0"/>
              <a:t>Ether type/</a:t>
            </a:r>
          </a:p>
          <a:p>
            <a:pPr algn="ctr">
              <a:buFontTx/>
              <a:buNone/>
            </a:pPr>
            <a:r>
              <a:rPr lang="en-US" sz="1200" b="0"/>
              <a:t>Length</a:t>
            </a:r>
          </a:p>
        </p:txBody>
      </p:sp>
      <p:sp>
        <p:nvSpPr>
          <p:cNvPr id="35849" name="Rectangle 20"/>
          <p:cNvSpPr>
            <a:spLocks noChangeArrowheads="1"/>
          </p:cNvSpPr>
          <p:nvPr/>
        </p:nvSpPr>
        <p:spPr bwMode="auto">
          <a:xfrm>
            <a:off x="5324475" y="1869902"/>
            <a:ext cx="1690688" cy="682625"/>
          </a:xfrm>
          <a:prstGeom prst="rect">
            <a:avLst/>
          </a:prstGeom>
          <a:solidFill>
            <a:srgbClr val="C0C0C0"/>
          </a:solidFill>
          <a:ln w="9525">
            <a:solidFill>
              <a:schemeClr val="tx1"/>
            </a:solidFill>
            <a:miter lim="800000"/>
            <a:headEnd/>
            <a:tailEnd/>
          </a:ln>
        </p:spPr>
        <p:txBody>
          <a:bodyPr anchor="ctr"/>
          <a:lstStyle/>
          <a:p>
            <a:pPr algn="ctr">
              <a:buFontTx/>
              <a:buNone/>
            </a:pPr>
            <a:r>
              <a:rPr lang="en-US" sz="1300" b="0"/>
              <a:t>Payload</a:t>
            </a:r>
          </a:p>
        </p:txBody>
      </p:sp>
      <p:sp>
        <p:nvSpPr>
          <p:cNvPr id="35850" name="Rectangle 21"/>
          <p:cNvSpPr>
            <a:spLocks noChangeArrowheads="1"/>
          </p:cNvSpPr>
          <p:nvPr/>
        </p:nvSpPr>
        <p:spPr bwMode="auto">
          <a:xfrm>
            <a:off x="7008813" y="1869902"/>
            <a:ext cx="585787" cy="677863"/>
          </a:xfrm>
          <a:prstGeom prst="rect">
            <a:avLst/>
          </a:prstGeom>
          <a:solidFill>
            <a:srgbClr val="5DE3DC"/>
          </a:solidFill>
          <a:ln w="9525">
            <a:solidFill>
              <a:schemeClr val="tx1"/>
            </a:solidFill>
            <a:miter lim="800000"/>
            <a:headEnd/>
            <a:tailEnd/>
          </a:ln>
        </p:spPr>
        <p:txBody>
          <a:bodyPr anchor="ctr"/>
          <a:lstStyle/>
          <a:p>
            <a:pPr algn="ctr">
              <a:buFontTx/>
              <a:buNone/>
            </a:pPr>
            <a:r>
              <a:rPr lang="en-US" sz="1300" b="0"/>
              <a:t>CRC</a:t>
            </a:r>
          </a:p>
        </p:txBody>
      </p:sp>
      <p:sp>
        <p:nvSpPr>
          <p:cNvPr id="35851" name="Rectangle 22"/>
          <p:cNvSpPr>
            <a:spLocks noChangeArrowheads="1"/>
          </p:cNvSpPr>
          <p:nvPr/>
        </p:nvSpPr>
        <p:spPr bwMode="auto">
          <a:xfrm>
            <a:off x="7588250" y="1869902"/>
            <a:ext cx="1111250" cy="677863"/>
          </a:xfrm>
          <a:prstGeom prst="rect">
            <a:avLst/>
          </a:prstGeom>
          <a:solidFill>
            <a:srgbClr val="FFFFFF"/>
          </a:solidFill>
          <a:ln w="9525">
            <a:solidFill>
              <a:schemeClr val="tx1"/>
            </a:solidFill>
            <a:miter lim="800000"/>
            <a:headEnd/>
            <a:tailEnd/>
          </a:ln>
        </p:spPr>
        <p:txBody>
          <a:bodyPr anchor="ctr"/>
          <a:lstStyle/>
          <a:p>
            <a:pPr algn="ctr">
              <a:buFontTx/>
              <a:buNone/>
            </a:pPr>
            <a:r>
              <a:rPr lang="en-US" sz="1300" b="0"/>
              <a:t>Interframe Gap</a:t>
            </a:r>
          </a:p>
        </p:txBody>
      </p:sp>
      <p:sp>
        <p:nvSpPr>
          <p:cNvPr id="35852" name="Rectangle 23"/>
          <p:cNvSpPr>
            <a:spLocks noChangeArrowheads="1"/>
          </p:cNvSpPr>
          <p:nvPr/>
        </p:nvSpPr>
        <p:spPr bwMode="auto">
          <a:xfrm>
            <a:off x="493713" y="2554115"/>
            <a:ext cx="1106487" cy="244475"/>
          </a:xfrm>
          <a:prstGeom prst="rect">
            <a:avLst/>
          </a:prstGeom>
          <a:solidFill>
            <a:srgbClr val="FBB726"/>
          </a:solidFill>
          <a:ln w="9525">
            <a:solidFill>
              <a:schemeClr val="tx1"/>
            </a:solidFill>
            <a:miter lim="800000"/>
            <a:headEnd/>
            <a:tailEnd/>
          </a:ln>
        </p:spPr>
        <p:txBody>
          <a:bodyPr wrap="none" anchor="ctr"/>
          <a:lstStyle/>
          <a:p>
            <a:pPr algn="ctr">
              <a:buFontTx/>
              <a:buNone/>
            </a:pPr>
            <a:r>
              <a:rPr lang="en-US" sz="1400" b="0"/>
              <a:t>8</a:t>
            </a:r>
          </a:p>
        </p:txBody>
      </p:sp>
      <p:sp>
        <p:nvSpPr>
          <p:cNvPr id="35853" name="Rectangle 24"/>
          <p:cNvSpPr>
            <a:spLocks noChangeArrowheads="1"/>
          </p:cNvSpPr>
          <p:nvPr/>
        </p:nvSpPr>
        <p:spPr bwMode="auto">
          <a:xfrm>
            <a:off x="1595438" y="2554115"/>
            <a:ext cx="1106487" cy="244475"/>
          </a:xfrm>
          <a:prstGeom prst="rect">
            <a:avLst/>
          </a:prstGeom>
          <a:solidFill>
            <a:srgbClr val="FBF82A"/>
          </a:solidFill>
          <a:ln w="9525">
            <a:solidFill>
              <a:schemeClr val="tx1"/>
            </a:solidFill>
            <a:miter lim="800000"/>
            <a:headEnd/>
            <a:tailEnd/>
          </a:ln>
        </p:spPr>
        <p:txBody>
          <a:bodyPr wrap="none" anchor="ctr"/>
          <a:lstStyle/>
          <a:p>
            <a:pPr algn="ctr">
              <a:buFontTx/>
              <a:buNone/>
            </a:pPr>
            <a:r>
              <a:rPr lang="en-US" sz="1400" b="0"/>
              <a:t>6</a:t>
            </a:r>
          </a:p>
        </p:txBody>
      </p:sp>
      <p:sp>
        <p:nvSpPr>
          <p:cNvPr id="35854" name="Rectangle 25"/>
          <p:cNvSpPr>
            <a:spLocks noChangeArrowheads="1"/>
          </p:cNvSpPr>
          <p:nvPr/>
        </p:nvSpPr>
        <p:spPr bwMode="auto">
          <a:xfrm>
            <a:off x="2700338" y="2554115"/>
            <a:ext cx="1125537" cy="244475"/>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t>6</a:t>
            </a:r>
          </a:p>
        </p:txBody>
      </p:sp>
      <p:sp>
        <p:nvSpPr>
          <p:cNvPr id="35855" name="Rectangle 26"/>
          <p:cNvSpPr>
            <a:spLocks noChangeArrowheads="1"/>
          </p:cNvSpPr>
          <p:nvPr/>
        </p:nvSpPr>
        <p:spPr bwMode="auto">
          <a:xfrm>
            <a:off x="3832225" y="2554115"/>
            <a:ext cx="830263" cy="244475"/>
          </a:xfrm>
          <a:prstGeom prst="rect">
            <a:avLst/>
          </a:prstGeom>
          <a:solidFill>
            <a:srgbClr val="7FD15E"/>
          </a:solidFill>
          <a:ln w="9525">
            <a:solidFill>
              <a:schemeClr val="tx1"/>
            </a:solidFill>
            <a:miter lim="800000"/>
            <a:headEnd/>
            <a:tailEnd/>
          </a:ln>
        </p:spPr>
        <p:txBody>
          <a:bodyPr wrap="none" anchor="ctr"/>
          <a:lstStyle/>
          <a:p>
            <a:pPr algn="ctr">
              <a:buFontTx/>
              <a:buNone/>
            </a:pPr>
            <a:r>
              <a:rPr lang="en-US" sz="1400" b="0"/>
              <a:t>0-4</a:t>
            </a:r>
          </a:p>
        </p:txBody>
      </p:sp>
      <p:sp>
        <p:nvSpPr>
          <p:cNvPr id="35856" name="Rectangle 27"/>
          <p:cNvSpPr>
            <a:spLocks noChangeArrowheads="1"/>
          </p:cNvSpPr>
          <p:nvPr/>
        </p:nvSpPr>
        <p:spPr bwMode="auto">
          <a:xfrm>
            <a:off x="4654550" y="2554115"/>
            <a:ext cx="674688" cy="244475"/>
          </a:xfrm>
          <a:prstGeom prst="rect">
            <a:avLst/>
          </a:prstGeom>
          <a:solidFill>
            <a:srgbClr val="D082D1"/>
          </a:solidFill>
          <a:ln w="9525">
            <a:solidFill>
              <a:schemeClr val="tx1"/>
            </a:solidFill>
            <a:miter lim="800000"/>
            <a:headEnd/>
            <a:tailEnd/>
          </a:ln>
        </p:spPr>
        <p:txBody>
          <a:bodyPr wrap="none" anchor="ctr"/>
          <a:lstStyle/>
          <a:p>
            <a:pPr algn="ctr">
              <a:buFontTx/>
              <a:buNone/>
            </a:pPr>
            <a:r>
              <a:rPr lang="en-US" sz="1400" b="0"/>
              <a:t>2</a:t>
            </a:r>
          </a:p>
        </p:txBody>
      </p:sp>
      <p:sp>
        <p:nvSpPr>
          <p:cNvPr id="35857" name="Rectangle 29"/>
          <p:cNvSpPr>
            <a:spLocks noChangeArrowheads="1"/>
          </p:cNvSpPr>
          <p:nvPr/>
        </p:nvSpPr>
        <p:spPr bwMode="auto">
          <a:xfrm>
            <a:off x="7008813" y="2554115"/>
            <a:ext cx="585787" cy="244475"/>
          </a:xfrm>
          <a:prstGeom prst="rect">
            <a:avLst/>
          </a:prstGeom>
          <a:solidFill>
            <a:srgbClr val="5DE3DC"/>
          </a:solidFill>
          <a:ln w="9525">
            <a:solidFill>
              <a:schemeClr val="tx1"/>
            </a:solidFill>
            <a:miter lim="800000"/>
            <a:headEnd/>
            <a:tailEnd/>
          </a:ln>
        </p:spPr>
        <p:txBody>
          <a:bodyPr wrap="none" anchor="ctr"/>
          <a:lstStyle/>
          <a:p>
            <a:pPr algn="ctr">
              <a:buFontTx/>
              <a:buNone/>
            </a:pPr>
            <a:r>
              <a:rPr lang="en-US" sz="1400" b="0"/>
              <a:t>4</a:t>
            </a:r>
          </a:p>
        </p:txBody>
      </p:sp>
      <p:sp>
        <p:nvSpPr>
          <p:cNvPr id="35858" name="Rectangle 30"/>
          <p:cNvSpPr>
            <a:spLocks noChangeArrowheads="1"/>
          </p:cNvSpPr>
          <p:nvPr/>
        </p:nvSpPr>
        <p:spPr bwMode="auto">
          <a:xfrm>
            <a:off x="7588250" y="2554115"/>
            <a:ext cx="1111250" cy="238125"/>
          </a:xfrm>
          <a:prstGeom prst="rect">
            <a:avLst/>
          </a:prstGeom>
          <a:solidFill>
            <a:srgbClr val="FFFFFF"/>
          </a:solidFill>
          <a:ln w="9525">
            <a:solidFill>
              <a:schemeClr val="tx1"/>
            </a:solidFill>
            <a:miter lim="800000"/>
            <a:headEnd/>
            <a:tailEnd/>
          </a:ln>
        </p:spPr>
        <p:txBody>
          <a:bodyPr wrap="none" anchor="ctr"/>
          <a:lstStyle/>
          <a:p>
            <a:pPr algn="ctr">
              <a:buFontTx/>
              <a:buNone/>
            </a:pPr>
            <a:r>
              <a:rPr lang="en-US" sz="1400" b="0"/>
              <a:t>12</a:t>
            </a:r>
          </a:p>
        </p:txBody>
      </p:sp>
      <p:sp>
        <p:nvSpPr>
          <p:cNvPr id="35859" name="Rectangle 31"/>
          <p:cNvSpPr>
            <a:spLocks noChangeArrowheads="1"/>
          </p:cNvSpPr>
          <p:nvPr/>
        </p:nvSpPr>
        <p:spPr bwMode="auto">
          <a:xfrm>
            <a:off x="5322888" y="2554115"/>
            <a:ext cx="1681162" cy="244475"/>
          </a:xfrm>
          <a:prstGeom prst="rect">
            <a:avLst/>
          </a:prstGeom>
          <a:solidFill>
            <a:srgbClr val="C0C0C0"/>
          </a:solidFill>
          <a:ln w="9525">
            <a:solidFill>
              <a:schemeClr val="tx1"/>
            </a:solidFill>
            <a:miter lim="800000"/>
            <a:headEnd/>
            <a:tailEnd/>
          </a:ln>
        </p:spPr>
        <p:txBody>
          <a:bodyPr wrap="none" anchor="ctr"/>
          <a:lstStyle/>
          <a:p>
            <a:pPr algn="ctr">
              <a:buFontTx/>
              <a:buNone/>
            </a:pPr>
            <a:r>
              <a:rPr lang="en-US" sz="1400" b="0"/>
              <a:t>46-1500</a:t>
            </a:r>
          </a:p>
        </p:txBody>
      </p:sp>
      <p:sp>
        <p:nvSpPr>
          <p:cNvPr id="2" name="Date Placeholder 1"/>
          <p:cNvSpPr>
            <a:spLocks noGrp="1"/>
          </p:cNvSpPr>
          <p:nvPr>
            <p:ph type="dt" sz="half" idx="10"/>
          </p:nvPr>
        </p:nvSpPr>
        <p:spPr>
          <a:xfrm>
            <a:off x="6794936" y="6948790"/>
            <a:ext cx="2133600" cy="365125"/>
          </a:xfrm>
        </p:spPr>
        <p:txBody>
          <a:bodyPr/>
          <a:lstStyle/>
          <a:p>
            <a:fld id="{13566109-CE2A-6645-9D90-0972D6612D66}" type="datetime1">
              <a:rPr lang="en-US" smtClean="0"/>
              <a:t>11/16/23</a:t>
            </a:fld>
            <a:endParaRPr lang="en-US"/>
          </a:p>
        </p:txBody>
      </p:sp>
    </p:spTree>
    <p:extLst>
      <p:ext uri="{BB962C8B-B14F-4D97-AF65-F5344CB8AC3E}">
        <p14:creationId xmlns:p14="http://schemas.microsoft.com/office/powerpoint/2010/main" val="32392484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Something is Missing…</a:t>
            </a:r>
          </a:p>
        </p:txBody>
      </p:sp>
      <p:sp>
        <p:nvSpPr>
          <p:cNvPr id="37891" name="Rectangle 3"/>
          <p:cNvSpPr>
            <a:spLocks noGrp="1" noChangeArrowheads="1"/>
          </p:cNvSpPr>
          <p:nvPr>
            <p:ph type="body" idx="1"/>
          </p:nvPr>
        </p:nvSpPr>
        <p:spPr/>
        <p:txBody>
          <a:bodyPr/>
          <a:lstStyle/>
          <a:p>
            <a:pPr eaLnBrk="1" hangingPunct="1"/>
            <a:r>
              <a:rPr lang="en-US" dirty="0">
                <a:latin typeface="Arial" charset="0"/>
                <a:ea typeface="ＭＳ Ｐゴシック" charset="0"/>
                <a:cs typeface="ＭＳ Ｐゴシック" charset="0"/>
              </a:rPr>
              <a:t>Only one station can send at a time?</a:t>
            </a:r>
          </a:p>
          <a:p>
            <a:pPr eaLnBrk="1" hangingPunct="1"/>
            <a:r>
              <a:rPr lang="en-US" dirty="0">
                <a:latin typeface="Arial" charset="0"/>
                <a:ea typeface="ＭＳ Ｐゴシック" charset="0"/>
                <a:cs typeface="ＭＳ Ｐゴシック" charset="0"/>
              </a:rPr>
              <a:t>Where are the IP addresses?</a:t>
            </a:r>
          </a:p>
          <a:p>
            <a:pPr eaLnBrk="1" hangingPunct="1"/>
            <a:r>
              <a:rPr lang="en-US" dirty="0">
                <a:latin typeface="Arial" charset="0"/>
                <a:ea typeface="ＭＳ Ｐゴシック" charset="0"/>
                <a:cs typeface="ＭＳ Ｐゴシック" charset="0"/>
              </a:rPr>
              <a:t>We'll get back to this</a:t>
            </a:r>
            <a:r>
              <a:rPr lang="mr-IN" dirty="0">
                <a:latin typeface="Arial" charset="0"/>
                <a:ea typeface="ＭＳ Ｐゴシック" charset="0"/>
                <a:cs typeface="ＭＳ Ｐゴシック" charset="0"/>
              </a:rPr>
              <a:t>…</a:t>
            </a:r>
            <a:endParaRPr lang="en-US" dirty="0">
              <a:latin typeface="Arial" charset="0"/>
              <a:ea typeface="ＭＳ Ｐゴシック" charset="0"/>
              <a:cs typeface="ＭＳ Ｐゴシック" charset="0"/>
            </a:endParaRPr>
          </a:p>
        </p:txBody>
      </p:sp>
      <p:sp>
        <p:nvSpPr>
          <p:cNvPr id="3" name="Slide Number Placeholder 2"/>
          <p:cNvSpPr>
            <a:spLocks noGrp="1"/>
          </p:cNvSpPr>
          <p:nvPr>
            <p:ph type="sldNum" sz="quarter" idx="12"/>
          </p:nvPr>
        </p:nvSpPr>
        <p:spPr/>
        <p:txBody>
          <a:bodyPr/>
          <a:lstStyle/>
          <a:p>
            <a:fld id="{AEC0E232-ABED-C84F-A8CC-8D5509292277}" type="slidenum">
              <a:rPr lang="en-US" smtClean="0"/>
              <a:t>84</a:t>
            </a:fld>
            <a:endParaRPr lang="en-US"/>
          </a:p>
        </p:txBody>
      </p:sp>
    </p:spTree>
    <p:extLst>
      <p:ext uri="{BB962C8B-B14F-4D97-AF65-F5344CB8AC3E}">
        <p14:creationId xmlns:p14="http://schemas.microsoft.com/office/powerpoint/2010/main" val="24131413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pPr eaLnBrk="1" hangingPunct="1"/>
            <a:r>
              <a:rPr lang="en-US" sz="2800" dirty="0">
                <a:latin typeface="Arial" charset="0"/>
                <a:ea typeface="ＭＳ Ｐゴシック" charset="0"/>
                <a:cs typeface="ＭＳ Ｐゴシック" charset="0"/>
              </a:rPr>
              <a:t>Ethernet Topology</a:t>
            </a:r>
            <a:br>
              <a:rPr lang="en-US" sz="2800" dirty="0">
                <a:latin typeface="Arial" charset="0"/>
                <a:ea typeface="ＭＳ Ｐゴシック" charset="0"/>
                <a:cs typeface="ＭＳ Ｐゴシック" charset="0"/>
              </a:rPr>
            </a:br>
            <a:r>
              <a:rPr lang="en-US" sz="2800" dirty="0">
                <a:latin typeface="Arial" charset="0"/>
                <a:ea typeface="ＭＳ Ｐゴシック" charset="0"/>
                <a:cs typeface="ＭＳ Ｐゴシック" charset="0"/>
              </a:rPr>
              <a:t>(some history)</a:t>
            </a:r>
          </a:p>
        </p:txBody>
      </p:sp>
      <p:sp>
        <p:nvSpPr>
          <p:cNvPr id="292868" name="Rectangle 4"/>
          <p:cNvSpPr>
            <a:spLocks noChangeArrowheads="1"/>
          </p:cNvSpPr>
          <p:nvPr/>
        </p:nvSpPr>
        <p:spPr bwMode="auto">
          <a:xfrm>
            <a:off x="536575" y="2287783"/>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rgbClr val="FFFFFF"/>
                </a:solidFill>
              </a:rPr>
              <a:t>Host</a:t>
            </a:r>
          </a:p>
        </p:txBody>
      </p:sp>
      <p:cxnSp>
        <p:nvCxnSpPr>
          <p:cNvPr id="292869" name="AutoShape 5"/>
          <p:cNvCxnSpPr>
            <a:cxnSpLocks noChangeShapeType="1"/>
            <a:stCxn id="292868" idx="3"/>
            <a:endCxn id="292871" idx="1"/>
          </p:cNvCxnSpPr>
          <p:nvPr/>
        </p:nvCxnSpPr>
        <p:spPr bwMode="auto">
          <a:xfrm>
            <a:off x="1017588" y="2541783"/>
            <a:ext cx="833437" cy="481013"/>
          </a:xfrm>
          <a:prstGeom prst="curvedConnector3">
            <a:avLst>
              <a:gd name="adj1" fmla="val 49903"/>
            </a:avLst>
          </a:prstGeom>
          <a:noFill/>
          <a:ln w="38100">
            <a:solidFill>
              <a:schemeClr val="hlink"/>
            </a:solidFill>
            <a:round/>
            <a:headEnd/>
            <a:tailEnd/>
          </a:ln>
          <a:extLst>
            <a:ext uri="{909E8E84-426E-40dd-AFC4-6F175D3DCCD1}">
              <a14:hiddenFill xmlns="" xmlns:a14="http://schemas.microsoft.com/office/drawing/2010/main">
                <a:noFill/>
              </a14:hiddenFill>
            </a:ext>
          </a:extLst>
        </p:spPr>
      </p:cxnSp>
      <p:sp>
        <p:nvSpPr>
          <p:cNvPr id="292870" name="Line 6"/>
          <p:cNvSpPr>
            <a:spLocks noChangeShapeType="1"/>
          </p:cNvSpPr>
          <p:nvPr/>
        </p:nvSpPr>
        <p:spPr bwMode="auto">
          <a:xfrm>
            <a:off x="1941513" y="2597346"/>
            <a:ext cx="0" cy="4027487"/>
          </a:xfrm>
          <a:prstGeom prst="line">
            <a:avLst/>
          </a:prstGeom>
          <a:noFill/>
          <a:ln w="76200">
            <a:solidFill>
              <a:srgbClr val="FE95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2871" name="Rectangle 7"/>
          <p:cNvSpPr>
            <a:spLocks noChangeArrowheads="1"/>
          </p:cNvSpPr>
          <p:nvPr/>
        </p:nvSpPr>
        <p:spPr bwMode="auto">
          <a:xfrm>
            <a:off x="1851025" y="2895796"/>
            <a:ext cx="198438" cy="254000"/>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92872" name="Rectangle 8"/>
          <p:cNvSpPr>
            <a:spLocks noChangeArrowheads="1"/>
          </p:cNvSpPr>
          <p:nvPr/>
        </p:nvSpPr>
        <p:spPr bwMode="auto">
          <a:xfrm>
            <a:off x="536575" y="3429196"/>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rgbClr val="FFFFFF"/>
                </a:solidFill>
              </a:rPr>
              <a:t>Host</a:t>
            </a:r>
          </a:p>
        </p:txBody>
      </p:sp>
      <p:cxnSp>
        <p:nvCxnSpPr>
          <p:cNvPr id="292873" name="AutoShape 9"/>
          <p:cNvCxnSpPr>
            <a:cxnSpLocks noChangeShapeType="1"/>
            <a:stCxn id="292872" idx="3"/>
            <a:endCxn id="292874" idx="1"/>
          </p:cNvCxnSpPr>
          <p:nvPr/>
        </p:nvCxnSpPr>
        <p:spPr bwMode="auto">
          <a:xfrm flipV="1">
            <a:off x="1017588" y="3583183"/>
            <a:ext cx="833437" cy="100013"/>
          </a:xfrm>
          <a:prstGeom prst="curvedConnector3">
            <a:avLst>
              <a:gd name="adj1" fmla="val 49903"/>
            </a:avLst>
          </a:prstGeom>
          <a:noFill/>
          <a:ln w="38100">
            <a:solidFill>
              <a:schemeClr val="hlink"/>
            </a:solidFill>
            <a:round/>
            <a:headEnd/>
            <a:tailEnd/>
          </a:ln>
          <a:extLst>
            <a:ext uri="{909E8E84-426E-40dd-AFC4-6F175D3DCCD1}">
              <a14:hiddenFill xmlns="" xmlns:a14="http://schemas.microsoft.com/office/drawing/2010/main">
                <a:noFill/>
              </a14:hiddenFill>
            </a:ext>
          </a:extLst>
        </p:spPr>
      </p:cxnSp>
      <p:sp>
        <p:nvSpPr>
          <p:cNvPr id="292874" name="Rectangle 10"/>
          <p:cNvSpPr>
            <a:spLocks noChangeArrowheads="1"/>
          </p:cNvSpPr>
          <p:nvPr/>
        </p:nvSpPr>
        <p:spPr bwMode="auto">
          <a:xfrm>
            <a:off x="1851025" y="3456183"/>
            <a:ext cx="198438" cy="254000"/>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92875" name="Rectangle 11"/>
          <p:cNvSpPr>
            <a:spLocks noChangeArrowheads="1"/>
          </p:cNvSpPr>
          <p:nvPr/>
        </p:nvSpPr>
        <p:spPr bwMode="auto">
          <a:xfrm>
            <a:off x="531813" y="4080071"/>
            <a:ext cx="481012"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dirty="0">
                <a:solidFill>
                  <a:srgbClr val="FFFFFF"/>
                </a:solidFill>
              </a:rPr>
              <a:t>Host</a:t>
            </a:r>
          </a:p>
        </p:txBody>
      </p:sp>
      <p:cxnSp>
        <p:nvCxnSpPr>
          <p:cNvPr id="292876" name="AutoShape 12"/>
          <p:cNvCxnSpPr>
            <a:cxnSpLocks noChangeShapeType="1"/>
            <a:stCxn id="292875" idx="3"/>
            <a:endCxn id="292877" idx="1"/>
          </p:cNvCxnSpPr>
          <p:nvPr/>
        </p:nvCxnSpPr>
        <p:spPr bwMode="auto">
          <a:xfrm flipV="1">
            <a:off x="1012825" y="4134046"/>
            <a:ext cx="823913" cy="200025"/>
          </a:xfrm>
          <a:prstGeom prst="curvedConnector3">
            <a:avLst>
              <a:gd name="adj1" fmla="val 49903"/>
            </a:avLst>
          </a:prstGeom>
          <a:noFill/>
          <a:ln w="38100">
            <a:solidFill>
              <a:schemeClr val="hlink"/>
            </a:solidFill>
            <a:round/>
            <a:headEnd/>
            <a:tailEnd/>
          </a:ln>
          <a:extLst>
            <a:ext uri="{909E8E84-426E-40dd-AFC4-6F175D3DCCD1}">
              <a14:hiddenFill xmlns="" xmlns:a14="http://schemas.microsoft.com/office/drawing/2010/main">
                <a:noFill/>
              </a14:hiddenFill>
            </a:ext>
          </a:extLst>
        </p:spPr>
      </p:cxnSp>
      <p:sp>
        <p:nvSpPr>
          <p:cNvPr id="292877" name="Rectangle 13"/>
          <p:cNvSpPr>
            <a:spLocks noChangeArrowheads="1"/>
          </p:cNvSpPr>
          <p:nvPr/>
        </p:nvSpPr>
        <p:spPr bwMode="auto">
          <a:xfrm>
            <a:off x="1836738" y="4007046"/>
            <a:ext cx="198437" cy="254000"/>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92878" name="AutoShape 14"/>
          <p:cNvSpPr>
            <a:spLocks noChangeArrowheads="1"/>
          </p:cNvSpPr>
          <p:nvPr/>
        </p:nvSpPr>
        <p:spPr bwMode="auto">
          <a:xfrm>
            <a:off x="488950" y="4719833"/>
            <a:ext cx="1016000" cy="371475"/>
          </a:xfrm>
          <a:prstGeom prst="wedgeRoundRectCallout">
            <a:avLst>
              <a:gd name="adj1" fmla="val 89375"/>
              <a:gd name="adj2" fmla="val -181194"/>
              <a:gd name="adj3" fmla="val 16667"/>
            </a:avLst>
          </a:prstGeom>
          <a:solidFill>
            <a:schemeClr val="bg1"/>
          </a:solidFill>
          <a:ln w="9525">
            <a:solidFill>
              <a:schemeClr val="tx1"/>
            </a:solidFill>
            <a:miter lim="800000"/>
            <a:headEnd/>
            <a:tailEnd/>
          </a:ln>
        </p:spPr>
        <p:txBody>
          <a:bodyPr wrap="none" anchor="ctr"/>
          <a:lstStyle/>
          <a:p>
            <a:pPr algn="ctr">
              <a:buFontTx/>
              <a:buNone/>
            </a:pPr>
            <a:r>
              <a:rPr lang="en-US" sz="1400" b="0"/>
              <a:t>Transceiver</a:t>
            </a:r>
          </a:p>
        </p:txBody>
      </p:sp>
      <p:sp>
        <p:nvSpPr>
          <p:cNvPr id="292879" name="AutoShape 15"/>
          <p:cNvSpPr>
            <a:spLocks noChangeArrowheads="1"/>
          </p:cNvSpPr>
          <p:nvPr/>
        </p:nvSpPr>
        <p:spPr bwMode="auto">
          <a:xfrm>
            <a:off x="442913" y="6242246"/>
            <a:ext cx="1008062" cy="608012"/>
          </a:xfrm>
          <a:prstGeom prst="wedgeRoundRectCallout">
            <a:avLst>
              <a:gd name="adj1" fmla="val 91259"/>
              <a:gd name="adj2" fmla="val 17102"/>
              <a:gd name="adj3" fmla="val 16667"/>
            </a:avLst>
          </a:prstGeom>
          <a:solidFill>
            <a:schemeClr val="bg1"/>
          </a:solidFill>
          <a:ln w="9525">
            <a:solidFill>
              <a:schemeClr val="tx1"/>
            </a:solidFill>
            <a:miter lim="800000"/>
            <a:headEnd/>
            <a:tailEnd/>
          </a:ln>
        </p:spPr>
        <p:txBody>
          <a:bodyPr wrap="none" anchor="ctr"/>
          <a:lstStyle/>
          <a:p>
            <a:pPr algn="ctr">
              <a:buFontTx/>
              <a:buNone/>
            </a:pPr>
            <a:r>
              <a:rPr lang="en-US" sz="1400" b="0"/>
              <a:t>Terminator</a:t>
            </a:r>
          </a:p>
        </p:txBody>
      </p:sp>
      <p:sp>
        <p:nvSpPr>
          <p:cNvPr id="292880" name="AutoShape 16"/>
          <p:cNvSpPr>
            <a:spLocks noChangeArrowheads="1"/>
          </p:cNvSpPr>
          <p:nvPr/>
        </p:nvSpPr>
        <p:spPr bwMode="auto">
          <a:xfrm>
            <a:off x="312738" y="5351658"/>
            <a:ext cx="1123950" cy="661988"/>
          </a:xfrm>
          <a:prstGeom prst="wedgeRoundRectCallout">
            <a:avLst>
              <a:gd name="adj1" fmla="val 89829"/>
              <a:gd name="adj2" fmla="val 14750"/>
              <a:gd name="adj3" fmla="val 16667"/>
            </a:avLst>
          </a:prstGeom>
          <a:solidFill>
            <a:schemeClr val="bg1"/>
          </a:solidFill>
          <a:ln w="9525">
            <a:solidFill>
              <a:schemeClr val="tx1"/>
            </a:solidFill>
            <a:miter lim="800000"/>
            <a:headEnd/>
            <a:tailEnd/>
          </a:ln>
        </p:spPr>
        <p:txBody>
          <a:bodyPr wrap="none" anchor="ctr"/>
          <a:lstStyle/>
          <a:p>
            <a:pPr algn="ctr">
              <a:buFontTx/>
              <a:buNone/>
            </a:pPr>
            <a:r>
              <a:rPr lang="en-US" sz="1400" b="0" dirty="0"/>
              <a:t>Coaxial</a:t>
            </a:r>
          </a:p>
          <a:p>
            <a:pPr algn="ctr">
              <a:buFontTx/>
              <a:buNone/>
            </a:pPr>
            <a:r>
              <a:rPr lang="en-US" sz="1400" b="0" dirty="0">
                <a:solidFill>
                  <a:schemeClr val="accent1">
                    <a:lumMod val="60000"/>
                    <a:lumOff val="40000"/>
                  </a:schemeClr>
                </a:solidFill>
              </a:rPr>
              <a:t>(10base5)</a:t>
            </a:r>
          </a:p>
          <a:p>
            <a:pPr algn="ctr">
              <a:buFontTx/>
              <a:buNone/>
            </a:pPr>
            <a:r>
              <a:rPr lang="en-US" sz="1400" b="0" dirty="0"/>
              <a:t>cable</a:t>
            </a:r>
          </a:p>
        </p:txBody>
      </p:sp>
      <p:sp>
        <p:nvSpPr>
          <p:cNvPr id="292881" name="Rectangle 17"/>
          <p:cNvSpPr>
            <a:spLocks noChangeArrowheads="1"/>
          </p:cNvSpPr>
          <p:nvPr/>
        </p:nvSpPr>
        <p:spPr bwMode="auto">
          <a:xfrm>
            <a:off x="1843088" y="6607371"/>
            <a:ext cx="171450" cy="119062"/>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92882" name="Rectangle 18"/>
          <p:cNvSpPr>
            <a:spLocks noChangeArrowheads="1"/>
          </p:cNvSpPr>
          <p:nvPr/>
        </p:nvSpPr>
        <p:spPr bwMode="auto">
          <a:xfrm>
            <a:off x="1858963" y="2476696"/>
            <a:ext cx="171450" cy="119062"/>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92887" name="AutoShape 23"/>
          <p:cNvSpPr>
            <a:spLocks noChangeArrowheads="1"/>
          </p:cNvSpPr>
          <p:nvPr/>
        </p:nvSpPr>
        <p:spPr bwMode="auto">
          <a:xfrm>
            <a:off x="350838" y="2870396"/>
            <a:ext cx="1016000" cy="442912"/>
          </a:xfrm>
          <a:prstGeom prst="wedgeRoundRectCallout">
            <a:avLst>
              <a:gd name="adj1" fmla="val 68907"/>
              <a:gd name="adj2" fmla="val -31361"/>
              <a:gd name="adj3" fmla="val 16667"/>
            </a:avLst>
          </a:prstGeom>
          <a:solidFill>
            <a:schemeClr val="bg1"/>
          </a:solidFill>
          <a:ln w="9525">
            <a:solidFill>
              <a:schemeClr val="tx1"/>
            </a:solidFill>
            <a:miter lim="800000"/>
            <a:headEnd/>
            <a:tailEnd/>
          </a:ln>
        </p:spPr>
        <p:txBody>
          <a:bodyPr wrap="none" anchor="ctr"/>
          <a:lstStyle/>
          <a:p>
            <a:pPr algn="ctr">
              <a:buFontTx/>
              <a:buNone/>
            </a:pPr>
            <a:r>
              <a:rPr lang="en-US" sz="1400" b="0"/>
              <a:t>AUI cable</a:t>
            </a:r>
          </a:p>
          <a:p>
            <a:pPr algn="ctr">
              <a:buFontTx/>
              <a:buNone/>
            </a:pPr>
            <a:r>
              <a:rPr lang="en-US" sz="1400" b="0"/>
              <a:t>(14 wire)</a:t>
            </a:r>
          </a:p>
        </p:txBody>
      </p:sp>
      <p:pic>
        <p:nvPicPr>
          <p:cNvPr id="7" name="Picture 6" descr="dM24NnCh.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16903" y="1899434"/>
            <a:ext cx="2879737" cy="2159803"/>
          </a:xfrm>
          <a:prstGeom prst="rect">
            <a:avLst/>
          </a:prstGeom>
        </p:spPr>
      </p:pic>
      <p:pic>
        <p:nvPicPr>
          <p:cNvPr id="8" name="Picture 7"/>
          <p:cNvPicPr>
            <a:picLocks noChangeAspect="1"/>
          </p:cNvPicPr>
          <p:nvPr/>
        </p:nvPicPr>
        <p:blipFill>
          <a:blip r:embed="rId4"/>
          <a:stretch>
            <a:fillRect/>
          </a:stretch>
        </p:blipFill>
        <p:spPr>
          <a:xfrm>
            <a:off x="5364606" y="4217392"/>
            <a:ext cx="3361267" cy="2520950"/>
          </a:xfrm>
          <a:prstGeom prst="rect">
            <a:avLst/>
          </a:prstGeom>
        </p:spPr>
      </p:pic>
      <p:pic>
        <p:nvPicPr>
          <p:cNvPr id="9" name="Picture 8"/>
          <p:cNvPicPr>
            <a:picLocks noChangeAspect="1"/>
          </p:cNvPicPr>
          <p:nvPr/>
        </p:nvPicPr>
        <p:blipFill>
          <a:blip r:embed="rId5"/>
          <a:stretch>
            <a:fillRect/>
          </a:stretch>
        </p:blipFill>
        <p:spPr>
          <a:xfrm>
            <a:off x="2454829" y="1890260"/>
            <a:ext cx="3069372" cy="1715406"/>
          </a:xfrm>
          <a:prstGeom prst="rect">
            <a:avLst/>
          </a:prstGeom>
        </p:spPr>
      </p:pic>
      <p:pic>
        <p:nvPicPr>
          <p:cNvPr id="10" name="Picture 9"/>
          <p:cNvPicPr>
            <a:picLocks noChangeAspect="1"/>
          </p:cNvPicPr>
          <p:nvPr/>
        </p:nvPicPr>
        <p:blipFill>
          <a:blip r:embed="rId6"/>
          <a:stretch>
            <a:fillRect/>
          </a:stretch>
        </p:blipFill>
        <p:spPr>
          <a:xfrm>
            <a:off x="2350570" y="4335806"/>
            <a:ext cx="2935817" cy="2201863"/>
          </a:xfrm>
          <a:prstGeom prst="rect">
            <a:avLst/>
          </a:prstGeom>
        </p:spPr>
      </p:pic>
      <p:cxnSp>
        <p:nvCxnSpPr>
          <p:cNvPr id="12" name="Straight Arrow Connector 11"/>
          <p:cNvCxnSpPr/>
          <p:nvPr/>
        </p:nvCxnSpPr>
        <p:spPr>
          <a:xfrm flipH="1">
            <a:off x="1366839" y="1890260"/>
            <a:ext cx="1087990" cy="8202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0" idx="1"/>
            <a:endCxn id="292881" idx="3"/>
          </p:cNvCxnSpPr>
          <p:nvPr/>
        </p:nvCxnSpPr>
        <p:spPr>
          <a:xfrm flipH="1">
            <a:off x="2014538" y="5436738"/>
            <a:ext cx="336032" cy="12301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7" idx="1"/>
            <a:endCxn id="292874" idx="3"/>
          </p:cNvCxnSpPr>
          <p:nvPr/>
        </p:nvCxnSpPr>
        <p:spPr>
          <a:xfrm flipH="1">
            <a:off x="2049463" y="2979336"/>
            <a:ext cx="3667440" cy="6038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8" idx="1"/>
          </p:cNvCxnSpPr>
          <p:nvPr/>
        </p:nvCxnSpPr>
        <p:spPr>
          <a:xfrm flipH="1" flipV="1">
            <a:off x="2014538" y="4719833"/>
            <a:ext cx="3350068" cy="7580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136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dissolv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par>
                                <p:cTn id="32" presetID="9"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pPr eaLnBrk="1" hangingPunct="1"/>
            <a:r>
              <a:rPr lang="en-US" sz="2800" dirty="0">
                <a:latin typeface="Arial" charset="0"/>
                <a:ea typeface="ＭＳ Ｐゴシック" charset="0"/>
                <a:cs typeface="ＭＳ Ｐゴシック" charset="0"/>
              </a:rPr>
              <a:t>Ethernet Topology</a:t>
            </a:r>
            <a:br>
              <a:rPr lang="en-US" sz="2800" dirty="0">
                <a:latin typeface="Arial" charset="0"/>
                <a:ea typeface="ＭＳ Ｐゴシック" charset="0"/>
                <a:cs typeface="ＭＳ Ｐゴシック" charset="0"/>
              </a:rPr>
            </a:br>
            <a:r>
              <a:rPr lang="en-US" sz="2800" dirty="0">
                <a:latin typeface="Arial" charset="0"/>
                <a:ea typeface="ＭＳ Ｐゴシック" charset="0"/>
                <a:cs typeface="ＭＳ Ｐゴシック" charset="0"/>
              </a:rPr>
              <a:t>(some history)</a:t>
            </a:r>
          </a:p>
        </p:txBody>
      </p:sp>
      <p:sp>
        <p:nvSpPr>
          <p:cNvPr id="292868" name="Rectangle 4"/>
          <p:cNvSpPr>
            <a:spLocks noChangeArrowheads="1"/>
          </p:cNvSpPr>
          <p:nvPr/>
        </p:nvSpPr>
        <p:spPr bwMode="auto">
          <a:xfrm>
            <a:off x="536575" y="2316214"/>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dirty="0">
                <a:solidFill>
                  <a:srgbClr val="FFFFFF"/>
                </a:solidFill>
              </a:rPr>
              <a:t>Host</a:t>
            </a:r>
          </a:p>
        </p:txBody>
      </p:sp>
      <p:cxnSp>
        <p:nvCxnSpPr>
          <p:cNvPr id="292869" name="AutoShape 5"/>
          <p:cNvCxnSpPr>
            <a:cxnSpLocks noChangeShapeType="1"/>
            <a:stCxn id="292868" idx="3"/>
            <a:endCxn id="292871" idx="1"/>
          </p:cNvCxnSpPr>
          <p:nvPr/>
        </p:nvCxnSpPr>
        <p:spPr bwMode="auto">
          <a:xfrm>
            <a:off x="1017588" y="2570214"/>
            <a:ext cx="833437" cy="481013"/>
          </a:xfrm>
          <a:prstGeom prst="curvedConnector3">
            <a:avLst>
              <a:gd name="adj1" fmla="val 49903"/>
            </a:avLst>
          </a:prstGeom>
          <a:noFill/>
          <a:ln w="38100">
            <a:solidFill>
              <a:schemeClr val="hlink"/>
            </a:solidFill>
            <a:round/>
            <a:headEnd/>
            <a:tailEnd/>
          </a:ln>
          <a:extLst>
            <a:ext uri="{909E8E84-426E-40dd-AFC4-6F175D3DCCD1}">
              <a14:hiddenFill xmlns="" xmlns:a14="http://schemas.microsoft.com/office/drawing/2010/main">
                <a:noFill/>
              </a14:hiddenFill>
            </a:ext>
          </a:extLst>
        </p:spPr>
      </p:cxnSp>
      <p:sp>
        <p:nvSpPr>
          <p:cNvPr id="292870" name="Line 6"/>
          <p:cNvSpPr>
            <a:spLocks noChangeShapeType="1"/>
          </p:cNvSpPr>
          <p:nvPr/>
        </p:nvSpPr>
        <p:spPr bwMode="auto">
          <a:xfrm>
            <a:off x="1941513" y="2625777"/>
            <a:ext cx="0" cy="4027487"/>
          </a:xfrm>
          <a:prstGeom prst="line">
            <a:avLst/>
          </a:prstGeom>
          <a:noFill/>
          <a:ln w="76200">
            <a:solidFill>
              <a:srgbClr val="FE95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2871" name="Rectangle 7"/>
          <p:cNvSpPr>
            <a:spLocks noChangeArrowheads="1"/>
          </p:cNvSpPr>
          <p:nvPr/>
        </p:nvSpPr>
        <p:spPr bwMode="auto">
          <a:xfrm>
            <a:off x="1851025" y="2924227"/>
            <a:ext cx="198438" cy="254000"/>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92872" name="Rectangle 8"/>
          <p:cNvSpPr>
            <a:spLocks noChangeArrowheads="1"/>
          </p:cNvSpPr>
          <p:nvPr/>
        </p:nvSpPr>
        <p:spPr bwMode="auto">
          <a:xfrm>
            <a:off x="536575" y="3457627"/>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rgbClr val="FFFFFF"/>
                </a:solidFill>
              </a:rPr>
              <a:t>Host</a:t>
            </a:r>
          </a:p>
        </p:txBody>
      </p:sp>
      <p:cxnSp>
        <p:nvCxnSpPr>
          <p:cNvPr id="292873" name="AutoShape 9"/>
          <p:cNvCxnSpPr>
            <a:cxnSpLocks noChangeShapeType="1"/>
            <a:stCxn id="292872" idx="3"/>
            <a:endCxn id="292874" idx="1"/>
          </p:cNvCxnSpPr>
          <p:nvPr/>
        </p:nvCxnSpPr>
        <p:spPr bwMode="auto">
          <a:xfrm flipV="1">
            <a:off x="1017588" y="3611614"/>
            <a:ext cx="833437" cy="100013"/>
          </a:xfrm>
          <a:prstGeom prst="curvedConnector3">
            <a:avLst>
              <a:gd name="adj1" fmla="val 49903"/>
            </a:avLst>
          </a:prstGeom>
          <a:noFill/>
          <a:ln w="38100">
            <a:solidFill>
              <a:schemeClr val="hlink"/>
            </a:solidFill>
            <a:round/>
            <a:headEnd/>
            <a:tailEnd/>
          </a:ln>
          <a:extLst>
            <a:ext uri="{909E8E84-426E-40dd-AFC4-6F175D3DCCD1}">
              <a14:hiddenFill xmlns="" xmlns:a14="http://schemas.microsoft.com/office/drawing/2010/main">
                <a:noFill/>
              </a14:hiddenFill>
            </a:ext>
          </a:extLst>
        </p:spPr>
      </p:cxnSp>
      <p:sp>
        <p:nvSpPr>
          <p:cNvPr id="292874" name="Rectangle 10"/>
          <p:cNvSpPr>
            <a:spLocks noChangeArrowheads="1"/>
          </p:cNvSpPr>
          <p:nvPr/>
        </p:nvSpPr>
        <p:spPr bwMode="auto">
          <a:xfrm>
            <a:off x="1851025" y="3484614"/>
            <a:ext cx="198438" cy="254000"/>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92875" name="Rectangle 11"/>
          <p:cNvSpPr>
            <a:spLocks noChangeArrowheads="1"/>
          </p:cNvSpPr>
          <p:nvPr/>
        </p:nvSpPr>
        <p:spPr bwMode="auto">
          <a:xfrm>
            <a:off x="531813" y="4108502"/>
            <a:ext cx="481012"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rgbClr val="FFFFFF"/>
                </a:solidFill>
              </a:rPr>
              <a:t>Host</a:t>
            </a:r>
          </a:p>
        </p:txBody>
      </p:sp>
      <p:cxnSp>
        <p:nvCxnSpPr>
          <p:cNvPr id="292876" name="AutoShape 12"/>
          <p:cNvCxnSpPr>
            <a:cxnSpLocks noChangeShapeType="1"/>
            <a:stCxn id="292875" idx="3"/>
            <a:endCxn id="292877" idx="1"/>
          </p:cNvCxnSpPr>
          <p:nvPr/>
        </p:nvCxnSpPr>
        <p:spPr bwMode="auto">
          <a:xfrm flipV="1">
            <a:off x="1012825" y="4162477"/>
            <a:ext cx="823913" cy="200025"/>
          </a:xfrm>
          <a:prstGeom prst="curvedConnector3">
            <a:avLst>
              <a:gd name="adj1" fmla="val 49903"/>
            </a:avLst>
          </a:prstGeom>
          <a:noFill/>
          <a:ln w="38100">
            <a:solidFill>
              <a:schemeClr val="hlink"/>
            </a:solidFill>
            <a:round/>
            <a:headEnd/>
            <a:tailEnd/>
          </a:ln>
          <a:extLst>
            <a:ext uri="{909E8E84-426E-40dd-AFC4-6F175D3DCCD1}">
              <a14:hiddenFill xmlns="" xmlns:a14="http://schemas.microsoft.com/office/drawing/2010/main">
                <a:noFill/>
              </a14:hiddenFill>
            </a:ext>
          </a:extLst>
        </p:spPr>
      </p:cxnSp>
      <p:sp>
        <p:nvSpPr>
          <p:cNvPr id="292877" name="Rectangle 13"/>
          <p:cNvSpPr>
            <a:spLocks noChangeArrowheads="1"/>
          </p:cNvSpPr>
          <p:nvPr/>
        </p:nvSpPr>
        <p:spPr bwMode="auto">
          <a:xfrm>
            <a:off x="1836738" y="4035477"/>
            <a:ext cx="198437" cy="254000"/>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92878" name="AutoShape 14"/>
          <p:cNvSpPr>
            <a:spLocks noChangeArrowheads="1"/>
          </p:cNvSpPr>
          <p:nvPr/>
        </p:nvSpPr>
        <p:spPr bwMode="auto">
          <a:xfrm>
            <a:off x="488950" y="4748264"/>
            <a:ext cx="1016000" cy="371475"/>
          </a:xfrm>
          <a:prstGeom prst="wedgeRoundRectCallout">
            <a:avLst>
              <a:gd name="adj1" fmla="val 89375"/>
              <a:gd name="adj2" fmla="val -181194"/>
              <a:gd name="adj3" fmla="val 16667"/>
            </a:avLst>
          </a:prstGeom>
          <a:solidFill>
            <a:schemeClr val="bg1"/>
          </a:solidFill>
          <a:ln w="9525">
            <a:solidFill>
              <a:schemeClr val="tx1"/>
            </a:solidFill>
            <a:miter lim="800000"/>
            <a:headEnd/>
            <a:tailEnd/>
          </a:ln>
        </p:spPr>
        <p:txBody>
          <a:bodyPr wrap="none" anchor="ctr"/>
          <a:lstStyle/>
          <a:p>
            <a:pPr algn="ctr">
              <a:buFontTx/>
              <a:buNone/>
            </a:pPr>
            <a:r>
              <a:rPr lang="en-US" sz="1400" b="0"/>
              <a:t>Transceiver</a:t>
            </a:r>
          </a:p>
        </p:txBody>
      </p:sp>
      <p:sp>
        <p:nvSpPr>
          <p:cNvPr id="292879" name="AutoShape 15"/>
          <p:cNvSpPr>
            <a:spLocks noChangeArrowheads="1"/>
          </p:cNvSpPr>
          <p:nvPr/>
        </p:nvSpPr>
        <p:spPr bwMode="auto">
          <a:xfrm>
            <a:off x="442913" y="6270677"/>
            <a:ext cx="1008062" cy="608012"/>
          </a:xfrm>
          <a:prstGeom prst="wedgeRoundRectCallout">
            <a:avLst>
              <a:gd name="adj1" fmla="val 91259"/>
              <a:gd name="adj2" fmla="val 17102"/>
              <a:gd name="adj3" fmla="val 16667"/>
            </a:avLst>
          </a:prstGeom>
          <a:solidFill>
            <a:schemeClr val="bg1"/>
          </a:solidFill>
          <a:ln w="9525">
            <a:solidFill>
              <a:schemeClr val="tx1"/>
            </a:solidFill>
            <a:miter lim="800000"/>
            <a:headEnd/>
            <a:tailEnd/>
          </a:ln>
        </p:spPr>
        <p:txBody>
          <a:bodyPr wrap="none" anchor="ctr"/>
          <a:lstStyle/>
          <a:p>
            <a:pPr algn="ctr">
              <a:buFontTx/>
              <a:buNone/>
            </a:pPr>
            <a:r>
              <a:rPr lang="en-US" sz="1400" b="0"/>
              <a:t>Terminator</a:t>
            </a:r>
          </a:p>
        </p:txBody>
      </p:sp>
      <p:sp>
        <p:nvSpPr>
          <p:cNvPr id="292880" name="AutoShape 16"/>
          <p:cNvSpPr>
            <a:spLocks noChangeArrowheads="1"/>
          </p:cNvSpPr>
          <p:nvPr/>
        </p:nvSpPr>
        <p:spPr bwMode="auto">
          <a:xfrm>
            <a:off x="312738" y="5380089"/>
            <a:ext cx="1123950" cy="661988"/>
          </a:xfrm>
          <a:prstGeom prst="wedgeRoundRectCallout">
            <a:avLst>
              <a:gd name="adj1" fmla="val 89829"/>
              <a:gd name="adj2" fmla="val 14750"/>
              <a:gd name="adj3" fmla="val 16667"/>
            </a:avLst>
          </a:prstGeom>
          <a:solidFill>
            <a:schemeClr val="bg1"/>
          </a:solidFill>
          <a:ln w="9525">
            <a:solidFill>
              <a:schemeClr val="tx1"/>
            </a:solidFill>
            <a:miter lim="800000"/>
            <a:headEnd/>
            <a:tailEnd/>
          </a:ln>
        </p:spPr>
        <p:txBody>
          <a:bodyPr wrap="none" anchor="ctr"/>
          <a:lstStyle/>
          <a:p>
            <a:pPr algn="ctr">
              <a:buFontTx/>
              <a:buNone/>
            </a:pPr>
            <a:r>
              <a:rPr lang="en-US" sz="1400" b="0"/>
              <a:t>Coaxial</a:t>
            </a:r>
          </a:p>
          <a:p>
            <a:pPr algn="ctr">
              <a:buFontTx/>
              <a:buNone/>
            </a:pPr>
            <a:r>
              <a:rPr lang="en-US" sz="1400" b="0"/>
              <a:t>(10base5)</a:t>
            </a:r>
          </a:p>
          <a:p>
            <a:pPr algn="ctr">
              <a:buFontTx/>
              <a:buNone/>
            </a:pPr>
            <a:r>
              <a:rPr lang="en-US" sz="1400" b="0"/>
              <a:t>cable</a:t>
            </a:r>
          </a:p>
        </p:txBody>
      </p:sp>
      <p:sp>
        <p:nvSpPr>
          <p:cNvPr id="292881" name="Rectangle 17"/>
          <p:cNvSpPr>
            <a:spLocks noChangeArrowheads="1"/>
          </p:cNvSpPr>
          <p:nvPr/>
        </p:nvSpPr>
        <p:spPr bwMode="auto">
          <a:xfrm>
            <a:off x="1843088" y="6635802"/>
            <a:ext cx="171450" cy="119062"/>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92882" name="Rectangle 18"/>
          <p:cNvSpPr>
            <a:spLocks noChangeArrowheads="1"/>
          </p:cNvSpPr>
          <p:nvPr/>
        </p:nvSpPr>
        <p:spPr bwMode="auto">
          <a:xfrm>
            <a:off x="1858963" y="2505127"/>
            <a:ext cx="171450" cy="119062"/>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92885" name="Rectangle 21"/>
          <p:cNvSpPr>
            <a:spLocks noChangeArrowheads="1"/>
          </p:cNvSpPr>
          <p:nvPr/>
        </p:nvSpPr>
        <p:spPr bwMode="auto">
          <a:xfrm>
            <a:off x="1843088" y="4995914"/>
            <a:ext cx="198437" cy="254000"/>
          </a:xfrm>
          <a:prstGeom prst="rect">
            <a:avLst/>
          </a:prstGeom>
          <a:solidFill>
            <a:schemeClr val="hlink"/>
          </a:solidFill>
          <a:ln w="9525">
            <a:solidFill>
              <a:schemeClr val="tx1"/>
            </a:solidFill>
            <a:miter lim="800000"/>
            <a:headEnd/>
            <a:tailEnd/>
          </a:ln>
        </p:spPr>
        <p:txBody>
          <a:bodyPr wrap="none" anchor="ctr"/>
          <a:lstStyle/>
          <a:p>
            <a:endParaRPr lang="en-US"/>
          </a:p>
        </p:txBody>
      </p:sp>
      <p:cxnSp>
        <p:nvCxnSpPr>
          <p:cNvPr id="292886" name="AutoShape 22"/>
          <p:cNvCxnSpPr>
            <a:cxnSpLocks noChangeShapeType="1"/>
            <a:stCxn id="292885" idx="3"/>
            <a:endCxn id="292894" idx="2"/>
          </p:cNvCxnSpPr>
          <p:nvPr/>
        </p:nvCxnSpPr>
        <p:spPr bwMode="auto">
          <a:xfrm flipV="1">
            <a:off x="2041525" y="4827639"/>
            <a:ext cx="614363" cy="295275"/>
          </a:xfrm>
          <a:prstGeom prst="curvedConnector2">
            <a:avLst/>
          </a:prstGeom>
          <a:noFill/>
          <a:ln w="38100">
            <a:solidFill>
              <a:schemeClr val="hlink"/>
            </a:solidFill>
            <a:round/>
            <a:headEnd/>
            <a:tailEnd/>
          </a:ln>
          <a:extLst>
            <a:ext uri="{909E8E84-426E-40dd-AFC4-6F175D3DCCD1}">
              <a14:hiddenFill xmlns="" xmlns:a14="http://schemas.microsoft.com/office/drawing/2010/main">
                <a:noFill/>
              </a14:hiddenFill>
            </a:ext>
          </a:extLst>
        </p:spPr>
      </p:cxnSp>
      <p:sp>
        <p:nvSpPr>
          <p:cNvPr id="292887" name="AutoShape 23"/>
          <p:cNvSpPr>
            <a:spLocks noChangeArrowheads="1"/>
          </p:cNvSpPr>
          <p:nvPr/>
        </p:nvSpPr>
        <p:spPr bwMode="auto">
          <a:xfrm>
            <a:off x="350838" y="2898827"/>
            <a:ext cx="1016000" cy="442912"/>
          </a:xfrm>
          <a:prstGeom prst="wedgeRoundRectCallout">
            <a:avLst>
              <a:gd name="adj1" fmla="val 68907"/>
              <a:gd name="adj2" fmla="val -31361"/>
              <a:gd name="adj3" fmla="val 16667"/>
            </a:avLst>
          </a:prstGeom>
          <a:solidFill>
            <a:schemeClr val="bg1"/>
          </a:solidFill>
          <a:ln w="9525">
            <a:solidFill>
              <a:schemeClr val="tx1"/>
            </a:solidFill>
            <a:miter lim="800000"/>
            <a:headEnd/>
            <a:tailEnd/>
          </a:ln>
        </p:spPr>
        <p:txBody>
          <a:bodyPr wrap="none" anchor="ctr"/>
          <a:lstStyle/>
          <a:p>
            <a:pPr algn="ctr">
              <a:buFontTx/>
              <a:buNone/>
            </a:pPr>
            <a:r>
              <a:rPr lang="en-US" sz="1400" b="0"/>
              <a:t>AUI cable</a:t>
            </a:r>
          </a:p>
          <a:p>
            <a:pPr algn="ctr">
              <a:buFontTx/>
              <a:buNone/>
            </a:pPr>
            <a:r>
              <a:rPr lang="en-US" sz="1400" b="0"/>
              <a:t>(14 wire)</a:t>
            </a:r>
          </a:p>
        </p:txBody>
      </p:sp>
      <p:sp>
        <p:nvSpPr>
          <p:cNvPr id="292888" name="Rectangle 24"/>
          <p:cNvSpPr>
            <a:spLocks noChangeArrowheads="1"/>
          </p:cNvSpPr>
          <p:nvPr/>
        </p:nvSpPr>
        <p:spPr bwMode="auto">
          <a:xfrm>
            <a:off x="2771775" y="2452739"/>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rgbClr val="FFFFFF"/>
                </a:solidFill>
              </a:rPr>
              <a:t>Host</a:t>
            </a:r>
          </a:p>
        </p:txBody>
      </p:sp>
      <p:cxnSp>
        <p:nvCxnSpPr>
          <p:cNvPr id="292889" name="AutoShape 25"/>
          <p:cNvCxnSpPr>
            <a:cxnSpLocks noChangeShapeType="1"/>
            <a:stCxn id="292888" idx="1"/>
            <a:endCxn id="292894" idx="0"/>
          </p:cNvCxnSpPr>
          <p:nvPr/>
        </p:nvCxnSpPr>
        <p:spPr bwMode="auto">
          <a:xfrm rot="10800000" flipV="1">
            <a:off x="2655888" y="2706739"/>
            <a:ext cx="115887" cy="1658938"/>
          </a:xfrm>
          <a:prstGeom prst="curvedConnector2">
            <a:avLst/>
          </a:prstGeom>
          <a:noFill/>
          <a:ln w="38100">
            <a:solidFill>
              <a:schemeClr val="hlink"/>
            </a:solidFill>
            <a:round/>
            <a:headEnd/>
            <a:tailEnd/>
          </a:ln>
          <a:extLst>
            <a:ext uri="{909E8E84-426E-40dd-AFC4-6F175D3DCCD1}">
              <a14:hiddenFill xmlns="" xmlns:a14="http://schemas.microsoft.com/office/drawing/2010/main">
                <a:noFill/>
              </a14:hiddenFill>
            </a:ext>
          </a:extLst>
        </p:spPr>
      </p:cxnSp>
      <p:sp>
        <p:nvSpPr>
          <p:cNvPr id="292890" name="Rectangle 26"/>
          <p:cNvSpPr>
            <a:spLocks noChangeArrowheads="1"/>
          </p:cNvSpPr>
          <p:nvPr/>
        </p:nvSpPr>
        <p:spPr bwMode="auto">
          <a:xfrm>
            <a:off x="3090863" y="3067102"/>
            <a:ext cx="481012"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rgbClr val="FFFFFF"/>
                </a:solidFill>
              </a:rPr>
              <a:t>Host</a:t>
            </a:r>
          </a:p>
        </p:txBody>
      </p:sp>
      <p:cxnSp>
        <p:nvCxnSpPr>
          <p:cNvPr id="292891" name="AutoShape 27"/>
          <p:cNvCxnSpPr>
            <a:cxnSpLocks noChangeShapeType="1"/>
            <a:stCxn id="292890" idx="1"/>
            <a:endCxn id="292894" idx="0"/>
          </p:cNvCxnSpPr>
          <p:nvPr/>
        </p:nvCxnSpPr>
        <p:spPr bwMode="auto">
          <a:xfrm rot="10800000" flipV="1">
            <a:off x="2655888" y="3321102"/>
            <a:ext cx="434975" cy="1044575"/>
          </a:xfrm>
          <a:prstGeom prst="curvedConnector2">
            <a:avLst/>
          </a:prstGeom>
          <a:noFill/>
          <a:ln w="38100">
            <a:solidFill>
              <a:schemeClr val="hlink"/>
            </a:solidFill>
            <a:round/>
            <a:headEnd/>
            <a:tailEnd/>
          </a:ln>
          <a:extLst>
            <a:ext uri="{909E8E84-426E-40dd-AFC4-6F175D3DCCD1}">
              <a14:hiddenFill xmlns="" xmlns:a14="http://schemas.microsoft.com/office/drawing/2010/main">
                <a:noFill/>
              </a14:hiddenFill>
            </a:ext>
          </a:extLst>
        </p:spPr>
      </p:cxnSp>
      <p:sp>
        <p:nvSpPr>
          <p:cNvPr id="292892" name="Rectangle 28"/>
          <p:cNvSpPr>
            <a:spLocks noChangeArrowheads="1"/>
          </p:cNvSpPr>
          <p:nvPr/>
        </p:nvSpPr>
        <p:spPr bwMode="auto">
          <a:xfrm>
            <a:off x="3111500" y="3708452"/>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rgbClr val="FFFFFF"/>
                </a:solidFill>
              </a:rPr>
              <a:t>Host</a:t>
            </a:r>
          </a:p>
        </p:txBody>
      </p:sp>
      <p:cxnSp>
        <p:nvCxnSpPr>
          <p:cNvPr id="292893" name="AutoShape 29"/>
          <p:cNvCxnSpPr>
            <a:cxnSpLocks noChangeShapeType="1"/>
            <a:stCxn id="292892" idx="1"/>
            <a:endCxn id="292894" idx="0"/>
          </p:cNvCxnSpPr>
          <p:nvPr/>
        </p:nvCxnSpPr>
        <p:spPr bwMode="auto">
          <a:xfrm rot="10800000" flipV="1">
            <a:off x="2655888" y="3962452"/>
            <a:ext cx="455612" cy="403225"/>
          </a:xfrm>
          <a:prstGeom prst="curvedConnector2">
            <a:avLst/>
          </a:prstGeom>
          <a:noFill/>
          <a:ln w="38100">
            <a:solidFill>
              <a:schemeClr val="hlink"/>
            </a:solidFill>
            <a:round/>
            <a:headEnd/>
            <a:tailEnd/>
          </a:ln>
          <a:extLst>
            <a:ext uri="{909E8E84-426E-40dd-AFC4-6F175D3DCCD1}">
              <a14:hiddenFill xmlns="" xmlns:a14="http://schemas.microsoft.com/office/drawing/2010/main">
                <a:noFill/>
              </a14:hiddenFill>
            </a:ext>
          </a:extLst>
        </p:spPr>
      </p:cxnSp>
      <p:sp>
        <p:nvSpPr>
          <p:cNvPr id="292894" name="Rectangle 30"/>
          <p:cNvSpPr>
            <a:spLocks noChangeArrowheads="1"/>
          </p:cNvSpPr>
          <p:nvPr/>
        </p:nvSpPr>
        <p:spPr bwMode="auto">
          <a:xfrm>
            <a:off x="2201863" y="4365677"/>
            <a:ext cx="908050" cy="461962"/>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rgbClr val="FFFFFF"/>
                </a:solidFill>
              </a:rPr>
              <a:t>Multi-port</a:t>
            </a:r>
          </a:p>
          <a:p>
            <a:pPr algn="ctr">
              <a:buFontTx/>
              <a:buNone/>
            </a:pPr>
            <a:r>
              <a:rPr lang="en-US" sz="1400" b="0">
                <a:solidFill>
                  <a:srgbClr val="FFFFFF"/>
                </a:solidFill>
              </a:rPr>
              <a:t>Transceiver</a:t>
            </a:r>
          </a:p>
        </p:txBody>
      </p:sp>
      <p:sp>
        <p:nvSpPr>
          <p:cNvPr id="292901" name="Rectangle 37"/>
          <p:cNvSpPr>
            <a:spLocks noChangeArrowheads="1"/>
          </p:cNvSpPr>
          <p:nvPr/>
        </p:nvSpPr>
        <p:spPr bwMode="auto">
          <a:xfrm>
            <a:off x="1860550" y="5465814"/>
            <a:ext cx="198438" cy="254000"/>
          </a:xfrm>
          <a:prstGeom prst="rect">
            <a:avLst/>
          </a:prstGeom>
          <a:solidFill>
            <a:schemeClr val="hlink"/>
          </a:solidFill>
          <a:ln w="9525">
            <a:solidFill>
              <a:schemeClr val="tx1"/>
            </a:solidFill>
            <a:miter lim="800000"/>
            <a:headEnd/>
            <a:tailEnd/>
          </a:ln>
        </p:spPr>
        <p:txBody>
          <a:bodyPr wrap="none" anchor="ctr"/>
          <a:lstStyle/>
          <a:p>
            <a:endParaRPr lang="en-US"/>
          </a:p>
        </p:txBody>
      </p:sp>
      <p:cxnSp>
        <p:nvCxnSpPr>
          <p:cNvPr id="292902" name="AutoShape 38"/>
          <p:cNvCxnSpPr>
            <a:cxnSpLocks noChangeShapeType="1"/>
            <a:stCxn id="292901" idx="3"/>
            <a:endCxn id="292909" idx="2"/>
          </p:cNvCxnSpPr>
          <p:nvPr/>
        </p:nvCxnSpPr>
        <p:spPr bwMode="auto">
          <a:xfrm>
            <a:off x="2058988" y="5592814"/>
            <a:ext cx="1651000" cy="368300"/>
          </a:xfrm>
          <a:prstGeom prst="curvedConnector4">
            <a:avLst>
              <a:gd name="adj1" fmla="val 36250"/>
              <a:gd name="adj2" fmla="val 162069"/>
            </a:avLst>
          </a:prstGeom>
          <a:noFill/>
          <a:ln w="38100">
            <a:solidFill>
              <a:schemeClr val="hlink"/>
            </a:solidFill>
            <a:round/>
            <a:headEnd/>
            <a:tailEnd/>
          </a:ln>
          <a:extLst>
            <a:ext uri="{909E8E84-426E-40dd-AFC4-6F175D3DCCD1}">
              <a14:hiddenFill xmlns="" xmlns:a14="http://schemas.microsoft.com/office/drawing/2010/main">
                <a:noFill/>
              </a14:hiddenFill>
            </a:ext>
          </a:extLst>
        </p:spPr>
      </p:cxnSp>
      <p:sp>
        <p:nvSpPr>
          <p:cNvPr id="292903" name="Rectangle 39"/>
          <p:cNvSpPr>
            <a:spLocks noChangeArrowheads="1"/>
          </p:cNvSpPr>
          <p:nvPr/>
        </p:nvSpPr>
        <p:spPr bwMode="auto">
          <a:xfrm>
            <a:off x="3978275" y="3213152"/>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rgbClr val="FFFFFF"/>
                </a:solidFill>
              </a:rPr>
              <a:t>Host</a:t>
            </a:r>
          </a:p>
        </p:txBody>
      </p:sp>
      <p:cxnSp>
        <p:nvCxnSpPr>
          <p:cNvPr id="292904" name="AutoShape 40"/>
          <p:cNvCxnSpPr>
            <a:cxnSpLocks noChangeShapeType="1"/>
            <a:stCxn id="292903" idx="1"/>
            <a:endCxn id="292909" idx="0"/>
          </p:cNvCxnSpPr>
          <p:nvPr/>
        </p:nvCxnSpPr>
        <p:spPr bwMode="auto">
          <a:xfrm rot="10800000" flipV="1">
            <a:off x="3709988" y="3467152"/>
            <a:ext cx="268287" cy="2032000"/>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sp>
        <p:nvSpPr>
          <p:cNvPr id="292905" name="Rectangle 41"/>
          <p:cNvSpPr>
            <a:spLocks noChangeArrowheads="1"/>
          </p:cNvSpPr>
          <p:nvPr/>
        </p:nvSpPr>
        <p:spPr bwMode="auto">
          <a:xfrm>
            <a:off x="3987800" y="3989439"/>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rgbClr val="FFFFFF"/>
                </a:solidFill>
              </a:rPr>
              <a:t>Host</a:t>
            </a:r>
          </a:p>
        </p:txBody>
      </p:sp>
      <p:cxnSp>
        <p:nvCxnSpPr>
          <p:cNvPr id="292906" name="AutoShape 42"/>
          <p:cNvCxnSpPr>
            <a:cxnSpLocks noChangeShapeType="1"/>
            <a:stCxn id="292905" idx="1"/>
            <a:endCxn id="292909" idx="0"/>
          </p:cNvCxnSpPr>
          <p:nvPr/>
        </p:nvCxnSpPr>
        <p:spPr bwMode="auto">
          <a:xfrm rot="10800000" flipV="1">
            <a:off x="3709988" y="4243439"/>
            <a:ext cx="277812" cy="1255713"/>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sp>
        <p:nvSpPr>
          <p:cNvPr id="292907" name="Rectangle 43"/>
          <p:cNvSpPr>
            <a:spLocks noChangeArrowheads="1"/>
          </p:cNvSpPr>
          <p:nvPr/>
        </p:nvSpPr>
        <p:spPr bwMode="auto">
          <a:xfrm>
            <a:off x="3954463" y="4713339"/>
            <a:ext cx="481012"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rgbClr val="FFFFFF"/>
                </a:solidFill>
              </a:rPr>
              <a:t>Host</a:t>
            </a:r>
          </a:p>
        </p:txBody>
      </p:sp>
      <p:cxnSp>
        <p:nvCxnSpPr>
          <p:cNvPr id="292908" name="AutoShape 44"/>
          <p:cNvCxnSpPr>
            <a:cxnSpLocks noChangeShapeType="1"/>
            <a:stCxn id="292907" idx="1"/>
            <a:endCxn id="292909" idx="0"/>
          </p:cNvCxnSpPr>
          <p:nvPr/>
        </p:nvCxnSpPr>
        <p:spPr bwMode="auto">
          <a:xfrm rot="10800000" flipV="1">
            <a:off x="3709988" y="4967339"/>
            <a:ext cx="244475" cy="531813"/>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sp>
        <p:nvSpPr>
          <p:cNvPr id="292909" name="Rectangle 45"/>
          <p:cNvSpPr>
            <a:spLocks noChangeArrowheads="1"/>
          </p:cNvSpPr>
          <p:nvPr/>
        </p:nvSpPr>
        <p:spPr bwMode="auto">
          <a:xfrm>
            <a:off x="3255963" y="5499152"/>
            <a:ext cx="908050" cy="461962"/>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rgbClr val="FFFFFF"/>
                </a:solidFill>
              </a:rPr>
              <a:t>10baseT</a:t>
            </a:r>
          </a:p>
          <a:p>
            <a:pPr algn="ctr">
              <a:buFontTx/>
              <a:buNone/>
            </a:pPr>
            <a:r>
              <a:rPr lang="en-US" sz="1400" b="0">
                <a:solidFill>
                  <a:srgbClr val="FFFFFF"/>
                </a:solidFill>
              </a:rPr>
              <a:t>Hub</a:t>
            </a:r>
          </a:p>
        </p:txBody>
      </p:sp>
      <p:sp>
        <p:nvSpPr>
          <p:cNvPr id="292910" name="AutoShape 46"/>
          <p:cNvSpPr>
            <a:spLocks noChangeArrowheads="1"/>
          </p:cNvSpPr>
          <p:nvPr/>
        </p:nvSpPr>
        <p:spPr bwMode="auto">
          <a:xfrm>
            <a:off x="3551238" y="2187627"/>
            <a:ext cx="1016000" cy="688975"/>
          </a:xfrm>
          <a:prstGeom prst="wedgeRoundRectCallout">
            <a:avLst>
              <a:gd name="adj1" fmla="val -22968"/>
              <a:gd name="adj2" fmla="val 176727"/>
              <a:gd name="adj3" fmla="val 16667"/>
            </a:avLst>
          </a:prstGeom>
          <a:solidFill>
            <a:schemeClr val="bg1"/>
          </a:solidFill>
          <a:ln w="9525">
            <a:solidFill>
              <a:schemeClr val="tx1"/>
            </a:solidFill>
            <a:miter lim="800000"/>
            <a:headEnd/>
            <a:tailEnd/>
          </a:ln>
        </p:spPr>
        <p:txBody>
          <a:bodyPr wrap="none" anchor="ctr"/>
          <a:lstStyle/>
          <a:p>
            <a:pPr algn="ctr">
              <a:buFontTx/>
              <a:buNone/>
            </a:pPr>
            <a:r>
              <a:rPr lang="en-US" sz="1400" b="0"/>
              <a:t>Cat 3/Cat 5</a:t>
            </a:r>
          </a:p>
          <a:p>
            <a:pPr algn="ctr">
              <a:buFontTx/>
              <a:buNone/>
            </a:pPr>
            <a:r>
              <a:rPr lang="en-US" sz="1400" b="0"/>
              <a:t>Twisted pair</a:t>
            </a:r>
          </a:p>
          <a:p>
            <a:pPr algn="ctr">
              <a:buFontTx/>
              <a:buNone/>
            </a:pPr>
            <a:r>
              <a:rPr lang="en-US" sz="1400" b="0"/>
              <a:t>cable</a:t>
            </a:r>
          </a:p>
        </p:txBody>
      </p:sp>
      <p:sp>
        <p:nvSpPr>
          <p:cNvPr id="292911" name="Rectangle 47"/>
          <p:cNvSpPr>
            <a:spLocks noChangeArrowheads="1"/>
          </p:cNvSpPr>
          <p:nvPr/>
        </p:nvSpPr>
        <p:spPr bwMode="auto">
          <a:xfrm>
            <a:off x="5224463" y="2549577"/>
            <a:ext cx="481012"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rgbClr val="FFFFFF"/>
                </a:solidFill>
              </a:rPr>
              <a:t>Host</a:t>
            </a:r>
          </a:p>
        </p:txBody>
      </p:sp>
      <p:cxnSp>
        <p:nvCxnSpPr>
          <p:cNvPr id="292912" name="AutoShape 48"/>
          <p:cNvCxnSpPr>
            <a:cxnSpLocks noChangeShapeType="1"/>
            <a:stCxn id="292911" idx="3"/>
            <a:endCxn id="292914" idx="1"/>
          </p:cNvCxnSpPr>
          <p:nvPr/>
        </p:nvCxnSpPr>
        <p:spPr bwMode="auto">
          <a:xfrm>
            <a:off x="5705475" y="2803577"/>
            <a:ext cx="833438" cy="334962"/>
          </a:xfrm>
          <a:prstGeom prst="curvedConnector3">
            <a:avLst>
              <a:gd name="adj1" fmla="val 49903"/>
            </a:avLst>
          </a:prstGeom>
          <a:noFill/>
          <a:ln w="38100">
            <a:solidFill>
              <a:schemeClr val="hlink"/>
            </a:solidFill>
            <a:round/>
            <a:headEnd/>
            <a:tailEnd/>
          </a:ln>
          <a:extLst>
            <a:ext uri="{909E8E84-426E-40dd-AFC4-6F175D3DCCD1}">
              <a14:hiddenFill xmlns="" xmlns:a14="http://schemas.microsoft.com/office/drawing/2010/main">
                <a:noFill/>
              </a14:hiddenFill>
            </a:ext>
          </a:extLst>
        </p:spPr>
      </p:cxnSp>
      <p:sp>
        <p:nvSpPr>
          <p:cNvPr id="292913" name="Line 49"/>
          <p:cNvSpPr>
            <a:spLocks noChangeShapeType="1"/>
          </p:cNvSpPr>
          <p:nvPr/>
        </p:nvSpPr>
        <p:spPr bwMode="auto">
          <a:xfrm>
            <a:off x="6629400" y="2713089"/>
            <a:ext cx="0" cy="4027488"/>
          </a:xfrm>
          <a:prstGeom prst="line">
            <a:avLst/>
          </a:prstGeom>
          <a:noFill/>
          <a:ln w="76200">
            <a:solidFill>
              <a:srgbClr val="FE95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2914" name="Rectangle 50"/>
          <p:cNvSpPr>
            <a:spLocks noChangeArrowheads="1"/>
          </p:cNvSpPr>
          <p:nvPr/>
        </p:nvSpPr>
        <p:spPr bwMode="auto">
          <a:xfrm>
            <a:off x="6538913" y="3011539"/>
            <a:ext cx="198437" cy="254000"/>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92915" name="Rectangle 51"/>
          <p:cNvSpPr>
            <a:spLocks noChangeArrowheads="1"/>
          </p:cNvSpPr>
          <p:nvPr/>
        </p:nvSpPr>
        <p:spPr bwMode="auto">
          <a:xfrm>
            <a:off x="5207000" y="3390952"/>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rgbClr val="FFFFFF"/>
                </a:solidFill>
              </a:rPr>
              <a:t>Host</a:t>
            </a:r>
          </a:p>
        </p:txBody>
      </p:sp>
      <p:cxnSp>
        <p:nvCxnSpPr>
          <p:cNvPr id="292916" name="AutoShape 52"/>
          <p:cNvCxnSpPr>
            <a:cxnSpLocks noChangeShapeType="1"/>
            <a:stCxn id="292915" idx="3"/>
            <a:endCxn id="292917" idx="1"/>
          </p:cNvCxnSpPr>
          <p:nvPr/>
        </p:nvCxnSpPr>
        <p:spPr bwMode="auto">
          <a:xfrm>
            <a:off x="5688013" y="3644952"/>
            <a:ext cx="850900" cy="53975"/>
          </a:xfrm>
          <a:prstGeom prst="curvedConnector3">
            <a:avLst>
              <a:gd name="adj1" fmla="val 50000"/>
            </a:avLst>
          </a:prstGeom>
          <a:noFill/>
          <a:ln w="38100">
            <a:solidFill>
              <a:schemeClr val="hlink"/>
            </a:solidFill>
            <a:round/>
            <a:headEnd/>
            <a:tailEnd/>
          </a:ln>
          <a:extLst>
            <a:ext uri="{909E8E84-426E-40dd-AFC4-6F175D3DCCD1}">
              <a14:hiddenFill xmlns="" xmlns:a14="http://schemas.microsoft.com/office/drawing/2010/main">
                <a:noFill/>
              </a14:hiddenFill>
            </a:ext>
          </a:extLst>
        </p:spPr>
      </p:cxnSp>
      <p:sp>
        <p:nvSpPr>
          <p:cNvPr id="292917" name="Rectangle 53"/>
          <p:cNvSpPr>
            <a:spLocks noChangeArrowheads="1"/>
          </p:cNvSpPr>
          <p:nvPr/>
        </p:nvSpPr>
        <p:spPr bwMode="auto">
          <a:xfrm>
            <a:off x="6538913" y="3571927"/>
            <a:ext cx="198437" cy="254000"/>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92918" name="Rectangle 54"/>
          <p:cNvSpPr>
            <a:spLocks noChangeArrowheads="1"/>
          </p:cNvSpPr>
          <p:nvPr/>
        </p:nvSpPr>
        <p:spPr bwMode="auto">
          <a:xfrm>
            <a:off x="5229225" y="4195814"/>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rgbClr val="FFFFFF"/>
                </a:solidFill>
              </a:rPr>
              <a:t>Host</a:t>
            </a:r>
          </a:p>
        </p:txBody>
      </p:sp>
      <p:cxnSp>
        <p:nvCxnSpPr>
          <p:cNvPr id="292919" name="AutoShape 55"/>
          <p:cNvCxnSpPr>
            <a:cxnSpLocks noChangeShapeType="1"/>
            <a:stCxn id="292918" idx="3"/>
            <a:endCxn id="292920" idx="1"/>
          </p:cNvCxnSpPr>
          <p:nvPr/>
        </p:nvCxnSpPr>
        <p:spPr bwMode="auto">
          <a:xfrm flipV="1">
            <a:off x="5710238" y="4249789"/>
            <a:ext cx="814387" cy="200025"/>
          </a:xfrm>
          <a:prstGeom prst="curvedConnector3">
            <a:avLst>
              <a:gd name="adj1" fmla="val 49903"/>
            </a:avLst>
          </a:prstGeom>
          <a:noFill/>
          <a:ln w="38100">
            <a:solidFill>
              <a:schemeClr val="hlink"/>
            </a:solidFill>
            <a:round/>
            <a:headEnd/>
            <a:tailEnd/>
          </a:ln>
          <a:extLst>
            <a:ext uri="{909E8E84-426E-40dd-AFC4-6F175D3DCCD1}">
              <a14:hiddenFill xmlns="" xmlns:a14="http://schemas.microsoft.com/office/drawing/2010/main">
                <a:noFill/>
              </a14:hiddenFill>
            </a:ext>
          </a:extLst>
        </p:spPr>
      </p:cxnSp>
      <p:sp>
        <p:nvSpPr>
          <p:cNvPr id="292920" name="Rectangle 56"/>
          <p:cNvSpPr>
            <a:spLocks noChangeArrowheads="1"/>
          </p:cNvSpPr>
          <p:nvPr/>
        </p:nvSpPr>
        <p:spPr bwMode="auto">
          <a:xfrm>
            <a:off x="6524625" y="4122789"/>
            <a:ext cx="198438" cy="254000"/>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92924" name="Rectangle 60"/>
          <p:cNvSpPr>
            <a:spLocks noChangeArrowheads="1"/>
          </p:cNvSpPr>
          <p:nvPr/>
        </p:nvSpPr>
        <p:spPr bwMode="auto">
          <a:xfrm>
            <a:off x="6530975" y="6723114"/>
            <a:ext cx="171450" cy="119063"/>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92925" name="Rectangle 61"/>
          <p:cNvSpPr>
            <a:spLocks noChangeArrowheads="1"/>
          </p:cNvSpPr>
          <p:nvPr/>
        </p:nvSpPr>
        <p:spPr bwMode="auto">
          <a:xfrm>
            <a:off x="6546850" y="2592439"/>
            <a:ext cx="171450" cy="119063"/>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92926" name="Rectangle 62"/>
          <p:cNvSpPr>
            <a:spLocks noChangeArrowheads="1"/>
          </p:cNvSpPr>
          <p:nvPr/>
        </p:nvSpPr>
        <p:spPr bwMode="auto">
          <a:xfrm>
            <a:off x="1849438" y="6226227"/>
            <a:ext cx="198437" cy="254000"/>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92927" name="Rectangle 63"/>
          <p:cNvSpPr>
            <a:spLocks noChangeArrowheads="1"/>
          </p:cNvSpPr>
          <p:nvPr/>
        </p:nvSpPr>
        <p:spPr bwMode="auto">
          <a:xfrm>
            <a:off x="6513513" y="6342114"/>
            <a:ext cx="198437" cy="254000"/>
          </a:xfrm>
          <a:prstGeom prst="rect">
            <a:avLst/>
          </a:prstGeom>
          <a:solidFill>
            <a:schemeClr val="hlink"/>
          </a:solidFill>
          <a:ln w="9525">
            <a:solidFill>
              <a:schemeClr val="tx1"/>
            </a:solidFill>
            <a:miter lim="800000"/>
            <a:headEnd/>
            <a:tailEnd/>
          </a:ln>
        </p:spPr>
        <p:txBody>
          <a:bodyPr wrap="none" anchor="ctr"/>
          <a:lstStyle/>
          <a:p>
            <a:endParaRPr lang="en-US"/>
          </a:p>
        </p:txBody>
      </p:sp>
      <p:cxnSp>
        <p:nvCxnSpPr>
          <p:cNvPr id="292928" name="AutoShape 64"/>
          <p:cNvCxnSpPr>
            <a:cxnSpLocks noChangeShapeType="1"/>
            <a:stCxn id="292926" idx="3"/>
          </p:cNvCxnSpPr>
          <p:nvPr/>
        </p:nvCxnSpPr>
        <p:spPr bwMode="auto">
          <a:xfrm>
            <a:off x="2047875" y="6353227"/>
            <a:ext cx="2503488" cy="95250"/>
          </a:xfrm>
          <a:prstGeom prst="curvedConnector3">
            <a:avLst>
              <a:gd name="adj1" fmla="val 49968"/>
            </a:avLst>
          </a:prstGeom>
          <a:noFill/>
          <a:ln w="38100">
            <a:solidFill>
              <a:schemeClr val="hlink"/>
            </a:solidFill>
            <a:round/>
            <a:headEnd/>
            <a:tailEnd/>
          </a:ln>
          <a:extLst>
            <a:ext uri="{909E8E84-426E-40dd-AFC4-6F175D3DCCD1}">
              <a14:hiddenFill xmlns="" xmlns:a14="http://schemas.microsoft.com/office/drawing/2010/main">
                <a:noFill/>
              </a14:hiddenFill>
            </a:ext>
          </a:extLst>
        </p:spPr>
      </p:cxnSp>
      <p:sp>
        <p:nvSpPr>
          <p:cNvPr id="292929" name="Rectangle 65"/>
          <p:cNvSpPr>
            <a:spLocks noChangeArrowheads="1"/>
          </p:cNvSpPr>
          <p:nvPr/>
        </p:nvSpPr>
        <p:spPr bwMode="auto">
          <a:xfrm>
            <a:off x="3933825" y="6215114"/>
            <a:ext cx="908050" cy="461963"/>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dirty="0">
                <a:solidFill>
                  <a:srgbClr val="FFFFFF"/>
                </a:solidFill>
              </a:rPr>
              <a:t>Adaptive</a:t>
            </a:r>
          </a:p>
          <a:p>
            <a:pPr algn="ctr">
              <a:buFontTx/>
              <a:buNone/>
            </a:pPr>
            <a:r>
              <a:rPr lang="en-US" sz="1400" b="0" dirty="0">
                <a:solidFill>
                  <a:srgbClr val="FFFFFF"/>
                </a:solidFill>
              </a:rPr>
              <a:t>Bridge</a:t>
            </a:r>
          </a:p>
        </p:txBody>
      </p:sp>
      <p:cxnSp>
        <p:nvCxnSpPr>
          <p:cNvPr id="292930" name="AutoShape 66"/>
          <p:cNvCxnSpPr>
            <a:cxnSpLocks noChangeShapeType="1"/>
            <a:stCxn id="292929" idx="3"/>
            <a:endCxn id="292927" idx="1"/>
          </p:cNvCxnSpPr>
          <p:nvPr/>
        </p:nvCxnSpPr>
        <p:spPr bwMode="auto">
          <a:xfrm>
            <a:off x="4841875" y="6446889"/>
            <a:ext cx="1671638" cy="22225"/>
          </a:xfrm>
          <a:prstGeom prst="curvedConnector3">
            <a:avLst>
              <a:gd name="adj1" fmla="val 49954"/>
            </a:avLst>
          </a:prstGeom>
          <a:noFill/>
          <a:ln w="38100">
            <a:solidFill>
              <a:schemeClr val="hlink"/>
            </a:solidFill>
            <a:round/>
            <a:headEnd/>
            <a:tailEnd/>
          </a:ln>
          <a:extLst>
            <a:ext uri="{909E8E84-426E-40dd-AFC4-6F175D3DCCD1}">
              <a14:hiddenFill xmlns="" xmlns:a14="http://schemas.microsoft.com/office/drawing/2010/main">
                <a:noFill/>
              </a14:hiddenFill>
            </a:ext>
          </a:extLst>
        </p:spPr>
      </p:cxnSp>
      <p:sp>
        <p:nvSpPr>
          <p:cNvPr id="292932" name="AutoShape 68"/>
          <p:cNvSpPr>
            <a:spLocks/>
          </p:cNvSpPr>
          <p:nvPr/>
        </p:nvSpPr>
        <p:spPr bwMode="auto">
          <a:xfrm rot="-5400000">
            <a:off x="4480506" y="-2256917"/>
            <a:ext cx="334962" cy="8320087"/>
          </a:xfrm>
          <a:prstGeom prst="rightBrace">
            <a:avLst>
              <a:gd name="adj1" fmla="val 20699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92933" name="AutoShape 69"/>
          <p:cNvSpPr>
            <a:spLocks/>
          </p:cNvSpPr>
          <p:nvPr/>
        </p:nvSpPr>
        <p:spPr bwMode="auto">
          <a:xfrm rot="-5400000">
            <a:off x="2388395" y="108123"/>
            <a:ext cx="334962" cy="4092575"/>
          </a:xfrm>
          <a:prstGeom prst="rightBrace">
            <a:avLst>
              <a:gd name="adj1" fmla="val 101817"/>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92934" name="AutoShape 70"/>
          <p:cNvSpPr>
            <a:spLocks/>
          </p:cNvSpPr>
          <p:nvPr/>
        </p:nvSpPr>
        <p:spPr bwMode="auto">
          <a:xfrm rot="-5400000">
            <a:off x="6070601" y="888379"/>
            <a:ext cx="334962" cy="2532063"/>
          </a:xfrm>
          <a:prstGeom prst="rightBrace">
            <a:avLst>
              <a:gd name="adj1" fmla="val 6299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92935" name="Text Box 71"/>
          <p:cNvSpPr txBox="1">
            <a:spLocks noChangeArrowheads="1"/>
          </p:cNvSpPr>
          <p:nvPr/>
        </p:nvSpPr>
        <p:spPr bwMode="auto">
          <a:xfrm>
            <a:off x="4778714" y="1626856"/>
            <a:ext cx="164623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dirty="0"/>
              <a:t>Broadcast Domain</a:t>
            </a:r>
          </a:p>
        </p:txBody>
      </p:sp>
      <p:sp>
        <p:nvSpPr>
          <p:cNvPr id="292936" name="Text Box 72"/>
          <p:cNvSpPr txBox="1">
            <a:spLocks noChangeArrowheads="1"/>
          </p:cNvSpPr>
          <p:nvPr/>
        </p:nvSpPr>
        <p:spPr bwMode="auto">
          <a:xfrm>
            <a:off x="2700338" y="1867531"/>
            <a:ext cx="15176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dirty="0"/>
              <a:t>Collision Domain</a:t>
            </a:r>
          </a:p>
        </p:txBody>
      </p:sp>
      <p:sp>
        <p:nvSpPr>
          <p:cNvPr id="292937" name="Text Box 73"/>
          <p:cNvSpPr txBox="1">
            <a:spLocks noChangeArrowheads="1"/>
          </p:cNvSpPr>
          <p:nvPr/>
        </p:nvSpPr>
        <p:spPr bwMode="auto">
          <a:xfrm>
            <a:off x="6334126" y="1903128"/>
            <a:ext cx="15176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dirty="0"/>
              <a:t>Collision Domain</a:t>
            </a:r>
          </a:p>
        </p:txBody>
      </p:sp>
      <p:sp>
        <p:nvSpPr>
          <p:cNvPr id="292938" name="Rectangle 74"/>
          <p:cNvSpPr>
            <a:spLocks noChangeArrowheads="1"/>
          </p:cNvSpPr>
          <p:nvPr/>
        </p:nvSpPr>
        <p:spPr bwMode="auto">
          <a:xfrm>
            <a:off x="6537325" y="5261027"/>
            <a:ext cx="198438" cy="254000"/>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92939" name="Rectangle 75"/>
          <p:cNvSpPr>
            <a:spLocks noChangeArrowheads="1"/>
          </p:cNvSpPr>
          <p:nvPr/>
        </p:nvSpPr>
        <p:spPr bwMode="auto">
          <a:xfrm>
            <a:off x="7180263" y="5380089"/>
            <a:ext cx="1579562" cy="542925"/>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rgbClr val="FFFFFF"/>
                </a:solidFill>
              </a:rPr>
              <a:t>10/100/1000baseT</a:t>
            </a:r>
          </a:p>
          <a:p>
            <a:pPr algn="ctr">
              <a:buFontTx/>
              <a:buNone/>
            </a:pPr>
            <a:r>
              <a:rPr lang="en-US" sz="1400" b="0">
                <a:solidFill>
                  <a:srgbClr val="FFFFFF"/>
                </a:solidFill>
              </a:rPr>
              <a:t>Switch</a:t>
            </a:r>
          </a:p>
        </p:txBody>
      </p:sp>
      <p:sp>
        <p:nvSpPr>
          <p:cNvPr id="292940" name="Rectangle 76"/>
          <p:cNvSpPr>
            <a:spLocks noChangeArrowheads="1"/>
          </p:cNvSpPr>
          <p:nvPr/>
        </p:nvSpPr>
        <p:spPr bwMode="auto">
          <a:xfrm>
            <a:off x="8167688" y="3111552"/>
            <a:ext cx="481012"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rgbClr val="FFFFFF"/>
                </a:solidFill>
              </a:rPr>
              <a:t>Host</a:t>
            </a:r>
          </a:p>
        </p:txBody>
      </p:sp>
      <p:cxnSp>
        <p:nvCxnSpPr>
          <p:cNvPr id="292941" name="AutoShape 77"/>
          <p:cNvCxnSpPr>
            <a:cxnSpLocks noChangeShapeType="1"/>
            <a:stCxn id="292940" idx="1"/>
            <a:endCxn id="292939" idx="0"/>
          </p:cNvCxnSpPr>
          <p:nvPr/>
        </p:nvCxnSpPr>
        <p:spPr bwMode="auto">
          <a:xfrm rot="10800000" flipV="1">
            <a:off x="7970838" y="3365552"/>
            <a:ext cx="196850" cy="2014537"/>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sp>
        <p:nvSpPr>
          <p:cNvPr id="292942" name="Rectangle 78"/>
          <p:cNvSpPr>
            <a:spLocks noChangeArrowheads="1"/>
          </p:cNvSpPr>
          <p:nvPr/>
        </p:nvSpPr>
        <p:spPr bwMode="auto">
          <a:xfrm>
            <a:off x="8177213" y="3887839"/>
            <a:ext cx="481012"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rgbClr val="FFFFFF"/>
                </a:solidFill>
              </a:rPr>
              <a:t>Host</a:t>
            </a:r>
          </a:p>
        </p:txBody>
      </p:sp>
      <p:cxnSp>
        <p:nvCxnSpPr>
          <p:cNvPr id="292943" name="AutoShape 79"/>
          <p:cNvCxnSpPr>
            <a:cxnSpLocks noChangeShapeType="1"/>
            <a:stCxn id="292942" idx="1"/>
            <a:endCxn id="292939" idx="0"/>
          </p:cNvCxnSpPr>
          <p:nvPr/>
        </p:nvCxnSpPr>
        <p:spPr bwMode="auto">
          <a:xfrm rot="10800000" flipV="1">
            <a:off x="7970838" y="4141839"/>
            <a:ext cx="206375" cy="1238250"/>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sp>
        <p:nvSpPr>
          <p:cNvPr id="292944" name="Rectangle 80"/>
          <p:cNvSpPr>
            <a:spLocks noChangeArrowheads="1"/>
          </p:cNvSpPr>
          <p:nvPr/>
        </p:nvSpPr>
        <p:spPr bwMode="auto">
          <a:xfrm>
            <a:off x="8143875" y="4611739"/>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rgbClr val="FFFFFF"/>
                </a:solidFill>
              </a:rPr>
              <a:t>Host</a:t>
            </a:r>
          </a:p>
        </p:txBody>
      </p:sp>
      <p:cxnSp>
        <p:nvCxnSpPr>
          <p:cNvPr id="292945" name="AutoShape 81"/>
          <p:cNvCxnSpPr>
            <a:cxnSpLocks noChangeShapeType="1"/>
            <a:stCxn id="292944" idx="1"/>
            <a:endCxn id="292939" idx="0"/>
          </p:cNvCxnSpPr>
          <p:nvPr/>
        </p:nvCxnSpPr>
        <p:spPr bwMode="auto">
          <a:xfrm rot="10800000" flipV="1">
            <a:off x="7970838" y="4865739"/>
            <a:ext cx="173037" cy="514350"/>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cxnSp>
        <p:nvCxnSpPr>
          <p:cNvPr id="292946" name="AutoShape 82"/>
          <p:cNvCxnSpPr>
            <a:cxnSpLocks noChangeShapeType="1"/>
            <a:stCxn id="292938" idx="3"/>
            <a:endCxn id="292939" idx="2"/>
          </p:cNvCxnSpPr>
          <p:nvPr/>
        </p:nvCxnSpPr>
        <p:spPr bwMode="auto">
          <a:xfrm>
            <a:off x="6735763" y="5388027"/>
            <a:ext cx="1235075" cy="534987"/>
          </a:xfrm>
          <a:prstGeom prst="curvedConnector4">
            <a:avLst>
              <a:gd name="adj1" fmla="val 17995"/>
              <a:gd name="adj2" fmla="val 142731"/>
            </a:avLst>
          </a:prstGeom>
          <a:noFill/>
          <a:ln w="38100">
            <a:solidFill>
              <a:schemeClr val="hlink"/>
            </a:solidFill>
            <a:round/>
            <a:headEnd/>
            <a:tailEnd/>
          </a:ln>
          <a:extLst>
            <a:ext uri="{909E8E84-426E-40dd-AFC4-6F175D3DCCD1}">
              <a14:hiddenFill xmlns="" xmlns:a14="http://schemas.microsoft.com/office/drawing/2010/main">
                <a:noFill/>
              </a14:hiddenFill>
            </a:ext>
          </a:extLst>
        </p:spPr>
      </p:cxnSp>
      <p:sp>
        <p:nvSpPr>
          <p:cNvPr id="292947" name="AutoShape 83"/>
          <p:cNvSpPr>
            <a:spLocks noChangeArrowheads="1"/>
          </p:cNvSpPr>
          <p:nvPr/>
        </p:nvSpPr>
        <p:spPr bwMode="auto">
          <a:xfrm>
            <a:off x="4217988" y="5664252"/>
            <a:ext cx="2957512" cy="136525"/>
          </a:xfrm>
          <a:prstGeom prst="notchedRightArrow">
            <a:avLst>
              <a:gd name="adj1" fmla="val 50000"/>
              <a:gd name="adj2" fmla="val 541570"/>
            </a:avLst>
          </a:prstGeom>
          <a:solidFill>
            <a:schemeClr val="bg1"/>
          </a:solidFill>
          <a:ln w="9525">
            <a:solidFill>
              <a:schemeClr val="tx1"/>
            </a:solidFill>
            <a:miter lim="800000"/>
            <a:headEnd/>
            <a:tailEnd/>
          </a:ln>
        </p:spPr>
        <p:txBody>
          <a:bodyPr wrap="none" anchor="ctr"/>
          <a:lstStyle/>
          <a:p>
            <a:endParaRPr lang="en-US"/>
          </a:p>
        </p:txBody>
      </p:sp>
      <p:sp>
        <p:nvSpPr>
          <p:cNvPr id="292948" name="AutoShape 84"/>
          <p:cNvSpPr>
            <a:spLocks noChangeArrowheads="1"/>
          </p:cNvSpPr>
          <p:nvPr/>
        </p:nvSpPr>
        <p:spPr bwMode="auto">
          <a:xfrm rot="-686360">
            <a:off x="4822825" y="6142089"/>
            <a:ext cx="2851150" cy="157163"/>
          </a:xfrm>
          <a:prstGeom prst="notchedRightArrow">
            <a:avLst>
              <a:gd name="adj1" fmla="val 50000"/>
              <a:gd name="adj2" fmla="val 453534"/>
            </a:avLst>
          </a:prstGeom>
          <a:solidFill>
            <a:schemeClr val="bg1"/>
          </a:solidFill>
          <a:ln w="9525">
            <a:solidFill>
              <a:schemeClr val="tx1"/>
            </a:solidFill>
            <a:miter lim="800000"/>
            <a:headEnd/>
            <a:tailEnd/>
          </a:ln>
        </p:spPr>
        <p:txBody>
          <a:bodyPr wrap="none" anchor="ctr"/>
          <a:lstStyle/>
          <a:p>
            <a:pPr algn="ctr">
              <a:buFontTx/>
              <a:buNone/>
            </a:pPr>
            <a:endParaRPr lang="en-US" sz="1400" b="0"/>
          </a:p>
        </p:txBody>
      </p:sp>
      <p:grpSp>
        <p:nvGrpSpPr>
          <p:cNvPr id="2" name="Group 88"/>
          <p:cNvGrpSpPr>
            <a:grpSpLocks/>
          </p:cNvGrpSpPr>
          <p:nvPr/>
        </p:nvGrpSpPr>
        <p:grpSpPr bwMode="auto">
          <a:xfrm>
            <a:off x="7170738" y="3114727"/>
            <a:ext cx="781050" cy="498475"/>
            <a:chOff x="4571" y="1771"/>
            <a:chExt cx="492" cy="314"/>
          </a:xfrm>
        </p:grpSpPr>
        <p:sp>
          <p:nvSpPr>
            <p:cNvPr id="42063" name="Text Box 86"/>
            <p:cNvSpPr txBox="1">
              <a:spLocks noChangeArrowheads="1"/>
            </p:cNvSpPr>
            <p:nvPr/>
          </p:nvSpPr>
          <p:spPr bwMode="auto">
            <a:xfrm>
              <a:off x="4571" y="1784"/>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200" b="0"/>
                <a:t>Collision</a:t>
              </a:r>
            </a:p>
            <a:p>
              <a:pPr algn="ctr" eaLnBrk="1" hangingPunct="1">
                <a:buFontTx/>
                <a:buNone/>
              </a:pPr>
              <a:r>
                <a:rPr lang="en-US" sz="1200" b="0"/>
                <a:t>Domain</a:t>
              </a:r>
            </a:p>
          </p:txBody>
        </p:sp>
        <p:sp>
          <p:nvSpPr>
            <p:cNvPr id="42064" name="AutoShape 87"/>
            <p:cNvSpPr>
              <a:spLocks/>
            </p:cNvSpPr>
            <p:nvPr/>
          </p:nvSpPr>
          <p:spPr bwMode="auto">
            <a:xfrm>
              <a:off x="5000" y="1771"/>
              <a:ext cx="63" cy="314"/>
            </a:xfrm>
            <a:prstGeom prst="leftBrace">
              <a:avLst>
                <a:gd name="adj1" fmla="val 4153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grpSp>
        <p:nvGrpSpPr>
          <p:cNvPr id="3" name="Group 89"/>
          <p:cNvGrpSpPr>
            <a:grpSpLocks/>
          </p:cNvGrpSpPr>
          <p:nvPr/>
        </p:nvGrpSpPr>
        <p:grpSpPr bwMode="auto">
          <a:xfrm>
            <a:off x="7170738" y="3868789"/>
            <a:ext cx="781050" cy="498475"/>
            <a:chOff x="4571" y="1771"/>
            <a:chExt cx="492" cy="314"/>
          </a:xfrm>
        </p:grpSpPr>
        <p:sp>
          <p:nvSpPr>
            <p:cNvPr id="42061" name="Text Box 90"/>
            <p:cNvSpPr txBox="1">
              <a:spLocks noChangeArrowheads="1"/>
            </p:cNvSpPr>
            <p:nvPr/>
          </p:nvSpPr>
          <p:spPr bwMode="auto">
            <a:xfrm>
              <a:off x="4571" y="1784"/>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200" b="0"/>
                <a:t>Collision</a:t>
              </a:r>
            </a:p>
            <a:p>
              <a:pPr algn="ctr" eaLnBrk="1" hangingPunct="1">
                <a:buFontTx/>
                <a:buNone/>
              </a:pPr>
              <a:r>
                <a:rPr lang="en-US" sz="1200" b="0"/>
                <a:t>Domain</a:t>
              </a:r>
            </a:p>
          </p:txBody>
        </p:sp>
        <p:sp>
          <p:nvSpPr>
            <p:cNvPr id="42062" name="AutoShape 91"/>
            <p:cNvSpPr>
              <a:spLocks/>
            </p:cNvSpPr>
            <p:nvPr/>
          </p:nvSpPr>
          <p:spPr bwMode="auto">
            <a:xfrm>
              <a:off x="5000" y="1771"/>
              <a:ext cx="63" cy="314"/>
            </a:xfrm>
            <a:prstGeom prst="leftBrace">
              <a:avLst>
                <a:gd name="adj1" fmla="val 4153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grpSp>
        <p:nvGrpSpPr>
          <p:cNvPr id="4" name="Group 92"/>
          <p:cNvGrpSpPr>
            <a:grpSpLocks/>
          </p:cNvGrpSpPr>
          <p:nvPr/>
        </p:nvGrpSpPr>
        <p:grpSpPr bwMode="auto">
          <a:xfrm>
            <a:off x="7170738" y="4624439"/>
            <a:ext cx="781050" cy="498475"/>
            <a:chOff x="4571" y="1771"/>
            <a:chExt cx="492" cy="314"/>
          </a:xfrm>
        </p:grpSpPr>
        <p:sp>
          <p:nvSpPr>
            <p:cNvPr id="42059" name="Text Box 93"/>
            <p:cNvSpPr txBox="1">
              <a:spLocks noChangeArrowheads="1"/>
            </p:cNvSpPr>
            <p:nvPr/>
          </p:nvSpPr>
          <p:spPr bwMode="auto">
            <a:xfrm>
              <a:off x="4571" y="1784"/>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200" b="0"/>
                <a:t>Collision</a:t>
              </a:r>
            </a:p>
            <a:p>
              <a:pPr algn="ctr" eaLnBrk="1" hangingPunct="1">
                <a:buFontTx/>
                <a:buNone/>
              </a:pPr>
              <a:r>
                <a:rPr lang="en-US" sz="1200" b="0"/>
                <a:t>Domain</a:t>
              </a:r>
            </a:p>
          </p:txBody>
        </p:sp>
        <p:sp>
          <p:nvSpPr>
            <p:cNvPr id="42060" name="AutoShape 94"/>
            <p:cNvSpPr>
              <a:spLocks/>
            </p:cNvSpPr>
            <p:nvPr/>
          </p:nvSpPr>
          <p:spPr bwMode="auto">
            <a:xfrm>
              <a:off x="5000" y="1771"/>
              <a:ext cx="63" cy="314"/>
            </a:xfrm>
            <a:prstGeom prst="leftBrace">
              <a:avLst>
                <a:gd name="adj1" fmla="val 4153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Tree>
    <p:extLst>
      <p:ext uri="{BB962C8B-B14F-4D97-AF65-F5344CB8AC3E}">
        <p14:creationId xmlns:p14="http://schemas.microsoft.com/office/powerpoint/2010/main" val="41539530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28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28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28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28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28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287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28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28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28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287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28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28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28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28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28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2887"/>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9288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288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289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288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289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289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288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289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2894"/>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9290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9290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290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9290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291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9290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9290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9290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290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9290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9293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9293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9293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92926"/>
                                        </p:tgtEl>
                                        <p:attrNameLst>
                                          <p:attrName>style.visibility</p:attrName>
                                        </p:attrNameLst>
                                      </p:cBhvr>
                                      <p:to>
                                        <p:strVal val="visible"/>
                                      </p:to>
                                    </p:set>
                                  </p:childTnLst>
                                </p:cTn>
                              </p:par>
                              <p:par>
                                <p:cTn id="91" presetID="1" presetClass="entr" presetSubtype="0" fill="hold" grpId="1" nodeType="withEffect">
                                  <p:stCondLst>
                                    <p:cond delay="0"/>
                                  </p:stCondLst>
                                  <p:childTnLst>
                                    <p:set>
                                      <p:cBhvr>
                                        <p:cTn id="92" dur="1" fill="hold">
                                          <p:stCondLst>
                                            <p:cond delay="0"/>
                                          </p:stCondLst>
                                        </p:cTn>
                                        <p:tgtEl>
                                          <p:spTgt spid="29292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9292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9292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9292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9293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9293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9293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9293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92917"/>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9291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9292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9292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92911"/>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9291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9291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92916"/>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92918"/>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92919"/>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9292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92913"/>
                                        </p:tgtEl>
                                        <p:attrNameLst>
                                          <p:attrName>style.visibility</p:attrName>
                                        </p:attrNameLst>
                                      </p:cBhvr>
                                      <p:to>
                                        <p:strVal val="visibl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29293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92947"/>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92948"/>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92945"/>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92944"/>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9294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92942"/>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92939"/>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92943"/>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292940"/>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92941"/>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4"/>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8" grpId="0" animBg="1"/>
      <p:bldP spid="292870" grpId="0" animBg="1"/>
      <p:bldP spid="292871" grpId="0" animBg="1"/>
      <p:bldP spid="292872" grpId="0" animBg="1"/>
      <p:bldP spid="292874" grpId="0" animBg="1"/>
      <p:bldP spid="292875" grpId="0" animBg="1"/>
      <p:bldP spid="292877" grpId="0" animBg="1"/>
      <p:bldP spid="292878" grpId="0" animBg="1"/>
      <p:bldP spid="292879" grpId="0" animBg="1"/>
      <p:bldP spid="292880" grpId="0" animBg="1"/>
      <p:bldP spid="292881" grpId="0" animBg="1"/>
      <p:bldP spid="292882" grpId="0" animBg="1"/>
      <p:bldP spid="292885" grpId="0" animBg="1"/>
      <p:bldP spid="292887" grpId="0" animBg="1"/>
      <p:bldP spid="292888" grpId="0" animBg="1"/>
      <p:bldP spid="292890" grpId="0" animBg="1"/>
      <p:bldP spid="292892" grpId="0" animBg="1"/>
      <p:bldP spid="292894" grpId="0" animBg="1"/>
      <p:bldP spid="292901" grpId="0" animBg="1"/>
      <p:bldP spid="292903" grpId="0" animBg="1"/>
      <p:bldP spid="292905" grpId="0" animBg="1"/>
      <p:bldP spid="292907" grpId="0" animBg="1"/>
      <p:bldP spid="292909" grpId="0" animBg="1"/>
      <p:bldP spid="292910" grpId="0" animBg="1"/>
      <p:bldP spid="292913" grpId="0" animBg="1"/>
      <p:bldP spid="292914" grpId="0" animBg="1"/>
      <p:bldP spid="292917" grpId="0" animBg="1"/>
      <p:bldP spid="292920" grpId="0" animBg="1"/>
      <p:bldP spid="292924" grpId="0" animBg="1"/>
      <p:bldP spid="292925" grpId="0" animBg="1"/>
      <p:bldP spid="292926" grpId="0" animBg="1"/>
      <p:bldP spid="292926" grpId="1" animBg="1"/>
      <p:bldP spid="292927" grpId="0" animBg="1"/>
      <p:bldP spid="292932" grpId="0" animBg="1"/>
      <p:bldP spid="292933" grpId="0" animBg="1"/>
      <p:bldP spid="292934" grpId="0" animBg="1"/>
      <p:bldP spid="292935" grpId="0"/>
      <p:bldP spid="292936" grpId="0"/>
      <p:bldP spid="292937" grpId="0"/>
      <p:bldP spid="292938" grpId="0" animBg="1"/>
      <p:bldP spid="292939" grpId="0" animBg="1"/>
      <p:bldP spid="292940" grpId="0" animBg="1"/>
      <p:bldP spid="29294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pPr eaLnBrk="1" hangingPunct="1"/>
            <a:r>
              <a:rPr lang="en-US" sz="2800" dirty="0">
                <a:latin typeface="Arial" charset="0"/>
                <a:ea typeface="ＭＳ Ｐゴシック" charset="0"/>
                <a:cs typeface="ＭＳ Ｐゴシック" charset="0"/>
              </a:rPr>
              <a:t>Ethernet Topology</a:t>
            </a:r>
            <a:br>
              <a:rPr lang="en-US" sz="2800" dirty="0">
                <a:latin typeface="Arial" charset="0"/>
                <a:ea typeface="ＭＳ Ｐゴシック" charset="0"/>
                <a:cs typeface="ＭＳ Ｐゴシック" charset="0"/>
              </a:rPr>
            </a:br>
            <a:r>
              <a:rPr lang="en-US" sz="2800" dirty="0">
                <a:latin typeface="Arial" charset="0"/>
                <a:ea typeface="ＭＳ Ｐゴシック" charset="0"/>
                <a:cs typeface="ＭＳ Ｐゴシック" charset="0"/>
              </a:rPr>
              <a:t>(some history)</a:t>
            </a:r>
          </a:p>
        </p:txBody>
      </p:sp>
      <p:sp>
        <p:nvSpPr>
          <p:cNvPr id="499715" name="Rectangle 3"/>
          <p:cNvSpPr>
            <a:spLocks noChangeArrowheads="1"/>
          </p:cNvSpPr>
          <p:nvPr/>
        </p:nvSpPr>
        <p:spPr bwMode="auto">
          <a:xfrm>
            <a:off x="536575" y="2354122"/>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dirty="0">
                <a:solidFill>
                  <a:schemeClr val="bg1"/>
                </a:solidFill>
              </a:rPr>
              <a:t>Host</a:t>
            </a:r>
          </a:p>
        </p:txBody>
      </p:sp>
      <p:sp>
        <p:nvSpPr>
          <p:cNvPr id="499719" name="Rectangle 7"/>
          <p:cNvSpPr>
            <a:spLocks noChangeArrowheads="1"/>
          </p:cNvSpPr>
          <p:nvPr/>
        </p:nvSpPr>
        <p:spPr bwMode="auto">
          <a:xfrm>
            <a:off x="536575" y="3495535"/>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sp>
        <p:nvSpPr>
          <p:cNvPr id="499722" name="Rectangle 10"/>
          <p:cNvSpPr>
            <a:spLocks noChangeArrowheads="1"/>
          </p:cNvSpPr>
          <p:nvPr/>
        </p:nvSpPr>
        <p:spPr bwMode="auto">
          <a:xfrm>
            <a:off x="531813" y="4146410"/>
            <a:ext cx="481012"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sp>
        <p:nvSpPr>
          <p:cNvPr id="499733" name="Rectangle 21"/>
          <p:cNvSpPr>
            <a:spLocks noChangeArrowheads="1"/>
          </p:cNvSpPr>
          <p:nvPr/>
        </p:nvSpPr>
        <p:spPr bwMode="auto">
          <a:xfrm>
            <a:off x="2771775" y="2490647"/>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sp>
        <p:nvSpPr>
          <p:cNvPr id="499735" name="Rectangle 23"/>
          <p:cNvSpPr>
            <a:spLocks noChangeArrowheads="1"/>
          </p:cNvSpPr>
          <p:nvPr/>
        </p:nvSpPr>
        <p:spPr bwMode="auto">
          <a:xfrm>
            <a:off x="3090863" y="3105010"/>
            <a:ext cx="481012"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sp>
        <p:nvSpPr>
          <p:cNvPr id="499737" name="Rectangle 25"/>
          <p:cNvSpPr>
            <a:spLocks noChangeArrowheads="1"/>
          </p:cNvSpPr>
          <p:nvPr/>
        </p:nvSpPr>
        <p:spPr bwMode="auto">
          <a:xfrm>
            <a:off x="3111500" y="3746360"/>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sp>
        <p:nvSpPr>
          <p:cNvPr id="499742" name="Rectangle 30"/>
          <p:cNvSpPr>
            <a:spLocks noChangeArrowheads="1"/>
          </p:cNvSpPr>
          <p:nvPr/>
        </p:nvSpPr>
        <p:spPr bwMode="auto">
          <a:xfrm>
            <a:off x="3978275" y="3251060"/>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cxnSp>
        <p:nvCxnSpPr>
          <p:cNvPr id="499743" name="AutoShape 31"/>
          <p:cNvCxnSpPr>
            <a:cxnSpLocks noChangeShapeType="1"/>
            <a:stCxn id="499742" idx="1"/>
          </p:cNvCxnSpPr>
          <p:nvPr/>
        </p:nvCxnSpPr>
        <p:spPr bwMode="auto">
          <a:xfrm rot="10800000" flipV="1">
            <a:off x="3608388" y="3505060"/>
            <a:ext cx="369887" cy="2449512"/>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sp>
        <p:nvSpPr>
          <p:cNvPr id="499744" name="Rectangle 32"/>
          <p:cNvSpPr>
            <a:spLocks noChangeArrowheads="1"/>
          </p:cNvSpPr>
          <p:nvPr/>
        </p:nvSpPr>
        <p:spPr bwMode="auto">
          <a:xfrm>
            <a:off x="3987800" y="4027347"/>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cxnSp>
        <p:nvCxnSpPr>
          <p:cNvPr id="499745" name="AutoShape 33"/>
          <p:cNvCxnSpPr>
            <a:cxnSpLocks noChangeShapeType="1"/>
            <a:stCxn id="499744" idx="1"/>
          </p:cNvCxnSpPr>
          <p:nvPr/>
        </p:nvCxnSpPr>
        <p:spPr bwMode="auto">
          <a:xfrm rot="10800000" flipV="1">
            <a:off x="3608388" y="4281347"/>
            <a:ext cx="379412" cy="1673225"/>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sp>
        <p:nvSpPr>
          <p:cNvPr id="499746" name="Rectangle 34"/>
          <p:cNvSpPr>
            <a:spLocks noChangeArrowheads="1"/>
          </p:cNvSpPr>
          <p:nvPr/>
        </p:nvSpPr>
        <p:spPr bwMode="auto">
          <a:xfrm>
            <a:off x="3954463" y="4751247"/>
            <a:ext cx="481012"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cxnSp>
        <p:nvCxnSpPr>
          <p:cNvPr id="499747" name="AutoShape 35"/>
          <p:cNvCxnSpPr>
            <a:cxnSpLocks noChangeShapeType="1"/>
            <a:stCxn id="499746" idx="1"/>
          </p:cNvCxnSpPr>
          <p:nvPr/>
        </p:nvCxnSpPr>
        <p:spPr bwMode="auto">
          <a:xfrm rot="10800000" flipV="1">
            <a:off x="3608388" y="5005247"/>
            <a:ext cx="346075" cy="949325"/>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sp>
        <p:nvSpPr>
          <p:cNvPr id="499749" name="AutoShape 37"/>
          <p:cNvSpPr>
            <a:spLocks noChangeArrowheads="1"/>
          </p:cNvSpPr>
          <p:nvPr/>
        </p:nvSpPr>
        <p:spPr bwMode="auto">
          <a:xfrm>
            <a:off x="3551238" y="2225535"/>
            <a:ext cx="1016000" cy="688975"/>
          </a:xfrm>
          <a:prstGeom prst="wedgeRoundRectCallout">
            <a:avLst>
              <a:gd name="adj1" fmla="val -22968"/>
              <a:gd name="adj2" fmla="val 176727"/>
              <a:gd name="adj3" fmla="val 16667"/>
            </a:avLst>
          </a:prstGeom>
          <a:solidFill>
            <a:schemeClr val="bg1"/>
          </a:solidFill>
          <a:ln w="9525">
            <a:solidFill>
              <a:schemeClr val="tx1"/>
            </a:solidFill>
            <a:miter lim="800000"/>
            <a:headEnd/>
            <a:tailEnd/>
          </a:ln>
        </p:spPr>
        <p:txBody>
          <a:bodyPr wrap="none" anchor="ctr"/>
          <a:lstStyle/>
          <a:p>
            <a:pPr algn="ctr">
              <a:buFontTx/>
              <a:buNone/>
            </a:pPr>
            <a:r>
              <a:rPr lang="en-US" sz="1400" b="0"/>
              <a:t>Cat 3/Cat 5</a:t>
            </a:r>
          </a:p>
          <a:p>
            <a:pPr algn="ctr">
              <a:buFontTx/>
              <a:buNone/>
            </a:pPr>
            <a:r>
              <a:rPr lang="en-US" sz="1400" b="0"/>
              <a:t>Twisted pair</a:t>
            </a:r>
          </a:p>
          <a:p>
            <a:pPr algn="ctr">
              <a:buFontTx/>
              <a:buNone/>
            </a:pPr>
            <a:r>
              <a:rPr lang="en-US" sz="1400" b="0"/>
              <a:t>cable</a:t>
            </a:r>
          </a:p>
        </p:txBody>
      </p:sp>
      <p:sp>
        <p:nvSpPr>
          <p:cNvPr id="499750" name="Rectangle 38"/>
          <p:cNvSpPr>
            <a:spLocks noChangeArrowheads="1"/>
          </p:cNvSpPr>
          <p:nvPr/>
        </p:nvSpPr>
        <p:spPr bwMode="auto">
          <a:xfrm>
            <a:off x="5224463" y="2587485"/>
            <a:ext cx="481012"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sp>
        <p:nvSpPr>
          <p:cNvPr id="499754" name="Rectangle 42"/>
          <p:cNvSpPr>
            <a:spLocks noChangeArrowheads="1"/>
          </p:cNvSpPr>
          <p:nvPr/>
        </p:nvSpPr>
        <p:spPr bwMode="auto">
          <a:xfrm>
            <a:off x="5207000" y="3428860"/>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sp>
        <p:nvSpPr>
          <p:cNvPr id="499757" name="Rectangle 45"/>
          <p:cNvSpPr>
            <a:spLocks noChangeArrowheads="1"/>
          </p:cNvSpPr>
          <p:nvPr/>
        </p:nvSpPr>
        <p:spPr bwMode="auto">
          <a:xfrm>
            <a:off x="5229225" y="4233722"/>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sp>
        <p:nvSpPr>
          <p:cNvPr id="499767" name="AutoShape 55"/>
          <p:cNvSpPr>
            <a:spLocks/>
          </p:cNvSpPr>
          <p:nvPr/>
        </p:nvSpPr>
        <p:spPr bwMode="auto">
          <a:xfrm rot="-5400000">
            <a:off x="4467226" y="-2121133"/>
            <a:ext cx="334962" cy="8320087"/>
          </a:xfrm>
          <a:prstGeom prst="rightBrace">
            <a:avLst>
              <a:gd name="adj1" fmla="val 20699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99770" name="Text Box 58"/>
          <p:cNvSpPr txBox="1">
            <a:spLocks noChangeArrowheads="1"/>
          </p:cNvSpPr>
          <p:nvPr/>
        </p:nvSpPr>
        <p:spPr bwMode="auto">
          <a:xfrm>
            <a:off x="3835400" y="1620701"/>
            <a:ext cx="164623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dirty="0"/>
              <a:t>Broadcast Domain</a:t>
            </a:r>
          </a:p>
        </p:txBody>
      </p:sp>
      <p:sp>
        <p:nvSpPr>
          <p:cNvPr id="499774" name="Rectangle 62"/>
          <p:cNvSpPr>
            <a:spLocks noChangeArrowheads="1"/>
          </p:cNvSpPr>
          <p:nvPr/>
        </p:nvSpPr>
        <p:spPr bwMode="auto">
          <a:xfrm>
            <a:off x="7180263" y="5417997"/>
            <a:ext cx="1579562" cy="542925"/>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10/100/1000baseT</a:t>
            </a:r>
          </a:p>
          <a:p>
            <a:pPr algn="ctr">
              <a:buFontTx/>
              <a:buNone/>
            </a:pPr>
            <a:r>
              <a:rPr lang="en-US" sz="1400" b="0">
                <a:solidFill>
                  <a:schemeClr val="bg1"/>
                </a:solidFill>
              </a:rPr>
              <a:t>Switch</a:t>
            </a:r>
          </a:p>
        </p:txBody>
      </p:sp>
      <p:sp>
        <p:nvSpPr>
          <p:cNvPr id="499775" name="Rectangle 63"/>
          <p:cNvSpPr>
            <a:spLocks noChangeArrowheads="1"/>
          </p:cNvSpPr>
          <p:nvPr/>
        </p:nvSpPr>
        <p:spPr bwMode="auto">
          <a:xfrm>
            <a:off x="8167688" y="3149460"/>
            <a:ext cx="481012"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cxnSp>
        <p:nvCxnSpPr>
          <p:cNvPr id="499776" name="AutoShape 64"/>
          <p:cNvCxnSpPr>
            <a:cxnSpLocks noChangeShapeType="1"/>
            <a:stCxn id="499775" idx="1"/>
            <a:endCxn id="499774" idx="0"/>
          </p:cNvCxnSpPr>
          <p:nvPr/>
        </p:nvCxnSpPr>
        <p:spPr bwMode="auto">
          <a:xfrm rot="10800000" flipV="1">
            <a:off x="7970838" y="3403460"/>
            <a:ext cx="196850" cy="2014537"/>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sp>
        <p:nvSpPr>
          <p:cNvPr id="499777" name="Rectangle 65"/>
          <p:cNvSpPr>
            <a:spLocks noChangeArrowheads="1"/>
          </p:cNvSpPr>
          <p:nvPr/>
        </p:nvSpPr>
        <p:spPr bwMode="auto">
          <a:xfrm>
            <a:off x="8177213" y="3925747"/>
            <a:ext cx="481012"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cxnSp>
        <p:nvCxnSpPr>
          <p:cNvPr id="499778" name="AutoShape 66"/>
          <p:cNvCxnSpPr>
            <a:cxnSpLocks noChangeShapeType="1"/>
            <a:stCxn id="499777" idx="1"/>
            <a:endCxn id="499774" idx="0"/>
          </p:cNvCxnSpPr>
          <p:nvPr/>
        </p:nvCxnSpPr>
        <p:spPr bwMode="auto">
          <a:xfrm rot="10800000" flipV="1">
            <a:off x="7970838" y="4179747"/>
            <a:ext cx="206375" cy="1238250"/>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sp>
        <p:nvSpPr>
          <p:cNvPr id="499779" name="Rectangle 67"/>
          <p:cNvSpPr>
            <a:spLocks noChangeArrowheads="1"/>
          </p:cNvSpPr>
          <p:nvPr/>
        </p:nvSpPr>
        <p:spPr bwMode="auto">
          <a:xfrm>
            <a:off x="8143875" y="4649647"/>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cxnSp>
        <p:nvCxnSpPr>
          <p:cNvPr id="499780" name="AutoShape 68"/>
          <p:cNvCxnSpPr>
            <a:cxnSpLocks noChangeShapeType="1"/>
            <a:stCxn id="499779" idx="1"/>
            <a:endCxn id="499774" idx="0"/>
          </p:cNvCxnSpPr>
          <p:nvPr/>
        </p:nvCxnSpPr>
        <p:spPr bwMode="auto">
          <a:xfrm rot="10800000" flipV="1">
            <a:off x="7970838" y="4903647"/>
            <a:ext cx="173037" cy="514350"/>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grpSp>
        <p:nvGrpSpPr>
          <p:cNvPr id="2" name="Group 72"/>
          <p:cNvGrpSpPr>
            <a:grpSpLocks/>
          </p:cNvGrpSpPr>
          <p:nvPr/>
        </p:nvGrpSpPr>
        <p:grpSpPr bwMode="auto">
          <a:xfrm>
            <a:off x="7170738" y="3152635"/>
            <a:ext cx="781050" cy="498475"/>
            <a:chOff x="4571" y="1771"/>
            <a:chExt cx="492" cy="314"/>
          </a:xfrm>
        </p:grpSpPr>
        <p:sp>
          <p:nvSpPr>
            <p:cNvPr id="44109" name="Text Box 73"/>
            <p:cNvSpPr txBox="1">
              <a:spLocks noChangeArrowheads="1"/>
            </p:cNvSpPr>
            <p:nvPr/>
          </p:nvSpPr>
          <p:spPr bwMode="auto">
            <a:xfrm>
              <a:off x="4571" y="1784"/>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200" b="0"/>
                <a:t>Collision</a:t>
              </a:r>
            </a:p>
            <a:p>
              <a:pPr algn="ctr" eaLnBrk="1" hangingPunct="1">
                <a:buFontTx/>
                <a:buNone/>
              </a:pPr>
              <a:r>
                <a:rPr lang="en-US" sz="1200" b="0"/>
                <a:t>Domain</a:t>
              </a:r>
            </a:p>
          </p:txBody>
        </p:sp>
        <p:sp>
          <p:nvSpPr>
            <p:cNvPr id="44110" name="AutoShape 74"/>
            <p:cNvSpPr>
              <a:spLocks/>
            </p:cNvSpPr>
            <p:nvPr/>
          </p:nvSpPr>
          <p:spPr bwMode="auto">
            <a:xfrm>
              <a:off x="5000" y="1771"/>
              <a:ext cx="63" cy="314"/>
            </a:xfrm>
            <a:prstGeom prst="leftBrace">
              <a:avLst>
                <a:gd name="adj1" fmla="val 4153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grpSp>
        <p:nvGrpSpPr>
          <p:cNvPr id="3" name="Group 75"/>
          <p:cNvGrpSpPr>
            <a:grpSpLocks/>
          </p:cNvGrpSpPr>
          <p:nvPr/>
        </p:nvGrpSpPr>
        <p:grpSpPr bwMode="auto">
          <a:xfrm>
            <a:off x="7170738" y="3906697"/>
            <a:ext cx="781050" cy="498475"/>
            <a:chOff x="4571" y="1771"/>
            <a:chExt cx="492" cy="314"/>
          </a:xfrm>
        </p:grpSpPr>
        <p:sp>
          <p:nvSpPr>
            <p:cNvPr id="44107" name="Text Box 76"/>
            <p:cNvSpPr txBox="1">
              <a:spLocks noChangeArrowheads="1"/>
            </p:cNvSpPr>
            <p:nvPr/>
          </p:nvSpPr>
          <p:spPr bwMode="auto">
            <a:xfrm>
              <a:off x="4571" y="1784"/>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200" b="0"/>
                <a:t>Collision</a:t>
              </a:r>
            </a:p>
            <a:p>
              <a:pPr algn="ctr" eaLnBrk="1" hangingPunct="1">
                <a:buFontTx/>
                <a:buNone/>
              </a:pPr>
              <a:r>
                <a:rPr lang="en-US" sz="1200" b="0"/>
                <a:t>Domain</a:t>
              </a:r>
            </a:p>
          </p:txBody>
        </p:sp>
        <p:sp>
          <p:nvSpPr>
            <p:cNvPr id="44108" name="AutoShape 77"/>
            <p:cNvSpPr>
              <a:spLocks/>
            </p:cNvSpPr>
            <p:nvPr/>
          </p:nvSpPr>
          <p:spPr bwMode="auto">
            <a:xfrm>
              <a:off x="5000" y="1771"/>
              <a:ext cx="63" cy="314"/>
            </a:xfrm>
            <a:prstGeom prst="leftBrace">
              <a:avLst>
                <a:gd name="adj1" fmla="val 4153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grpSp>
        <p:nvGrpSpPr>
          <p:cNvPr id="4" name="Group 78"/>
          <p:cNvGrpSpPr>
            <a:grpSpLocks/>
          </p:cNvGrpSpPr>
          <p:nvPr/>
        </p:nvGrpSpPr>
        <p:grpSpPr bwMode="auto">
          <a:xfrm>
            <a:off x="7170738" y="4662347"/>
            <a:ext cx="781050" cy="498475"/>
            <a:chOff x="4571" y="1771"/>
            <a:chExt cx="492" cy="314"/>
          </a:xfrm>
        </p:grpSpPr>
        <p:sp>
          <p:nvSpPr>
            <p:cNvPr id="44105" name="Text Box 79"/>
            <p:cNvSpPr txBox="1">
              <a:spLocks noChangeArrowheads="1"/>
            </p:cNvSpPr>
            <p:nvPr/>
          </p:nvSpPr>
          <p:spPr bwMode="auto">
            <a:xfrm>
              <a:off x="4571" y="1784"/>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200" b="0"/>
                <a:t>Collision</a:t>
              </a:r>
            </a:p>
            <a:p>
              <a:pPr algn="ctr" eaLnBrk="1" hangingPunct="1">
                <a:buFontTx/>
                <a:buNone/>
              </a:pPr>
              <a:r>
                <a:rPr lang="en-US" sz="1200" b="0"/>
                <a:t>Domain</a:t>
              </a:r>
            </a:p>
          </p:txBody>
        </p:sp>
        <p:sp>
          <p:nvSpPr>
            <p:cNvPr id="44106" name="AutoShape 80"/>
            <p:cNvSpPr>
              <a:spLocks/>
            </p:cNvSpPr>
            <p:nvPr/>
          </p:nvSpPr>
          <p:spPr bwMode="auto">
            <a:xfrm>
              <a:off x="5000" y="1771"/>
              <a:ext cx="63" cy="314"/>
            </a:xfrm>
            <a:prstGeom prst="leftBrace">
              <a:avLst>
                <a:gd name="adj1" fmla="val 4153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499793" name="Rectangle 81"/>
          <p:cNvSpPr>
            <a:spLocks noChangeArrowheads="1"/>
          </p:cNvSpPr>
          <p:nvPr/>
        </p:nvSpPr>
        <p:spPr bwMode="auto">
          <a:xfrm>
            <a:off x="2817813" y="5983003"/>
            <a:ext cx="1579562" cy="542925"/>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10/100/1000baseT</a:t>
            </a:r>
          </a:p>
          <a:p>
            <a:pPr algn="ctr">
              <a:buFontTx/>
              <a:buNone/>
            </a:pPr>
            <a:r>
              <a:rPr lang="en-US" sz="1400" b="0">
                <a:solidFill>
                  <a:schemeClr val="bg1"/>
                </a:solidFill>
              </a:rPr>
              <a:t>Switch</a:t>
            </a:r>
          </a:p>
        </p:txBody>
      </p:sp>
      <p:sp>
        <p:nvSpPr>
          <p:cNvPr id="499795" name="Rectangle 83"/>
          <p:cNvSpPr>
            <a:spLocks noChangeArrowheads="1"/>
          </p:cNvSpPr>
          <p:nvPr/>
        </p:nvSpPr>
        <p:spPr bwMode="auto">
          <a:xfrm>
            <a:off x="452438" y="5468797"/>
            <a:ext cx="1579562" cy="542925"/>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10/100/1000baseT</a:t>
            </a:r>
          </a:p>
          <a:p>
            <a:pPr algn="ctr">
              <a:buFontTx/>
              <a:buNone/>
            </a:pPr>
            <a:r>
              <a:rPr lang="en-US" sz="1400" b="0">
                <a:solidFill>
                  <a:schemeClr val="bg1"/>
                </a:solidFill>
              </a:rPr>
              <a:t>Switch</a:t>
            </a:r>
          </a:p>
        </p:txBody>
      </p:sp>
      <p:sp>
        <p:nvSpPr>
          <p:cNvPr id="499796" name="Rectangle 84"/>
          <p:cNvSpPr>
            <a:spLocks noChangeArrowheads="1"/>
          </p:cNvSpPr>
          <p:nvPr/>
        </p:nvSpPr>
        <p:spPr bwMode="auto">
          <a:xfrm>
            <a:off x="5208588" y="5211622"/>
            <a:ext cx="1579562" cy="542925"/>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10/100/1000baseT</a:t>
            </a:r>
          </a:p>
          <a:p>
            <a:pPr algn="ctr">
              <a:buFontTx/>
              <a:buNone/>
            </a:pPr>
            <a:r>
              <a:rPr lang="en-US" sz="1400" b="0">
                <a:solidFill>
                  <a:schemeClr val="bg1"/>
                </a:solidFill>
              </a:rPr>
              <a:t>Switch</a:t>
            </a:r>
          </a:p>
        </p:txBody>
      </p:sp>
      <p:cxnSp>
        <p:nvCxnSpPr>
          <p:cNvPr id="499797" name="AutoShape 85"/>
          <p:cNvCxnSpPr>
            <a:cxnSpLocks noChangeShapeType="1"/>
            <a:stCxn id="499733" idx="1"/>
          </p:cNvCxnSpPr>
          <p:nvPr/>
        </p:nvCxnSpPr>
        <p:spPr bwMode="auto">
          <a:xfrm rot="10800000" flipH="1" flipV="1">
            <a:off x="2771775" y="2744647"/>
            <a:ext cx="836613" cy="3209925"/>
          </a:xfrm>
          <a:prstGeom prst="curvedConnector4">
            <a:avLst>
              <a:gd name="adj1" fmla="val -5505"/>
              <a:gd name="adj2" fmla="val 80708"/>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cxnSp>
        <p:nvCxnSpPr>
          <p:cNvPr id="499798" name="AutoShape 86"/>
          <p:cNvCxnSpPr>
            <a:cxnSpLocks noChangeShapeType="1"/>
          </p:cNvCxnSpPr>
          <p:nvPr/>
        </p:nvCxnSpPr>
        <p:spPr bwMode="auto">
          <a:xfrm rot="10800000" flipH="1" flipV="1">
            <a:off x="3098800" y="3368535"/>
            <a:ext cx="517525" cy="2595562"/>
          </a:xfrm>
          <a:prstGeom prst="curvedConnector4">
            <a:avLst>
              <a:gd name="adj1" fmla="val -44171"/>
              <a:gd name="adj2" fmla="val 73819"/>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cxnSp>
        <p:nvCxnSpPr>
          <p:cNvPr id="499799" name="AutoShape 87"/>
          <p:cNvCxnSpPr>
            <a:cxnSpLocks noChangeShapeType="1"/>
            <a:stCxn id="499737" idx="1"/>
          </p:cNvCxnSpPr>
          <p:nvPr/>
        </p:nvCxnSpPr>
        <p:spPr bwMode="auto">
          <a:xfrm rot="10800000" flipH="1" flipV="1">
            <a:off x="3111500" y="4000360"/>
            <a:ext cx="496888" cy="1954212"/>
          </a:xfrm>
          <a:prstGeom prst="curvedConnector4">
            <a:avLst>
              <a:gd name="adj1" fmla="val -25880"/>
              <a:gd name="adj2" fmla="val 5654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grpSp>
        <p:nvGrpSpPr>
          <p:cNvPr id="5" name="Group 88"/>
          <p:cNvGrpSpPr>
            <a:grpSpLocks/>
          </p:cNvGrpSpPr>
          <p:nvPr/>
        </p:nvGrpSpPr>
        <p:grpSpPr bwMode="auto">
          <a:xfrm>
            <a:off x="1919288" y="2538272"/>
            <a:ext cx="781050" cy="498475"/>
            <a:chOff x="4571" y="1771"/>
            <a:chExt cx="492" cy="314"/>
          </a:xfrm>
        </p:grpSpPr>
        <p:sp>
          <p:nvSpPr>
            <p:cNvPr id="44103" name="Text Box 89"/>
            <p:cNvSpPr txBox="1">
              <a:spLocks noChangeArrowheads="1"/>
            </p:cNvSpPr>
            <p:nvPr/>
          </p:nvSpPr>
          <p:spPr bwMode="auto">
            <a:xfrm>
              <a:off x="4571" y="1784"/>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200" b="0"/>
                <a:t>Collision</a:t>
              </a:r>
            </a:p>
            <a:p>
              <a:pPr algn="ctr" eaLnBrk="1" hangingPunct="1">
                <a:buFontTx/>
                <a:buNone/>
              </a:pPr>
              <a:r>
                <a:rPr lang="en-US" sz="1200" b="0"/>
                <a:t>Domain</a:t>
              </a:r>
            </a:p>
          </p:txBody>
        </p:sp>
        <p:sp>
          <p:nvSpPr>
            <p:cNvPr id="44104" name="AutoShape 90"/>
            <p:cNvSpPr>
              <a:spLocks/>
            </p:cNvSpPr>
            <p:nvPr/>
          </p:nvSpPr>
          <p:spPr bwMode="auto">
            <a:xfrm>
              <a:off x="5000" y="1771"/>
              <a:ext cx="63" cy="314"/>
            </a:xfrm>
            <a:prstGeom prst="leftBrace">
              <a:avLst>
                <a:gd name="adj1" fmla="val 4153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grpSp>
        <p:nvGrpSpPr>
          <p:cNvPr id="6" name="Group 91"/>
          <p:cNvGrpSpPr>
            <a:grpSpLocks/>
          </p:cNvGrpSpPr>
          <p:nvPr/>
        </p:nvGrpSpPr>
        <p:grpSpPr bwMode="auto">
          <a:xfrm>
            <a:off x="1919288" y="3168510"/>
            <a:ext cx="781050" cy="498475"/>
            <a:chOff x="4571" y="1771"/>
            <a:chExt cx="492" cy="314"/>
          </a:xfrm>
        </p:grpSpPr>
        <p:sp>
          <p:nvSpPr>
            <p:cNvPr id="44101" name="Text Box 92"/>
            <p:cNvSpPr txBox="1">
              <a:spLocks noChangeArrowheads="1"/>
            </p:cNvSpPr>
            <p:nvPr/>
          </p:nvSpPr>
          <p:spPr bwMode="auto">
            <a:xfrm>
              <a:off x="4571" y="1784"/>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200" b="0"/>
                <a:t>Collision</a:t>
              </a:r>
            </a:p>
            <a:p>
              <a:pPr algn="ctr" eaLnBrk="1" hangingPunct="1">
                <a:buFontTx/>
                <a:buNone/>
              </a:pPr>
              <a:r>
                <a:rPr lang="en-US" sz="1200" b="0"/>
                <a:t>Domain</a:t>
              </a:r>
            </a:p>
          </p:txBody>
        </p:sp>
        <p:sp>
          <p:nvSpPr>
            <p:cNvPr id="44102" name="AutoShape 93"/>
            <p:cNvSpPr>
              <a:spLocks/>
            </p:cNvSpPr>
            <p:nvPr/>
          </p:nvSpPr>
          <p:spPr bwMode="auto">
            <a:xfrm>
              <a:off x="5000" y="1771"/>
              <a:ext cx="63" cy="314"/>
            </a:xfrm>
            <a:prstGeom prst="leftBrace">
              <a:avLst>
                <a:gd name="adj1" fmla="val 4153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grpSp>
        <p:nvGrpSpPr>
          <p:cNvPr id="7" name="Group 94"/>
          <p:cNvGrpSpPr>
            <a:grpSpLocks/>
          </p:cNvGrpSpPr>
          <p:nvPr/>
        </p:nvGrpSpPr>
        <p:grpSpPr bwMode="auto">
          <a:xfrm>
            <a:off x="1919288" y="3876535"/>
            <a:ext cx="781050" cy="498475"/>
            <a:chOff x="4571" y="1771"/>
            <a:chExt cx="492" cy="314"/>
          </a:xfrm>
        </p:grpSpPr>
        <p:sp>
          <p:nvSpPr>
            <p:cNvPr id="44099" name="Text Box 95"/>
            <p:cNvSpPr txBox="1">
              <a:spLocks noChangeArrowheads="1"/>
            </p:cNvSpPr>
            <p:nvPr/>
          </p:nvSpPr>
          <p:spPr bwMode="auto">
            <a:xfrm>
              <a:off x="4571" y="1784"/>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200" b="0" dirty="0"/>
                <a:t>Collision</a:t>
              </a:r>
            </a:p>
            <a:p>
              <a:pPr algn="ctr" eaLnBrk="1" hangingPunct="1">
                <a:buFontTx/>
                <a:buNone/>
              </a:pPr>
              <a:r>
                <a:rPr lang="en-US" sz="1200" b="0" dirty="0"/>
                <a:t>Domain</a:t>
              </a:r>
            </a:p>
          </p:txBody>
        </p:sp>
        <p:sp>
          <p:nvSpPr>
            <p:cNvPr id="44100" name="AutoShape 96"/>
            <p:cNvSpPr>
              <a:spLocks/>
            </p:cNvSpPr>
            <p:nvPr/>
          </p:nvSpPr>
          <p:spPr bwMode="auto">
            <a:xfrm>
              <a:off x="5000" y="1771"/>
              <a:ext cx="63" cy="314"/>
            </a:xfrm>
            <a:prstGeom prst="leftBrace">
              <a:avLst>
                <a:gd name="adj1" fmla="val 4153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cxnSp>
        <p:nvCxnSpPr>
          <p:cNvPr id="499809" name="AutoShape 97"/>
          <p:cNvCxnSpPr>
            <a:cxnSpLocks noChangeShapeType="1"/>
            <a:stCxn id="499750" idx="3"/>
            <a:endCxn id="499796" idx="0"/>
          </p:cNvCxnSpPr>
          <p:nvPr/>
        </p:nvCxnSpPr>
        <p:spPr bwMode="auto">
          <a:xfrm>
            <a:off x="5705475" y="2841485"/>
            <a:ext cx="293688" cy="2370137"/>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cxnSp>
        <p:nvCxnSpPr>
          <p:cNvPr id="499810" name="AutoShape 98"/>
          <p:cNvCxnSpPr>
            <a:cxnSpLocks noChangeShapeType="1"/>
            <a:stCxn id="499754" idx="3"/>
            <a:endCxn id="499796" idx="0"/>
          </p:cNvCxnSpPr>
          <p:nvPr/>
        </p:nvCxnSpPr>
        <p:spPr bwMode="auto">
          <a:xfrm>
            <a:off x="5688013" y="3682860"/>
            <a:ext cx="311150" cy="1528762"/>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cxnSp>
        <p:nvCxnSpPr>
          <p:cNvPr id="499811" name="AutoShape 99"/>
          <p:cNvCxnSpPr>
            <a:cxnSpLocks noChangeShapeType="1"/>
            <a:stCxn id="499757" idx="3"/>
            <a:endCxn id="499796" idx="0"/>
          </p:cNvCxnSpPr>
          <p:nvPr/>
        </p:nvCxnSpPr>
        <p:spPr bwMode="auto">
          <a:xfrm>
            <a:off x="5710238" y="4487722"/>
            <a:ext cx="288925" cy="723900"/>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grpSp>
        <p:nvGrpSpPr>
          <p:cNvPr id="8" name="Group 100"/>
          <p:cNvGrpSpPr>
            <a:grpSpLocks/>
          </p:cNvGrpSpPr>
          <p:nvPr/>
        </p:nvGrpSpPr>
        <p:grpSpPr bwMode="auto">
          <a:xfrm flipH="1">
            <a:off x="6016625" y="2666860"/>
            <a:ext cx="781050" cy="498475"/>
            <a:chOff x="4571" y="1771"/>
            <a:chExt cx="492" cy="314"/>
          </a:xfrm>
        </p:grpSpPr>
        <p:sp>
          <p:nvSpPr>
            <p:cNvPr id="44097" name="Text Box 101"/>
            <p:cNvSpPr txBox="1">
              <a:spLocks noChangeArrowheads="1"/>
            </p:cNvSpPr>
            <p:nvPr/>
          </p:nvSpPr>
          <p:spPr bwMode="auto">
            <a:xfrm>
              <a:off x="4571" y="1784"/>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200" b="0"/>
                <a:t>Collision</a:t>
              </a:r>
            </a:p>
            <a:p>
              <a:pPr algn="ctr" eaLnBrk="1" hangingPunct="1">
                <a:buFontTx/>
                <a:buNone/>
              </a:pPr>
              <a:r>
                <a:rPr lang="en-US" sz="1200" b="0"/>
                <a:t>Domain</a:t>
              </a:r>
            </a:p>
          </p:txBody>
        </p:sp>
        <p:sp>
          <p:nvSpPr>
            <p:cNvPr id="44098" name="AutoShape 102"/>
            <p:cNvSpPr>
              <a:spLocks/>
            </p:cNvSpPr>
            <p:nvPr/>
          </p:nvSpPr>
          <p:spPr bwMode="auto">
            <a:xfrm>
              <a:off x="5000" y="1771"/>
              <a:ext cx="63" cy="314"/>
            </a:xfrm>
            <a:prstGeom prst="leftBrace">
              <a:avLst>
                <a:gd name="adj1" fmla="val 4153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grpSp>
        <p:nvGrpSpPr>
          <p:cNvPr id="9" name="Group 103"/>
          <p:cNvGrpSpPr>
            <a:grpSpLocks/>
          </p:cNvGrpSpPr>
          <p:nvPr/>
        </p:nvGrpSpPr>
        <p:grpSpPr bwMode="auto">
          <a:xfrm flipH="1">
            <a:off x="6016625" y="3420922"/>
            <a:ext cx="781050" cy="498475"/>
            <a:chOff x="4571" y="1771"/>
            <a:chExt cx="492" cy="314"/>
          </a:xfrm>
        </p:grpSpPr>
        <p:sp>
          <p:nvSpPr>
            <p:cNvPr id="44095" name="Text Box 104"/>
            <p:cNvSpPr txBox="1">
              <a:spLocks noChangeArrowheads="1"/>
            </p:cNvSpPr>
            <p:nvPr/>
          </p:nvSpPr>
          <p:spPr bwMode="auto">
            <a:xfrm>
              <a:off x="4571" y="1784"/>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200" b="0"/>
                <a:t>Collision</a:t>
              </a:r>
            </a:p>
            <a:p>
              <a:pPr algn="ctr" eaLnBrk="1" hangingPunct="1">
                <a:buFontTx/>
                <a:buNone/>
              </a:pPr>
              <a:r>
                <a:rPr lang="en-US" sz="1200" b="0"/>
                <a:t>Domain</a:t>
              </a:r>
            </a:p>
          </p:txBody>
        </p:sp>
        <p:sp>
          <p:nvSpPr>
            <p:cNvPr id="44096" name="AutoShape 105"/>
            <p:cNvSpPr>
              <a:spLocks/>
            </p:cNvSpPr>
            <p:nvPr/>
          </p:nvSpPr>
          <p:spPr bwMode="auto">
            <a:xfrm>
              <a:off x="5000" y="1771"/>
              <a:ext cx="63" cy="314"/>
            </a:xfrm>
            <a:prstGeom prst="leftBrace">
              <a:avLst>
                <a:gd name="adj1" fmla="val 4153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grpSp>
        <p:nvGrpSpPr>
          <p:cNvPr id="10" name="Group 106"/>
          <p:cNvGrpSpPr>
            <a:grpSpLocks/>
          </p:cNvGrpSpPr>
          <p:nvPr/>
        </p:nvGrpSpPr>
        <p:grpSpPr bwMode="auto">
          <a:xfrm flipH="1">
            <a:off x="6016625" y="4176572"/>
            <a:ext cx="781050" cy="498475"/>
            <a:chOff x="4571" y="1771"/>
            <a:chExt cx="492" cy="314"/>
          </a:xfrm>
        </p:grpSpPr>
        <p:sp>
          <p:nvSpPr>
            <p:cNvPr id="44093" name="Text Box 107"/>
            <p:cNvSpPr txBox="1">
              <a:spLocks noChangeArrowheads="1"/>
            </p:cNvSpPr>
            <p:nvPr/>
          </p:nvSpPr>
          <p:spPr bwMode="auto">
            <a:xfrm>
              <a:off x="4571" y="1784"/>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200" b="0"/>
                <a:t>Collision</a:t>
              </a:r>
            </a:p>
            <a:p>
              <a:pPr algn="ctr" eaLnBrk="1" hangingPunct="1">
                <a:buFontTx/>
                <a:buNone/>
              </a:pPr>
              <a:r>
                <a:rPr lang="en-US" sz="1200" b="0"/>
                <a:t>Domain</a:t>
              </a:r>
            </a:p>
          </p:txBody>
        </p:sp>
        <p:sp>
          <p:nvSpPr>
            <p:cNvPr id="44094" name="AutoShape 108"/>
            <p:cNvSpPr>
              <a:spLocks/>
            </p:cNvSpPr>
            <p:nvPr/>
          </p:nvSpPr>
          <p:spPr bwMode="auto">
            <a:xfrm>
              <a:off x="5000" y="1771"/>
              <a:ext cx="63" cy="314"/>
            </a:xfrm>
            <a:prstGeom prst="leftBrace">
              <a:avLst>
                <a:gd name="adj1" fmla="val 4153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cxnSp>
        <p:nvCxnSpPr>
          <p:cNvPr id="499821" name="AutoShape 109"/>
          <p:cNvCxnSpPr>
            <a:cxnSpLocks noChangeShapeType="1"/>
          </p:cNvCxnSpPr>
          <p:nvPr/>
        </p:nvCxnSpPr>
        <p:spPr bwMode="auto">
          <a:xfrm>
            <a:off x="1008063" y="2608122"/>
            <a:ext cx="225425" cy="2860675"/>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cxnSp>
        <p:nvCxnSpPr>
          <p:cNvPr id="499822" name="AutoShape 110"/>
          <p:cNvCxnSpPr>
            <a:cxnSpLocks noChangeShapeType="1"/>
            <a:stCxn id="499719" idx="3"/>
            <a:endCxn id="499795" idx="0"/>
          </p:cNvCxnSpPr>
          <p:nvPr/>
        </p:nvCxnSpPr>
        <p:spPr bwMode="auto">
          <a:xfrm>
            <a:off x="1017588" y="3749535"/>
            <a:ext cx="225425" cy="1719262"/>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cxnSp>
        <p:nvCxnSpPr>
          <p:cNvPr id="499823" name="AutoShape 111"/>
          <p:cNvCxnSpPr>
            <a:cxnSpLocks noChangeShapeType="1"/>
            <a:stCxn id="499722" idx="3"/>
            <a:endCxn id="499795" idx="0"/>
          </p:cNvCxnSpPr>
          <p:nvPr/>
        </p:nvCxnSpPr>
        <p:spPr bwMode="auto">
          <a:xfrm>
            <a:off x="1012825" y="4400410"/>
            <a:ext cx="230188" cy="1068387"/>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grpSp>
        <p:nvGrpSpPr>
          <p:cNvPr id="11" name="Group 112"/>
          <p:cNvGrpSpPr>
            <a:grpSpLocks/>
          </p:cNvGrpSpPr>
          <p:nvPr/>
        </p:nvGrpSpPr>
        <p:grpSpPr bwMode="auto">
          <a:xfrm flipH="1">
            <a:off x="1212850" y="2347772"/>
            <a:ext cx="781050" cy="498475"/>
            <a:chOff x="4571" y="1771"/>
            <a:chExt cx="492" cy="314"/>
          </a:xfrm>
        </p:grpSpPr>
        <p:sp>
          <p:nvSpPr>
            <p:cNvPr id="44091" name="Text Box 113"/>
            <p:cNvSpPr txBox="1">
              <a:spLocks noChangeArrowheads="1"/>
            </p:cNvSpPr>
            <p:nvPr/>
          </p:nvSpPr>
          <p:spPr bwMode="auto">
            <a:xfrm>
              <a:off x="4571" y="1784"/>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200" b="0"/>
                <a:t>Collision</a:t>
              </a:r>
            </a:p>
            <a:p>
              <a:pPr algn="ctr" eaLnBrk="1" hangingPunct="1">
                <a:buFontTx/>
                <a:buNone/>
              </a:pPr>
              <a:r>
                <a:rPr lang="en-US" sz="1200" b="0"/>
                <a:t>Domain</a:t>
              </a:r>
            </a:p>
          </p:txBody>
        </p:sp>
        <p:sp>
          <p:nvSpPr>
            <p:cNvPr id="44092" name="AutoShape 114"/>
            <p:cNvSpPr>
              <a:spLocks/>
            </p:cNvSpPr>
            <p:nvPr/>
          </p:nvSpPr>
          <p:spPr bwMode="auto">
            <a:xfrm>
              <a:off x="5000" y="1771"/>
              <a:ext cx="63" cy="314"/>
            </a:xfrm>
            <a:prstGeom prst="leftBrace">
              <a:avLst>
                <a:gd name="adj1" fmla="val 4153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grpSp>
        <p:nvGrpSpPr>
          <p:cNvPr id="12" name="Group 115"/>
          <p:cNvGrpSpPr>
            <a:grpSpLocks/>
          </p:cNvGrpSpPr>
          <p:nvPr/>
        </p:nvGrpSpPr>
        <p:grpSpPr bwMode="auto">
          <a:xfrm flipH="1">
            <a:off x="1212850" y="3539985"/>
            <a:ext cx="781050" cy="498475"/>
            <a:chOff x="4571" y="1771"/>
            <a:chExt cx="492" cy="314"/>
          </a:xfrm>
        </p:grpSpPr>
        <p:sp>
          <p:nvSpPr>
            <p:cNvPr id="44089" name="Text Box 116"/>
            <p:cNvSpPr txBox="1">
              <a:spLocks noChangeArrowheads="1"/>
            </p:cNvSpPr>
            <p:nvPr/>
          </p:nvSpPr>
          <p:spPr bwMode="auto">
            <a:xfrm>
              <a:off x="4571" y="1784"/>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200" b="0"/>
                <a:t>Collision</a:t>
              </a:r>
            </a:p>
            <a:p>
              <a:pPr algn="ctr" eaLnBrk="1" hangingPunct="1">
                <a:buFontTx/>
                <a:buNone/>
              </a:pPr>
              <a:r>
                <a:rPr lang="en-US" sz="1200" b="0"/>
                <a:t>Domain</a:t>
              </a:r>
            </a:p>
          </p:txBody>
        </p:sp>
        <p:sp>
          <p:nvSpPr>
            <p:cNvPr id="44090" name="AutoShape 117"/>
            <p:cNvSpPr>
              <a:spLocks/>
            </p:cNvSpPr>
            <p:nvPr/>
          </p:nvSpPr>
          <p:spPr bwMode="auto">
            <a:xfrm>
              <a:off x="5000" y="1771"/>
              <a:ext cx="63" cy="314"/>
            </a:xfrm>
            <a:prstGeom prst="leftBrace">
              <a:avLst>
                <a:gd name="adj1" fmla="val 4153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grpSp>
        <p:nvGrpSpPr>
          <p:cNvPr id="13" name="Group 118"/>
          <p:cNvGrpSpPr>
            <a:grpSpLocks/>
          </p:cNvGrpSpPr>
          <p:nvPr/>
        </p:nvGrpSpPr>
        <p:grpSpPr bwMode="auto">
          <a:xfrm flipH="1">
            <a:off x="1212850" y="4152760"/>
            <a:ext cx="781050" cy="498475"/>
            <a:chOff x="4571" y="1771"/>
            <a:chExt cx="492" cy="314"/>
          </a:xfrm>
        </p:grpSpPr>
        <p:sp>
          <p:nvSpPr>
            <p:cNvPr id="44087" name="Text Box 119"/>
            <p:cNvSpPr txBox="1">
              <a:spLocks noChangeArrowheads="1"/>
            </p:cNvSpPr>
            <p:nvPr/>
          </p:nvSpPr>
          <p:spPr bwMode="auto">
            <a:xfrm>
              <a:off x="4571" y="1784"/>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200" b="0"/>
                <a:t>Collision</a:t>
              </a:r>
            </a:p>
            <a:p>
              <a:pPr algn="ctr" eaLnBrk="1" hangingPunct="1">
                <a:buFontTx/>
                <a:buNone/>
              </a:pPr>
              <a:r>
                <a:rPr lang="en-US" sz="1200" b="0"/>
                <a:t>Domain</a:t>
              </a:r>
            </a:p>
          </p:txBody>
        </p:sp>
        <p:sp>
          <p:nvSpPr>
            <p:cNvPr id="44088" name="AutoShape 120"/>
            <p:cNvSpPr>
              <a:spLocks/>
            </p:cNvSpPr>
            <p:nvPr/>
          </p:nvSpPr>
          <p:spPr bwMode="auto">
            <a:xfrm>
              <a:off x="5000" y="1771"/>
              <a:ext cx="63" cy="314"/>
            </a:xfrm>
            <a:prstGeom prst="leftBrace">
              <a:avLst>
                <a:gd name="adj1" fmla="val 4153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cxnSp>
        <p:nvCxnSpPr>
          <p:cNvPr id="499833" name="AutoShape 121"/>
          <p:cNvCxnSpPr>
            <a:cxnSpLocks noChangeShapeType="1"/>
            <a:endCxn id="499795" idx="3"/>
          </p:cNvCxnSpPr>
          <p:nvPr/>
        </p:nvCxnSpPr>
        <p:spPr bwMode="auto">
          <a:xfrm rot="10800000">
            <a:off x="2032000" y="5740260"/>
            <a:ext cx="785813" cy="485775"/>
          </a:xfrm>
          <a:prstGeom prst="curvedConnector3">
            <a:avLst>
              <a:gd name="adj1" fmla="val 49898"/>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cxnSp>
        <p:nvCxnSpPr>
          <p:cNvPr id="499834" name="AutoShape 122"/>
          <p:cNvCxnSpPr>
            <a:cxnSpLocks noChangeShapeType="1"/>
            <a:stCxn id="499796" idx="1"/>
          </p:cNvCxnSpPr>
          <p:nvPr/>
        </p:nvCxnSpPr>
        <p:spPr bwMode="auto">
          <a:xfrm rot="10800000" flipV="1">
            <a:off x="4397375" y="5483085"/>
            <a:ext cx="811213" cy="742950"/>
          </a:xfrm>
          <a:prstGeom prst="curvedConnector3">
            <a:avLst>
              <a:gd name="adj1" fmla="val 49903"/>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cxnSp>
        <p:nvCxnSpPr>
          <p:cNvPr id="499835" name="AutoShape 123"/>
          <p:cNvCxnSpPr>
            <a:cxnSpLocks noChangeShapeType="1"/>
            <a:stCxn id="499774" idx="1"/>
          </p:cNvCxnSpPr>
          <p:nvPr/>
        </p:nvCxnSpPr>
        <p:spPr bwMode="auto">
          <a:xfrm rot="10800000" flipV="1">
            <a:off x="4397375" y="5689460"/>
            <a:ext cx="2782888" cy="536575"/>
          </a:xfrm>
          <a:prstGeom prst="curvedConnector3">
            <a:avLst>
              <a:gd name="adj1" fmla="val 4997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1176894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pPr eaLnBrk="1" hangingPunct="1"/>
            <a:r>
              <a:rPr lang="en-US" sz="2800" dirty="0">
                <a:latin typeface="Arial" charset="0"/>
                <a:ea typeface="ＭＳ Ｐゴシック" charset="0"/>
                <a:cs typeface="ＭＳ Ｐゴシック" charset="0"/>
              </a:rPr>
              <a:t>Ethernet Topology</a:t>
            </a:r>
            <a:br>
              <a:rPr lang="en-US" sz="2800" dirty="0">
                <a:latin typeface="Arial" charset="0"/>
                <a:ea typeface="ＭＳ Ｐゴシック" charset="0"/>
                <a:cs typeface="ＭＳ Ｐゴシック" charset="0"/>
              </a:rPr>
            </a:br>
            <a:r>
              <a:rPr lang="en-US" sz="2800" dirty="0">
                <a:latin typeface="Arial" charset="0"/>
                <a:ea typeface="ＭＳ Ｐゴシック" charset="0"/>
                <a:cs typeface="ＭＳ Ｐゴシック" charset="0"/>
              </a:rPr>
              <a:t>(a history)</a:t>
            </a:r>
          </a:p>
        </p:txBody>
      </p:sp>
      <p:sp>
        <p:nvSpPr>
          <p:cNvPr id="499715" name="Rectangle 3"/>
          <p:cNvSpPr>
            <a:spLocks noChangeArrowheads="1"/>
          </p:cNvSpPr>
          <p:nvPr/>
        </p:nvSpPr>
        <p:spPr bwMode="auto">
          <a:xfrm>
            <a:off x="536575" y="2354122"/>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dirty="0">
                <a:solidFill>
                  <a:schemeClr val="bg1"/>
                </a:solidFill>
              </a:rPr>
              <a:t>Host</a:t>
            </a:r>
          </a:p>
        </p:txBody>
      </p:sp>
      <p:sp>
        <p:nvSpPr>
          <p:cNvPr id="499719" name="Rectangle 7"/>
          <p:cNvSpPr>
            <a:spLocks noChangeArrowheads="1"/>
          </p:cNvSpPr>
          <p:nvPr/>
        </p:nvSpPr>
        <p:spPr bwMode="auto">
          <a:xfrm>
            <a:off x="536575" y="3495535"/>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sp>
        <p:nvSpPr>
          <p:cNvPr id="499722" name="Rectangle 10"/>
          <p:cNvSpPr>
            <a:spLocks noChangeArrowheads="1"/>
          </p:cNvSpPr>
          <p:nvPr/>
        </p:nvSpPr>
        <p:spPr bwMode="auto">
          <a:xfrm>
            <a:off x="531813" y="4146410"/>
            <a:ext cx="481012"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sp>
        <p:nvSpPr>
          <p:cNvPr id="499733" name="Rectangle 21"/>
          <p:cNvSpPr>
            <a:spLocks noChangeArrowheads="1"/>
          </p:cNvSpPr>
          <p:nvPr/>
        </p:nvSpPr>
        <p:spPr bwMode="auto">
          <a:xfrm>
            <a:off x="2771775" y="2490647"/>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sp>
        <p:nvSpPr>
          <p:cNvPr id="499735" name="Rectangle 23"/>
          <p:cNvSpPr>
            <a:spLocks noChangeArrowheads="1"/>
          </p:cNvSpPr>
          <p:nvPr/>
        </p:nvSpPr>
        <p:spPr bwMode="auto">
          <a:xfrm>
            <a:off x="3090863" y="3105010"/>
            <a:ext cx="481012"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sp>
        <p:nvSpPr>
          <p:cNvPr id="499737" name="Rectangle 25"/>
          <p:cNvSpPr>
            <a:spLocks noChangeArrowheads="1"/>
          </p:cNvSpPr>
          <p:nvPr/>
        </p:nvSpPr>
        <p:spPr bwMode="auto">
          <a:xfrm>
            <a:off x="3111500" y="3746360"/>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sp>
        <p:nvSpPr>
          <p:cNvPr id="499742" name="Rectangle 30"/>
          <p:cNvSpPr>
            <a:spLocks noChangeArrowheads="1"/>
          </p:cNvSpPr>
          <p:nvPr/>
        </p:nvSpPr>
        <p:spPr bwMode="auto">
          <a:xfrm>
            <a:off x="3978275" y="3251060"/>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cxnSp>
        <p:nvCxnSpPr>
          <p:cNvPr id="499743" name="AutoShape 31"/>
          <p:cNvCxnSpPr>
            <a:cxnSpLocks noChangeShapeType="1"/>
            <a:stCxn id="499742" idx="1"/>
          </p:cNvCxnSpPr>
          <p:nvPr/>
        </p:nvCxnSpPr>
        <p:spPr bwMode="auto">
          <a:xfrm rot="10800000" flipV="1">
            <a:off x="3608388" y="3505060"/>
            <a:ext cx="369887" cy="2449512"/>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sp>
        <p:nvSpPr>
          <p:cNvPr id="499744" name="Rectangle 32"/>
          <p:cNvSpPr>
            <a:spLocks noChangeArrowheads="1"/>
          </p:cNvSpPr>
          <p:nvPr/>
        </p:nvSpPr>
        <p:spPr bwMode="auto">
          <a:xfrm>
            <a:off x="3987800" y="4027347"/>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cxnSp>
        <p:nvCxnSpPr>
          <p:cNvPr id="499745" name="AutoShape 33"/>
          <p:cNvCxnSpPr>
            <a:cxnSpLocks noChangeShapeType="1"/>
            <a:stCxn id="499744" idx="1"/>
          </p:cNvCxnSpPr>
          <p:nvPr/>
        </p:nvCxnSpPr>
        <p:spPr bwMode="auto">
          <a:xfrm rot="10800000" flipV="1">
            <a:off x="3608388" y="4281347"/>
            <a:ext cx="379412" cy="1673225"/>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sp>
        <p:nvSpPr>
          <p:cNvPr id="499746" name="Rectangle 34"/>
          <p:cNvSpPr>
            <a:spLocks noChangeArrowheads="1"/>
          </p:cNvSpPr>
          <p:nvPr/>
        </p:nvSpPr>
        <p:spPr bwMode="auto">
          <a:xfrm>
            <a:off x="3954463" y="4751247"/>
            <a:ext cx="481012"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cxnSp>
        <p:nvCxnSpPr>
          <p:cNvPr id="499747" name="AutoShape 35"/>
          <p:cNvCxnSpPr>
            <a:cxnSpLocks noChangeShapeType="1"/>
            <a:stCxn id="499746" idx="1"/>
          </p:cNvCxnSpPr>
          <p:nvPr/>
        </p:nvCxnSpPr>
        <p:spPr bwMode="auto">
          <a:xfrm rot="10800000" flipV="1">
            <a:off x="3608388" y="5005247"/>
            <a:ext cx="346075" cy="949325"/>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sp>
        <p:nvSpPr>
          <p:cNvPr id="499749" name="AutoShape 37"/>
          <p:cNvSpPr>
            <a:spLocks noChangeArrowheads="1"/>
          </p:cNvSpPr>
          <p:nvPr/>
        </p:nvSpPr>
        <p:spPr bwMode="auto">
          <a:xfrm>
            <a:off x="3551238" y="2225535"/>
            <a:ext cx="1016000" cy="688975"/>
          </a:xfrm>
          <a:prstGeom prst="wedgeRoundRectCallout">
            <a:avLst>
              <a:gd name="adj1" fmla="val -22968"/>
              <a:gd name="adj2" fmla="val 176727"/>
              <a:gd name="adj3" fmla="val 16667"/>
            </a:avLst>
          </a:prstGeom>
          <a:solidFill>
            <a:schemeClr val="bg1"/>
          </a:solidFill>
          <a:ln w="9525">
            <a:solidFill>
              <a:schemeClr val="tx1"/>
            </a:solidFill>
            <a:miter lim="800000"/>
            <a:headEnd/>
            <a:tailEnd/>
          </a:ln>
        </p:spPr>
        <p:txBody>
          <a:bodyPr wrap="none" anchor="ctr"/>
          <a:lstStyle/>
          <a:p>
            <a:pPr algn="ctr">
              <a:buFontTx/>
              <a:buNone/>
            </a:pPr>
            <a:r>
              <a:rPr lang="en-US" sz="1400" b="0"/>
              <a:t>Cat 3/Cat 5</a:t>
            </a:r>
          </a:p>
          <a:p>
            <a:pPr algn="ctr">
              <a:buFontTx/>
              <a:buNone/>
            </a:pPr>
            <a:r>
              <a:rPr lang="en-US" sz="1400" b="0"/>
              <a:t>Twisted pair</a:t>
            </a:r>
          </a:p>
          <a:p>
            <a:pPr algn="ctr">
              <a:buFontTx/>
              <a:buNone/>
            </a:pPr>
            <a:r>
              <a:rPr lang="en-US" sz="1400" b="0"/>
              <a:t>cable</a:t>
            </a:r>
          </a:p>
        </p:txBody>
      </p:sp>
      <p:sp>
        <p:nvSpPr>
          <p:cNvPr id="499750" name="Rectangle 38"/>
          <p:cNvSpPr>
            <a:spLocks noChangeArrowheads="1"/>
          </p:cNvSpPr>
          <p:nvPr/>
        </p:nvSpPr>
        <p:spPr bwMode="auto">
          <a:xfrm>
            <a:off x="5224463" y="2587485"/>
            <a:ext cx="481012"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sp>
        <p:nvSpPr>
          <p:cNvPr id="499754" name="Rectangle 42"/>
          <p:cNvSpPr>
            <a:spLocks noChangeArrowheads="1"/>
          </p:cNvSpPr>
          <p:nvPr/>
        </p:nvSpPr>
        <p:spPr bwMode="auto">
          <a:xfrm>
            <a:off x="5207000" y="3428860"/>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sp>
        <p:nvSpPr>
          <p:cNvPr id="499757" name="Rectangle 45"/>
          <p:cNvSpPr>
            <a:spLocks noChangeArrowheads="1"/>
          </p:cNvSpPr>
          <p:nvPr/>
        </p:nvSpPr>
        <p:spPr bwMode="auto">
          <a:xfrm>
            <a:off x="5229225" y="4233722"/>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sp>
        <p:nvSpPr>
          <p:cNvPr id="499767" name="AutoShape 55"/>
          <p:cNvSpPr>
            <a:spLocks/>
          </p:cNvSpPr>
          <p:nvPr/>
        </p:nvSpPr>
        <p:spPr bwMode="auto">
          <a:xfrm rot="-5400000">
            <a:off x="4467226" y="-2121133"/>
            <a:ext cx="334962" cy="8320087"/>
          </a:xfrm>
          <a:prstGeom prst="rightBrace">
            <a:avLst>
              <a:gd name="adj1" fmla="val 20699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99770" name="Text Box 58"/>
          <p:cNvSpPr txBox="1">
            <a:spLocks noChangeArrowheads="1"/>
          </p:cNvSpPr>
          <p:nvPr/>
        </p:nvSpPr>
        <p:spPr bwMode="auto">
          <a:xfrm>
            <a:off x="3835400" y="1620701"/>
            <a:ext cx="164623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buFontTx/>
              <a:buNone/>
            </a:pPr>
            <a:r>
              <a:rPr lang="en-US" sz="1400" b="0" dirty="0"/>
              <a:t>Broadcast Domain</a:t>
            </a:r>
          </a:p>
        </p:txBody>
      </p:sp>
      <p:sp>
        <p:nvSpPr>
          <p:cNvPr id="499774" name="Rectangle 62"/>
          <p:cNvSpPr>
            <a:spLocks noChangeArrowheads="1"/>
          </p:cNvSpPr>
          <p:nvPr/>
        </p:nvSpPr>
        <p:spPr bwMode="auto">
          <a:xfrm>
            <a:off x="7180263" y="5417997"/>
            <a:ext cx="1579562" cy="542925"/>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dirty="0">
                <a:solidFill>
                  <a:schemeClr val="bg1"/>
                </a:solidFill>
              </a:rPr>
              <a:t>10G/40G/100G</a:t>
            </a:r>
          </a:p>
          <a:p>
            <a:pPr algn="ctr">
              <a:buFontTx/>
              <a:buNone/>
            </a:pPr>
            <a:r>
              <a:rPr lang="en-US" sz="1400" b="0" dirty="0">
                <a:solidFill>
                  <a:schemeClr val="bg1"/>
                </a:solidFill>
              </a:rPr>
              <a:t>Switch</a:t>
            </a:r>
          </a:p>
        </p:txBody>
      </p:sp>
      <p:sp>
        <p:nvSpPr>
          <p:cNvPr id="499775" name="Rectangle 63"/>
          <p:cNvSpPr>
            <a:spLocks noChangeArrowheads="1"/>
          </p:cNvSpPr>
          <p:nvPr/>
        </p:nvSpPr>
        <p:spPr bwMode="auto">
          <a:xfrm>
            <a:off x="8167688" y="3149460"/>
            <a:ext cx="481012"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cxnSp>
        <p:nvCxnSpPr>
          <p:cNvPr id="499776" name="AutoShape 64"/>
          <p:cNvCxnSpPr>
            <a:cxnSpLocks noChangeShapeType="1"/>
            <a:stCxn id="499775" idx="1"/>
            <a:endCxn id="499774" idx="0"/>
          </p:cNvCxnSpPr>
          <p:nvPr/>
        </p:nvCxnSpPr>
        <p:spPr bwMode="auto">
          <a:xfrm rot="10800000" flipV="1">
            <a:off x="7970838" y="3403460"/>
            <a:ext cx="196850" cy="2014537"/>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sp>
        <p:nvSpPr>
          <p:cNvPr id="499777" name="Rectangle 65"/>
          <p:cNvSpPr>
            <a:spLocks noChangeArrowheads="1"/>
          </p:cNvSpPr>
          <p:nvPr/>
        </p:nvSpPr>
        <p:spPr bwMode="auto">
          <a:xfrm>
            <a:off x="8177213" y="3925747"/>
            <a:ext cx="481012"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cxnSp>
        <p:nvCxnSpPr>
          <p:cNvPr id="499778" name="AutoShape 66"/>
          <p:cNvCxnSpPr>
            <a:cxnSpLocks noChangeShapeType="1"/>
            <a:stCxn id="499777" idx="1"/>
            <a:endCxn id="499774" idx="0"/>
          </p:cNvCxnSpPr>
          <p:nvPr/>
        </p:nvCxnSpPr>
        <p:spPr bwMode="auto">
          <a:xfrm rot="10800000" flipV="1">
            <a:off x="7970838" y="4179747"/>
            <a:ext cx="206375" cy="1238250"/>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sp>
        <p:nvSpPr>
          <p:cNvPr id="499779" name="Rectangle 67"/>
          <p:cNvSpPr>
            <a:spLocks noChangeArrowheads="1"/>
          </p:cNvSpPr>
          <p:nvPr/>
        </p:nvSpPr>
        <p:spPr bwMode="auto">
          <a:xfrm>
            <a:off x="8143875" y="4649647"/>
            <a:ext cx="481013" cy="5080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solidFill>
                  <a:schemeClr val="bg1"/>
                </a:solidFill>
              </a:rPr>
              <a:t>Host</a:t>
            </a:r>
          </a:p>
        </p:txBody>
      </p:sp>
      <p:cxnSp>
        <p:nvCxnSpPr>
          <p:cNvPr id="499780" name="AutoShape 68"/>
          <p:cNvCxnSpPr>
            <a:cxnSpLocks noChangeShapeType="1"/>
            <a:stCxn id="499779" idx="1"/>
            <a:endCxn id="499774" idx="0"/>
          </p:cNvCxnSpPr>
          <p:nvPr/>
        </p:nvCxnSpPr>
        <p:spPr bwMode="auto">
          <a:xfrm rot="10800000" flipV="1">
            <a:off x="7970838" y="4903647"/>
            <a:ext cx="173037" cy="514350"/>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grpSp>
        <p:nvGrpSpPr>
          <p:cNvPr id="2" name="Group 72"/>
          <p:cNvGrpSpPr>
            <a:grpSpLocks/>
          </p:cNvGrpSpPr>
          <p:nvPr/>
        </p:nvGrpSpPr>
        <p:grpSpPr bwMode="auto">
          <a:xfrm>
            <a:off x="7170738" y="3152635"/>
            <a:ext cx="781050" cy="498475"/>
            <a:chOff x="4571" y="1771"/>
            <a:chExt cx="492" cy="314"/>
          </a:xfrm>
        </p:grpSpPr>
        <p:sp>
          <p:nvSpPr>
            <p:cNvPr id="44109" name="Text Box 73"/>
            <p:cNvSpPr txBox="1">
              <a:spLocks noChangeArrowheads="1"/>
            </p:cNvSpPr>
            <p:nvPr/>
          </p:nvSpPr>
          <p:spPr bwMode="auto">
            <a:xfrm>
              <a:off x="4571" y="1784"/>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200" b="0"/>
                <a:t>Collision</a:t>
              </a:r>
            </a:p>
            <a:p>
              <a:pPr algn="ctr" eaLnBrk="1" hangingPunct="1">
                <a:buFontTx/>
                <a:buNone/>
              </a:pPr>
              <a:r>
                <a:rPr lang="en-US" sz="1200" b="0"/>
                <a:t>Domain</a:t>
              </a:r>
            </a:p>
          </p:txBody>
        </p:sp>
        <p:sp>
          <p:nvSpPr>
            <p:cNvPr id="44110" name="AutoShape 74"/>
            <p:cNvSpPr>
              <a:spLocks/>
            </p:cNvSpPr>
            <p:nvPr/>
          </p:nvSpPr>
          <p:spPr bwMode="auto">
            <a:xfrm>
              <a:off x="5000" y="1771"/>
              <a:ext cx="63" cy="314"/>
            </a:xfrm>
            <a:prstGeom prst="leftBrace">
              <a:avLst>
                <a:gd name="adj1" fmla="val 4153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grpSp>
        <p:nvGrpSpPr>
          <p:cNvPr id="3" name="Group 75"/>
          <p:cNvGrpSpPr>
            <a:grpSpLocks/>
          </p:cNvGrpSpPr>
          <p:nvPr/>
        </p:nvGrpSpPr>
        <p:grpSpPr bwMode="auto">
          <a:xfrm>
            <a:off x="7170738" y="3906697"/>
            <a:ext cx="781050" cy="498475"/>
            <a:chOff x="4571" y="1771"/>
            <a:chExt cx="492" cy="314"/>
          </a:xfrm>
        </p:grpSpPr>
        <p:sp>
          <p:nvSpPr>
            <p:cNvPr id="44107" name="Text Box 76"/>
            <p:cNvSpPr txBox="1">
              <a:spLocks noChangeArrowheads="1"/>
            </p:cNvSpPr>
            <p:nvPr/>
          </p:nvSpPr>
          <p:spPr bwMode="auto">
            <a:xfrm>
              <a:off x="4571" y="1784"/>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200" b="0"/>
                <a:t>Collision</a:t>
              </a:r>
            </a:p>
            <a:p>
              <a:pPr algn="ctr" eaLnBrk="1" hangingPunct="1">
                <a:buFontTx/>
                <a:buNone/>
              </a:pPr>
              <a:r>
                <a:rPr lang="en-US" sz="1200" b="0"/>
                <a:t>Domain</a:t>
              </a:r>
            </a:p>
          </p:txBody>
        </p:sp>
        <p:sp>
          <p:nvSpPr>
            <p:cNvPr id="44108" name="AutoShape 77"/>
            <p:cNvSpPr>
              <a:spLocks/>
            </p:cNvSpPr>
            <p:nvPr/>
          </p:nvSpPr>
          <p:spPr bwMode="auto">
            <a:xfrm>
              <a:off x="5000" y="1771"/>
              <a:ext cx="63" cy="314"/>
            </a:xfrm>
            <a:prstGeom prst="leftBrace">
              <a:avLst>
                <a:gd name="adj1" fmla="val 4153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grpSp>
        <p:nvGrpSpPr>
          <p:cNvPr id="4" name="Group 78"/>
          <p:cNvGrpSpPr>
            <a:grpSpLocks/>
          </p:cNvGrpSpPr>
          <p:nvPr/>
        </p:nvGrpSpPr>
        <p:grpSpPr bwMode="auto">
          <a:xfrm>
            <a:off x="7170738" y="4662347"/>
            <a:ext cx="781050" cy="498475"/>
            <a:chOff x="4571" y="1771"/>
            <a:chExt cx="492" cy="314"/>
          </a:xfrm>
        </p:grpSpPr>
        <p:sp>
          <p:nvSpPr>
            <p:cNvPr id="44105" name="Text Box 79"/>
            <p:cNvSpPr txBox="1">
              <a:spLocks noChangeArrowheads="1"/>
            </p:cNvSpPr>
            <p:nvPr/>
          </p:nvSpPr>
          <p:spPr bwMode="auto">
            <a:xfrm>
              <a:off x="4571" y="1784"/>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200" b="0"/>
                <a:t>Collision</a:t>
              </a:r>
            </a:p>
            <a:p>
              <a:pPr algn="ctr" eaLnBrk="1" hangingPunct="1">
                <a:buFontTx/>
                <a:buNone/>
              </a:pPr>
              <a:r>
                <a:rPr lang="en-US" sz="1200" b="0"/>
                <a:t>Domain</a:t>
              </a:r>
            </a:p>
          </p:txBody>
        </p:sp>
        <p:sp>
          <p:nvSpPr>
            <p:cNvPr id="44106" name="AutoShape 80"/>
            <p:cNvSpPr>
              <a:spLocks/>
            </p:cNvSpPr>
            <p:nvPr/>
          </p:nvSpPr>
          <p:spPr bwMode="auto">
            <a:xfrm>
              <a:off x="5000" y="1771"/>
              <a:ext cx="63" cy="314"/>
            </a:xfrm>
            <a:prstGeom prst="leftBrace">
              <a:avLst>
                <a:gd name="adj1" fmla="val 4153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499793" name="Rectangle 81"/>
          <p:cNvSpPr>
            <a:spLocks noChangeArrowheads="1"/>
          </p:cNvSpPr>
          <p:nvPr/>
        </p:nvSpPr>
        <p:spPr bwMode="auto">
          <a:xfrm>
            <a:off x="2817813" y="5983003"/>
            <a:ext cx="1579562" cy="542925"/>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dirty="0">
                <a:solidFill>
                  <a:schemeClr val="bg1"/>
                </a:solidFill>
              </a:rPr>
              <a:t>10G/40G/100G</a:t>
            </a:r>
          </a:p>
          <a:p>
            <a:pPr algn="ctr">
              <a:buFontTx/>
              <a:buNone/>
            </a:pPr>
            <a:r>
              <a:rPr lang="en-US" sz="1400" b="0" dirty="0">
                <a:solidFill>
                  <a:schemeClr val="bg1"/>
                </a:solidFill>
              </a:rPr>
              <a:t>Switch</a:t>
            </a:r>
          </a:p>
        </p:txBody>
      </p:sp>
      <p:sp>
        <p:nvSpPr>
          <p:cNvPr id="499795" name="Rectangle 83"/>
          <p:cNvSpPr>
            <a:spLocks noChangeArrowheads="1"/>
          </p:cNvSpPr>
          <p:nvPr/>
        </p:nvSpPr>
        <p:spPr bwMode="auto">
          <a:xfrm>
            <a:off x="452438" y="5468797"/>
            <a:ext cx="1579562" cy="542925"/>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dirty="0">
                <a:solidFill>
                  <a:schemeClr val="bg1"/>
                </a:solidFill>
              </a:rPr>
              <a:t>10G/40G/100G</a:t>
            </a:r>
          </a:p>
          <a:p>
            <a:pPr algn="ctr">
              <a:buFontTx/>
              <a:buNone/>
            </a:pPr>
            <a:r>
              <a:rPr lang="en-US" sz="1400" b="0" dirty="0">
                <a:solidFill>
                  <a:schemeClr val="bg1"/>
                </a:solidFill>
              </a:rPr>
              <a:t>Switch</a:t>
            </a:r>
          </a:p>
        </p:txBody>
      </p:sp>
      <p:sp>
        <p:nvSpPr>
          <p:cNvPr id="499796" name="Rectangle 84"/>
          <p:cNvSpPr>
            <a:spLocks noChangeArrowheads="1"/>
          </p:cNvSpPr>
          <p:nvPr/>
        </p:nvSpPr>
        <p:spPr bwMode="auto">
          <a:xfrm>
            <a:off x="5208588" y="5211622"/>
            <a:ext cx="1579562" cy="542925"/>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dirty="0">
                <a:solidFill>
                  <a:schemeClr val="bg1"/>
                </a:solidFill>
              </a:rPr>
              <a:t>10G/40G/100G</a:t>
            </a:r>
          </a:p>
          <a:p>
            <a:pPr algn="ctr">
              <a:buFontTx/>
              <a:buNone/>
            </a:pPr>
            <a:r>
              <a:rPr lang="en-US" sz="1400" b="0" dirty="0">
                <a:solidFill>
                  <a:schemeClr val="bg1"/>
                </a:solidFill>
              </a:rPr>
              <a:t>Switch</a:t>
            </a:r>
          </a:p>
        </p:txBody>
      </p:sp>
      <p:cxnSp>
        <p:nvCxnSpPr>
          <p:cNvPr id="499797" name="AutoShape 85"/>
          <p:cNvCxnSpPr>
            <a:cxnSpLocks noChangeShapeType="1"/>
            <a:stCxn id="499733" idx="1"/>
          </p:cNvCxnSpPr>
          <p:nvPr/>
        </p:nvCxnSpPr>
        <p:spPr bwMode="auto">
          <a:xfrm rot="10800000" flipH="1" flipV="1">
            <a:off x="2771775" y="2744647"/>
            <a:ext cx="836613" cy="3209925"/>
          </a:xfrm>
          <a:prstGeom prst="curvedConnector4">
            <a:avLst>
              <a:gd name="adj1" fmla="val -5505"/>
              <a:gd name="adj2" fmla="val 80708"/>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cxnSp>
        <p:nvCxnSpPr>
          <p:cNvPr id="499798" name="AutoShape 86"/>
          <p:cNvCxnSpPr>
            <a:cxnSpLocks noChangeShapeType="1"/>
          </p:cNvCxnSpPr>
          <p:nvPr/>
        </p:nvCxnSpPr>
        <p:spPr bwMode="auto">
          <a:xfrm rot="10800000" flipH="1" flipV="1">
            <a:off x="3098800" y="3368535"/>
            <a:ext cx="517525" cy="2595562"/>
          </a:xfrm>
          <a:prstGeom prst="curvedConnector4">
            <a:avLst>
              <a:gd name="adj1" fmla="val -44171"/>
              <a:gd name="adj2" fmla="val 73819"/>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cxnSp>
        <p:nvCxnSpPr>
          <p:cNvPr id="499799" name="AutoShape 87"/>
          <p:cNvCxnSpPr>
            <a:cxnSpLocks noChangeShapeType="1"/>
            <a:stCxn id="499737" idx="1"/>
          </p:cNvCxnSpPr>
          <p:nvPr/>
        </p:nvCxnSpPr>
        <p:spPr bwMode="auto">
          <a:xfrm rot="10800000" flipH="1" flipV="1">
            <a:off x="3111500" y="4000360"/>
            <a:ext cx="496888" cy="1954212"/>
          </a:xfrm>
          <a:prstGeom prst="curvedConnector4">
            <a:avLst>
              <a:gd name="adj1" fmla="val -25880"/>
              <a:gd name="adj2" fmla="val 5654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grpSp>
        <p:nvGrpSpPr>
          <p:cNvPr id="5" name="Group 88"/>
          <p:cNvGrpSpPr>
            <a:grpSpLocks/>
          </p:cNvGrpSpPr>
          <p:nvPr/>
        </p:nvGrpSpPr>
        <p:grpSpPr bwMode="auto">
          <a:xfrm>
            <a:off x="1919288" y="2538272"/>
            <a:ext cx="781050" cy="498475"/>
            <a:chOff x="4571" y="1771"/>
            <a:chExt cx="492" cy="314"/>
          </a:xfrm>
        </p:grpSpPr>
        <p:sp>
          <p:nvSpPr>
            <p:cNvPr id="44103" name="Text Box 89"/>
            <p:cNvSpPr txBox="1">
              <a:spLocks noChangeArrowheads="1"/>
            </p:cNvSpPr>
            <p:nvPr/>
          </p:nvSpPr>
          <p:spPr bwMode="auto">
            <a:xfrm>
              <a:off x="4571" y="1784"/>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200" b="0"/>
                <a:t>Collision</a:t>
              </a:r>
            </a:p>
            <a:p>
              <a:pPr algn="ctr" eaLnBrk="1" hangingPunct="1">
                <a:buFontTx/>
                <a:buNone/>
              </a:pPr>
              <a:r>
                <a:rPr lang="en-US" sz="1200" b="0"/>
                <a:t>Domain</a:t>
              </a:r>
            </a:p>
          </p:txBody>
        </p:sp>
        <p:sp>
          <p:nvSpPr>
            <p:cNvPr id="44104" name="AutoShape 90"/>
            <p:cNvSpPr>
              <a:spLocks/>
            </p:cNvSpPr>
            <p:nvPr/>
          </p:nvSpPr>
          <p:spPr bwMode="auto">
            <a:xfrm>
              <a:off x="5000" y="1771"/>
              <a:ext cx="63" cy="314"/>
            </a:xfrm>
            <a:prstGeom prst="leftBrace">
              <a:avLst>
                <a:gd name="adj1" fmla="val 4153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grpSp>
        <p:nvGrpSpPr>
          <p:cNvPr id="6" name="Group 91"/>
          <p:cNvGrpSpPr>
            <a:grpSpLocks/>
          </p:cNvGrpSpPr>
          <p:nvPr/>
        </p:nvGrpSpPr>
        <p:grpSpPr bwMode="auto">
          <a:xfrm>
            <a:off x="1919288" y="3168510"/>
            <a:ext cx="781050" cy="498475"/>
            <a:chOff x="4571" y="1771"/>
            <a:chExt cx="492" cy="314"/>
          </a:xfrm>
        </p:grpSpPr>
        <p:sp>
          <p:nvSpPr>
            <p:cNvPr id="44101" name="Text Box 92"/>
            <p:cNvSpPr txBox="1">
              <a:spLocks noChangeArrowheads="1"/>
            </p:cNvSpPr>
            <p:nvPr/>
          </p:nvSpPr>
          <p:spPr bwMode="auto">
            <a:xfrm>
              <a:off x="4571" y="1784"/>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200" b="0"/>
                <a:t>Collision</a:t>
              </a:r>
            </a:p>
            <a:p>
              <a:pPr algn="ctr" eaLnBrk="1" hangingPunct="1">
                <a:buFontTx/>
                <a:buNone/>
              </a:pPr>
              <a:r>
                <a:rPr lang="en-US" sz="1200" b="0"/>
                <a:t>Domain</a:t>
              </a:r>
            </a:p>
          </p:txBody>
        </p:sp>
        <p:sp>
          <p:nvSpPr>
            <p:cNvPr id="44102" name="AutoShape 93"/>
            <p:cNvSpPr>
              <a:spLocks/>
            </p:cNvSpPr>
            <p:nvPr/>
          </p:nvSpPr>
          <p:spPr bwMode="auto">
            <a:xfrm>
              <a:off x="5000" y="1771"/>
              <a:ext cx="63" cy="314"/>
            </a:xfrm>
            <a:prstGeom prst="leftBrace">
              <a:avLst>
                <a:gd name="adj1" fmla="val 4153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grpSp>
        <p:nvGrpSpPr>
          <p:cNvPr id="7" name="Group 94"/>
          <p:cNvGrpSpPr>
            <a:grpSpLocks/>
          </p:cNvGrpSpPr>
          <p:nvPr/>
        </p:nvGrpSpPr>
        <p:grpSpPr bwMode="auto">
          <a:xfrm>
            <a:off x="1919288" y="3876535"/>
            <a:ext cx="781050" cy="498475"/>
            <a:chOff x="4571" y="1771"/>
            <a:chExt cx="492" cy="314"/>
          </a:xfrm>
        </p:grpSpPr>
        <p:sp>
          <p:nvSpPr>
            <p:cNvPr id="44099" name="Text Box 95"/>
            <p:cNvSpPr txBox="1">
              <a:spLocks noChangeArrowheads="1"/>
            </p:cNvSpPr>
            <p:nvPr/>
          </p:nvSpPr>
          <p:spPr bwMode="auto">
            <a:xfrm>
              <a:off x="4571" y="1784"/>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200" b="0" dirty="0"/>
                <a:t>Collision</a:t>
              </a:r>
            </a:p>
            <a:p>
              <a:pPr algn="ctr" eaLnBrk="1" hangingPunct="1">
                <a:buFontTx/>
                <a:buNone/>
              </a:pPr>
              <a:r>
                <a:rPr lang="en-US" sz="1200" b="0" dirty="0"/>
                <a:t>Domain</a:t>
              </a:r>
            </a:p>
          </p:txBody>
        </p:sp>
        <p:sp>
          <p:nvSpPr>
            <p:cNvPr id="44100" name="AutoShape 96"/>
            <p:cNvSpPr>
              <a:spLocks/>
            </p:cNvSpPr>
            <p:nvPr/>
          </p:nvSpPr>
          <p:spPr bwMode="auto">
            <a:xfrm>
              <a:off x="5000" y="1771"/>
              <a:ext cx="63" cy="314"/>
            </a:xfrm>
            <a:prstGeom prst="leftBrace">
              <a:avLst>
                <a:gd name="adj1" fmla="val 4153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cxnSp>
        <p:nvCxnSpPr>
          <p:cNvPr id="499809" name="AutoShape 97"/>
          <p:cNvCxnSpPr>
            <a:cxnSpLocks noChangeShapeType="1"/>
            <a:stCxn id="499750" idx="3"/>
            <a:endCxn id="499796" idx="0"/>
          </p:cNvCxnSpPr>
          <p:nvPr/>
        </p:nvCxnSpPr>
        <p:spPr bwMode="auto">
          <a:xfrm>
            <a:off x="5705475" y="2841485"/>
            <a:ext cx="293688" cy="2370137"/>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cxnSp>
        <p:nvCxnSpPr>
          <p:cNvPr id="499810" name="AutoShape 98"/>
          <p:cNvCxnSpPr>
            <a:cxnSpLocks noChangeShapeType="1"/>
            <a:stCxn id="499754" idx="3"/>
            <a:endCxn id="499796" idx="0"/>
          </p:cNvCxnSpPr>
          <p:nvPr/>
        </p:nvCxnSpPr>
        <p:spPr bwMode="auto">
          <a:xfrm>
            <a:off x="5688013" y="3682860"/>
            <a:ext cx="311150" cy="1528762"/>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cxnSp>
        <p:nvCxnSpPr>
          <p:cNvPr id="499811" name="AutoShape 99"/>
          <p:cNvCxnSpPr>
            <a:cxnSpLocks noChangeShapeType="1"/>
            <a:stCxn id="499757" idx="3"/>
            <a:endCxn id="499796" idx="0"/>
          </p:cNvCxnSpPr>
          <p:nvPr/>
        </p:nvCxnSpPr>
        <p:spPr bwMode="auto">
          <a:xfrm>
            <a:off x="5710238" y="4487722"/>
            <a:ext cx="288925" cy="723900"/>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grpSp>
        <p:nvGrpSpPr>
          <p:cNvPr id="8" name="Group 100"/>
          <p:cNvGrpSpPr>
            <a:grpSpLocks/>
          </p:cNvGrpSpPr>
          <p:nvPr/>
        </p:nvGrpSpPr>
        <p:grpSpPr bwMode="auto">
          <a:xfrm flipH="1">
            <a:off x="6016625" y="2666860"/>
            <a:ext cx="781050" cy="498475"/>
            <a:chOff x="4571" y="1771"/>
            <a:chExt cx="492" cy="314"/>
          </a:xfrm>
        </p:grpSpPr>
        <p:sp>
          <p:nvSpPr>
            <p:cNvPr id="44097" name="Text Box 101"/>
            <p:cNvSpPr txBox="1">
              <a:spLocks noChangeArrowheads="1"/>
            </p:cNvSpPr>
            <p:nvPr/>
          </p:nvSpPr>
          <p:spPr bwMode="auto">
            <a:xfrm>
              <a:off x="4571" y="1784"/>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200" b="0"/>
                <a:t>Collision</a:t>
              </a:r>
            </a:p>
            <a:p>
              <a:pPr algn="ctr" eaLnBrk="1" hangingPunct="1">
                <a:buFontTx/>
                <a:buNone/>
              </a:pPr>
              <a:r>
                <a:rPr lang="en-US" sz="1200" b="0"/>
                <a:t>Domain</a:t>
              </a:r>
            </a:p>
          </p:txBody>
        </p:sp>
        <p:sp>
          <p:nvSpPr>
            <p:cNvPr id="44098" name="AutoShape 102"/>
            <p:cNvSpPr>
              <a:spLocks/>
            </p:cNvSpPr>
            <p:nvPr/>
          </p:nvSpPr>
          <p:spPr bwMode="auto">
            <a:xfrm>
              <a:off x="5000" y="1771"/>
              <a:ext cx="63" cy="314"/>
            </a:xfrm>
            <a:prstGeom prst="leftBrace">
              <a:avLst>
                <a:gd name="adj1" fmla="val 4153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grpSp>
        <p:nvGrpSpPr>
          <p:cNvPr id="9" name="Group 103"/>
          <p:cNvGrpSpPr>
            <a:grpSpLocks/>
          </p:cNvGrpSpPr>
          <p:nvPr/>
        </p:nvGrpSpPr>
        <p:grpSpPr bwMode="auto">
          <a:xfrm flipH="1">
            <a:off x="6016625" y="3420922"/>
            <a:ext cx="781050" cy="498475"/>
            <a:chOff x="4571" y="1771"/>
            <a:chExt cx="492" cy="314"/>
          </a:xfrm>
        </p:grpSpPr>
        <p:sp>
          <p:nvSpPr>
            <p:cNvPr id="44095" name="Text Box 104"/>
            <p:cNvSpPr txBox="1">
              <a:spLocks noChangeArrowheads="1"/>
            </p:cNvSpPr>
            <p:nvPr/>
          </p:nvSpPr>
          <p:spPr bwMode="auto">
            <a:xfrm>
              <a:off x="4571" y="1784"/>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200" b="0"/>
                <a:t>Collision</a:t>
              </a:r>
            </a:p>
            <a:p>
              <a:pPr algn="ctr" eaLnBrk="1" hangingPunct="1">
                <a:buFontTx/>
                <a:buNone/>
              </a:pPr>
              <a:r>
                <a:rPr lang="en-US" sz="1200" b="0"/>
                <a:t>Domain</a:t>
              </a:r>
            </a:p>
          </p:txBody>
        </p:sp>
        <p:sp>
          <p:nvSpPr>
            <p:cNvPr id="44096" name="AutoShape 105"/>
            <p:cNvSpPr>
              <a:spLocks/>
            </p:cNvSpPr>
            <p:nvPr/>
          </p:nvSpPr>
          <p:spPr bwMode="auto">
            <a:xfrm>
              <a:off x="5000" y="1771"/>
              <a:ext cx="63" cy="314"/>
            </a:xfrm>
            <a:prstGeom prst="leftBrace">
              <a:avLst>
                <a:gd name="adj1" fmla="val 4153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grpSp>
        <p:nvGrpSpPr>
          <p:cNvPr id="10" name="Group 106"/>
          <p:cNvGrpSpPr>
            <a:grpSpLocks/>
          </p:cNvGrpSpPr>
          <p:nvPr/>
        </p:nvGrpSpPr>
        <p:grpSpPr bwMode="auto">
          <a:xfrm flipH="1">
            <a:off x="6016625" y="4176572"/>
            <a:ext cx="781050" cy="498475"/>
            <a:chOff x="4571" y="1771"/>
            <a:chExt cx="492" cy="314"/>
          </a:xfrm>
        </p:grpSpPr>
        <p:sp>
          <p:nvSpPr>
            <p:cNvPr id="44093" name="Text Box 107"/>
            <p:cNvSpPr txBox="1">
              <a:spLocks noChangeArrowheads="1"/>
            </p:cNvSpPr>
            <p:nvPr/>
          </p:nvSpPr>
          <p:spPr bwMode="auto">
            <a:xfrm>
              <a:off x="4571" y="1784"/>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200" b="0"/>
                <a:t>Collision</a:t>
              </a:r>
            </a:p>
            <a:p>
              <a:pPr algn="ctr" eaLnBrk="1" hangingPunct="1">
                <a:buFontTx/>
                <a:buNone/>
              </a:pPr>
              <a:r>
                <a:rPr lang="en-US" sz="1200" b="0"/>
                <a:t>Domain</a:t>
              </a:r>
            </a:p>
          </p:txBody>
        </p:sp>
        <p:sp>
          <p:nvSpPr>
            <p:cNvPr id="44094" name="AutoShape 108"/>
            <p:cNvSpPr>
              <a:spLocks/>
            </p:cNvSpPr>
            <p:nvPr/>
          </p:nvSpPr>
          <p:spPr bwMode="auto">
            <a:xfrm>
              <a:off x="5000" y="1771"/>
              <a:ext cx="63" cy="314"/>
            </a:xfrm>
            <a:prstGeom prst="leftBrace">
              <a:avLst>
                <a:gd name="adj1" fmla="val 4153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cxnSp>
        <p:nvCxnSpPr>
          <p:cNvPr id="499821" name="AutoShape 109"/>
          <p:cNvCxnSpPr>
            <a:cxnSpLocks noChangeShapeType="1"/>
          </p:cNvCxnSpPr>
          <p:nvPr/>
        </p:nvCxnSpPr>
        <p:spPr bwMode="auto">
          <a:xfrm>
            <a:off x="1008063" y="2608122"/>
            <a:ext cx="225425" cy="2860675"/>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cxnSp>
        <p:nvCxnSpPr>
          <p:cNvPr id="499822" name="AutoShape 110"/>
          <p:cNvCxnSpPr>
            <a:cxnSpLocks noChangeShapeType="1"/>
            <a:stCxn id="499719" idx="3"/>
            <a:endCxn id="499795" idx="0"/>
          </p:cNvCxnSpPr>
          <p:nvPr/>
        </p:nvCxnSpPr>
        <p:spPr bwMode="auto">
          <a:xfrm>
            <a:off x="1017588" y="3749535"/>
            <a:ext cx="225425" cy="1719262"/>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cxnSp>
        <p:nvCxnSpPr>
          <p:cNvPr id="499823" name="AutoShape 111"/>
          <p:cNvCxnSpPr>
            <a:cxnSpLocks noChangeShapeType="1"/>
            <a:stCxn id="499722" idx="3"/>
            <a:endCxn id="499795" idx="0"/>
          </p:cNvCxnSpPr>
          <p:nvPr/>
        </p:nvCxnSpPr>
        <p:spPr bwMode="auto">
          <a:xfrm>
            <a:off x="1012825" y="4400410"/>
            <a:ext cx="230188" cy="1068387"/>
          </a:xfrm>
          <a:prstGeom prst="curvedConnector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grpSp>
        <p:nvGrpSpPr>
          <p:cNvPr id="11" name="Group 112"/>
          <p:cNvGrpSpPr>
            <a:grpSpLocks/>
          </p:cNvGrpSpPr>
          <p:nvPr/>
        </p:nvGrpSpPr>
        <p:grpSpPr bwMode="auto">
          <a:xfrm flipH="1">
            <a:off x="1212850" y="2347772"/>
            <a:ext cx="781050" cy="498475"/>
            <a:chOff x="4571" y="1771"/>
            <a:chExt cx="492" cy="314"/>
          </a:xfrm>
        </p:grpSpPr>
        <p:sp>
          <p:nvSpPr>
            <p:cNvPr id="44091" name="Text Box 113"/>
            <p:cNvSpPr txBox="1">
              <a:spLocks noChangeArrowheads="1"/>
            </p:cNvSpPr>
            <p:nvPr/>
          </p:nvSpPr>
          <p:spPr bwMode="auto">
            <a:xfrm>
              <a:off x="4571" y="1784"/>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200" b="0"/>
                <a:t>Collision</a:t>
              </a:r>
            </a:p>
            <a:p>
              <a:pPr algn="ctr" eaLnBrk="1" hangingPunct="1">
                <a:buFontTx/>
                <a:buNone/>
              </a:pPr>
              <a:r>
                <a:rPr lang="en-US" sz="1200" b="0"/>
                <a:t>Domain</a:t>
              </a:r>
            </a:p>
          </p:txBody>
        </p:sp>
        <p:sp>
          <p:nvSpPr>
            <p:cNvPr id="44092" name="AutoShape 114"/>
            <p:cNvSpPr>
              <a:spLocks/>
            </p:cNvSpPr>
            <p:nvPr/>
          </p:nvSpPr>
          <p:spPr bwMode="auto">
            <a:xfrm>
              <a:off x="5000" y="1771"/>
              <a:ext cx="63" cy="314"/>
            </a:xfrm>
            <a:prstGeom prst="leftBrace">
              <a:avLst>
                <a:gd name="adj1" fmla="val 4153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grpSp>
        <p:nvGrpSpPr>
          <p:cNvPr id="12" name="Group 115"/>
          <p:cNvGrpSpPr>
            <a:grpSpLocks/>
          </p:cNvGrpSpPr>
          <p:nvPr/>
        </p:nvGrpSpPr>
        <p:grpSpPr bwMode="auto">
          <a:xfrm flipH="1">
            <a:off x="1212850" y="3539985"/>
            <a:ext cx="781050" cy="498475"/>
            <a:chOff x="4571" y="1771"/>
            <a:chExt cx="492" cy="314"/>
          </a:xfrm>
        </p:grpSpPr>
        <p:sp>
          <p:nvSpPr>
            <p:cNvPr id="44089" name="Text Box 116"/>
            <p:cNvSpPr txBox="1">
              <a:spLocks noChangeArrowheads="1"/>
            </p:cNvSpPr>
            <p:nvPr/>
          </p:nvSpPr>
          <p:spPr bwMode="auto">
            <a:xfrm>
              <a:off x="4571" y="1784"/>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200" b="0"/>
                <a:t>Collision</a:t>
              </a:r>
            </a:p>
            <a:p>
              <a:pPr algn="ctr" eaLnBrk="1" hangingPunct="1">
                <a:buFontTx/>
                <a:buNone/>
              </a:pPr>
              <a:r>
                <a:rPr lang="en-US" sz="1200" b="0"/>
                <a:t>Domain</a:t>
              </a:r>
            </a:p>
          </p:txBody>
        </p:sp>
        <p:sp>
          <p:nvSpPr>
            <p:cNvPr id="44090" name="AutoShape 117"/>
            <p:cNvSpPr>
              <a:spLocks/>
            </p:cNvSpPr>
            <p:nvPr/>
          </p:nvSpPr>
          <p:spPr bwMode="auto">
            <a:xfrm>
              <a:off x="5000" y="1771"/>
              <a:ext cx="63" cy="314"/>
            </a:xfrm>
            <a:prstGeom prst="leftBrace">
              <a:avLst>
                <a:gd name="adj1" fmla="val 4153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grpSp>
        <p:nvGrpSpPr>
          <p:cNvPr id="13" name="Group 118"/>
          <p:cNvGrpSpPr>
            <a:grpSpLocks/>
          </p:cNvGrpSpPr>
          <p:nvPr/>
        </p:nvGrpSpPr>
        <p:grpSpPr bwMode="auto">
          <a:xfrm flipH="1">
            <a:off x="1212850" y="4152760"/>
            <a:ext cx="781050" cy="498475"/>
            <a:chOff x="4571" y="1771"/>
            <a:chExt cx="492" cy="314"/>
          </a:xfrm>
        </p:grpSpPr>
        <p:sp>
          <p:nvSpPr>
            <p:cNvPr id="44087" name="Text Box 119"/>
            <p:cNvSpPr txBox="1">
              <a:spLocks noChangeArrowheads="1"/>
            </p:cNvSpPr>
            <p:nvPr/>
          </p:nvSpPr>
          <p:spPr bwMode="auto">
            <a:xfrm>
              <a:off x="4571" y="1784"/>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r>
                <a:rPr lang="en-US" sz="1200" b="0"/>
                <a:t>Collision</a:t>
              </a:r>
            </a:p>
            <a:p>
              <a:pPr algn="ctr" eaLnBrk="1" hangingPunct="1">
                <a:buFontTx/>
                <a:buNone/>
              </a:pPr>
              <a:r>
                <a:rPr lang="en-US" sz="1200" b="0"/>
                <a:t>Domain</a:t>
              </a:r>
            </a:p>
          </p:txBody>
        </p:sp>
        <p:sp>
          <p:nvSpPr>
            <p:cNvPr id="44088" name="AutoShape 120"/>
            <p:cNvSpPr>
              <a:spLocks/>
            </p:cNvSpPr>
            <p:nvPr/>
          </p:nvSpPr>
          <p:spPr bwMode="auto">
            <a:xfrm>
              <a:off x="5000" y="1771"/>
              <a:ext cx="63" cy="314"/>
            </a:xfrm>
            <a:prstGeom prst="leftBrace">
              <a:avLst>
                <a:gd name="adj1" fmla="val 41534"/>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cxnSp>
        <p:nvCxnSpPr>
          <p:cNvPr id="499833" name="AutoShape 121"/>
          <p:cNvCxnSpPr>
            <a:cxnSpLocks noChangeShapeType="1"/>
            <a:endCxn id="499795" idx="3"/>
          </p:cNvCxnSpPr>
          <p:nvPr/>
        </p:nvCxnSpPr>
        <p:spPr bwMode="auto">
          <a:xfrm rot="10800000">
            <a:off x="2032000" y="5740260"/>
            <a:ext cx="785813" cy="485775"/>
          </a:xfrm>
          <a:prstGeom prst="curvedConnector3">
            <a:avLst>
              <a:gd name="adj1" fmla="val 49898"/>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cxnSp>
        <p:nvCxnSpPr>
          <p:cNvPr id="499834" name="AutoShape 122"/>
          <p:cNvCxnSpPr>
            <a:cxnSpLocks noChangeShapeType="1"/>
            <a:stCxn id="499796" idx="1"/>
          </p:cNvCxnSpPr>
          <p:nvPr/>
        </p:nvCxnSpPr>
        <p:spPr bwMode="auto">
          <a:xfrm rot="10800000" flipV="1">
            <a:off x="4397375" y="5483085"/>
            <a:ext cx="811213" cy="742950"/>
          </a:xfrm>
          <a:prstGeom prst="curvedConnector3">
            <a:avLst>
              <a:gd name="adj1" fmla="val 49903"/>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cxnSp>
        <p:nvCxnSpPr>
          <p:cNvPr id="499835" name="AutoShape 123"/>
          <p:cNvCxnSpPr>
            <a:cxnSpLocks noChangeShapeType="1"/>
            <a:stCxn id="499774" idx="1"/>
          </p:cNvCxnSpPr>
          <p:nvPr/>
        </p:nvCxnSpPr>
        <p:spPr bwMode="auto">
          <a:xfrm rot="10800000" flipV="1">
            <a:off x="4397375" y="5689460"/>
            <a:ext cx="2782888" cy="536575"/>
          </a:xfrm>
          <a:prstGeom prst="curvedConnector3">
            <a:avLst>
              <a:gd name="adj1" fmla="val 49972"/>
            </a:avLst>
          </a:prstGeom>
          <a:noFill/>
          <a:ln w="19050">
            <a:solidFill>
              <a:schemeClr val="accent2"/>
            </a:solidFill>
            <a:round/>
            <a:headEnd/>
            <a:tailEn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26969355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z="2800" dirty="0">
                <a:latin typeface="Arial" charset="0"/>
                <a:ea typeface="ＭＳ Ｐゴシック" charset="0"/>
                <a:cs typeface="ＭＳ Ｐゴシック" charset="0"/>
              </a:rPr>
              <a:t>Ethernet Bridging Algorithm (simplified)</a:t>
            </a:r>
            <a:endParaRPr lang="en-US" dirty="0">
              <a:latin typeface="Arial" charset="0"/>
              <a:ea typeface="ＭＳ Ｐゴシック" charset="0"/>
              <a:cs typeface="ＭＳ Ｐゴシック" charset="0"/>
            </a:endParaRPr>
          </a:p>
        </p:txBody>
      </p:sp>
      <p:sp>
        <p:nvSpPr>
          <p:cNvPr id="46083" name="Rectangle 3"/>
          <p:cNvSpPr>
            <a:spLocks noGrp="1" noChangeArrowheads="1"/>
          </p:cNvSpPr>
          <p:nvPr>
            <p:ph type="body" idx="1"/>
          </p:nvPr>
        </p:nvSpPr>
        <p:spPr>
          <a:xfrm>
            <a:off x="401638" y="2942396"/>
            <a:ext cx="8229600" cy="3874717"/>
          </a:xfrm>
        </p:spPr>
        <p:txBody>
          <a:bodyPr/>
          <a:lstStyle/>
          <a:p>
            <a:pPr eaLnBrk="1" hangingPunct="1"/>
            <a:r>
              <a:rPr lang="en-US" sz="2800" dirty="0">
                <a:latin typeface="Arial" charset="0"/>
                <a:ea typeface="ＭＳ Ｐゴシック" charset="0"/>
                <a:cs typeface="ＭＳ Ｐゴシック" charset="0"/>
              </a:rPr>
              <a:t>When a frame enters the bridge (switch):</a:t>
            </a:r>
          </a:p>
          <a:p>
            <a:pPr lvl="1" eaLnBrk="1" hangingPunct="1"/>
            <a:r>
              <a:rPr lang="en-US" sz="2400" dirty="0">
                <a:latin typeface="Arial" charset="0"/>
                <a:ea typeface="ＭＳ Ｐゴシック" charset="0"/>
              </a:rPr>
              <a:t>If the </a:t>
            </a:r>
            <a:r>
              <a:rPr lang="en-US" sz="2400" b="1" dirty="0">
                <a:latin typeface="Arial" charset="0"/>
                <a:ea typeface="ＭＳ Ｐゴシック" charset="0"/>
              </a:rPr>
              <a:t>destination</a:t>
            </a:r>
            <a:r>
              <a:rPr lang="en-US" sz="2400" dirty="0">
                <a:latin typeface="Arial" charset="0"/>
                <a:ea typeface="ＭＳ Ｐゴシック" charset="0"/>
              </a:rPr>
              <a:t> MAC address is in the bridge table</a:t>
            </a:r>
          </a:p>
          <a:p>
            <a:pPr marL="1085850" lvl="2" eaLnBrk="1" hangingPunct="1"/>
            <a:r>
              <a:rPr lang="en-US" sz="2000" dirty="0">
                <a:latin typeface="Arial" charset="0"/>
                <a:ea typeface="ＭＳ Ｐゴシック" charset="0"/>
              </a:rPr>
              <a:t>Send the frame out the port listed in the bridge table entry</a:t>
            </a:r>
          </a:p>
          <a:p>
            <a:pPr lvl="1" eaLnBrk="1" hangingPunct="1"/>
            <a:r>
              <a:rPr lang="en-US" sz="2400" dirty="0">
                <a:latin typeface="Arial" charset="0"/>
                <a:ea typeface="ＭＳ Ｐゴシック" charset="0"/>
              </a:rPr>
              <a:t>Otherwise</a:t>
            </a:r>
          </a:p>
          <a:p>
            <a:pPr marL="1085850" lvl="2" eaLnBrk="1" hangingPunct="1"/>
            <a:r>
              <a:rPr lang="en-US" sz="2000" dirty="0">
                <a:latin typeface="Arial" charset="0"/>
                <a:ea typeface="ＭＳ Ｐゴシック" charset="0"/>
              </a:rPr>
              <a:t>Flood the frame out all ports except the ingress port</a:t>
            </a:r>
          </a:p>
          <a:p>
            <a:pPr lvl="1" eaLnBrk="1" hangingPunct="1"/>
            <a:r>
              <a:rPr lang="en-US" sz="2400" dirty="0">
                <a:latin typeface="Arial" charset="0"/>
                <a:ea typeface="ＭＳ Ｐゴシック" charset="0"/>
              </a:rPr>
              <a:t>Put the </a:t>
            </a:r>
            <a:r>
              <a:rPr lang="en-US" sz="2400" b="1" dirty="0">
                <a:latin typeface="Arial" charset="0"/>
                <a:ea typeface="ＭＳ Ｐゴシック" charset="0"/>
              </a:rPr>
              <a:t>source</a:t>
            </a:r>
            <a:r>
              <a:rPr lang="en-US" sz="2400" dirty="0">
                <a:latin typeface="Arial" charset="0"/>
                <a:ea typeface="ＭＳ Ｐゴシック" charset="0"/>
              </a:rPr>
              <a:t> MAC address in the bridge table, if necessary, along with the frame ingress port and mark that entry </a:t>
            </a:r>
            <a:r>
              <a:rPr lang="ja-JP" altLang="en-US" sz="2400" dirty="0">
                <a:latin typeface="Arial" charset="0"/>
                <a:ea typeface="ＭＳ Ｐゴシック" charset="0"/>
              </a:rPr>
              <a:t>“</a:t>
            </a:r>
            <a:r>
              <a:rPr lang="en-US" altLang="ja-JP" sz="2400" dirty="0">
                <a:latin typeface="Arial" charset="0"/>
                <a:ea typeface="ＭＳ Ｐゴシック" charset="0"/>
              </a:rPr>
              <a:t>recently used</a:t>
            </a:r>
            <a:r>
              <a:rPr lang="ja-JP" altLang="en-US" sz="2400" dirty="0">
                <a:latin typeface="Arial" charset="0"/>
                <a:ea typeface="ＭＳ Ｐゴシック" charset="0"/>
              </a:rPr>
              <a:t>”</a:t>
            </a:r>
            <a:endParaRPr lang="en-US" altLang="ja-JP" sz="2400" dirty="0">
              <a:latin typeface="Arial" charset="0"/>
              <a:ea typeface="ＭＳ Ｐゴシック" charset="0"/>
            </a:endParaRPr>
          </a:p>
          <a:p>
            <a:pPr lvl="1" eaLnBrk="1" hangingPunct="1"/>
            <a:r>
              <a:rPr lang="en-US" sz="2400" dirty="0">
                <a:latin typeface="Arial" charset="0"/>
                <a:ea typeface="ＭＳ Ｐゴシック" charset="0"/>
              </a:rPr>
              <a:t>Remove any </a:t>
            </a:r>
            <a:r>
              <a:rPr lang="ja-JP" altLang="en-US" sz="2400" dirty="0">
                <a:latin typeface="Arial" charset="0"/>
                <a:ea typeface="ＭＳ Ｐゴシック" charset="0"/>
              </a:rPr>
              <a:t>“</a:t>
            </a:r>
            <a:r>
              <a:rPr lang="en-US" altLang="ja-JP" sz="2400" dirty="0">
                <a:latin typeface="Arial" charset="0"/>
                <a:ea typeface="ＭＳ Ｐゴシック" charset="0"/>
              </a:rPr>
              <a:t>stale</a:t>
            </a:r>
            <a:r>
              <a:rPr lang="ja-JP" altLang="en-US" sz="2400" dirty="0">
                <a:latin typeface="Arial" charset="0"/>
                <a:ea typeface="ＭＳ Ｐゴシック" charset="0"/>
              </a:rPr>
              <a:t>”</a:t>
            </a:r>
            <a:r>
              <a:rPr lang="en-US" altLang="ja-JP" sz="2400" dirty="0">
                <a:latin typeface="Arial" charset="0"/>
                <a:ea typeface="ＭＳ Ｐゴシック" charset="0"/>
              </a:rPr>
              <a:t> entries in the bridge table</a:t>
            </a:r>
            <a:endParaRPr lang="en-US" sz="2400" dirty="0">
              <a:latin typeface="Arial" charset="0"/>
              <a:ea typeface="ＭＳ Ｐゴシック" charset="0"/>
            </a:endParaRPr>
          </a:p>
        </p:txBody>
      </p:sp>
      <p:grpSp>
        <p:nvGrpSpPr>
          <p:cNvPr id="46084" name="Group 21"/>
          <p:cNvGrpSpPr>
            <a:grpSpLocks/>
          </p:cNvGrpSpPr>
          <p:nvPr/>
        </p:nvGrpSpPr>
        <p:grpSpPr bwMode="auto">
          <a:xfrm>
            <a:off x="2752725" y="1765495"/>
            <a:ext cx="3636963" cy="1095375"/>
            <a:chOff x="560" y="634"/>
            <a:chExt cx="2291" cy="690"/>
          </a:xfrm>
        </p:grpSpPr>
        <p:sp>
          <p:nvSpPr>
            <p:cNvPr id="46085" name="Rectangle 4"/>
            <p:cNvSpPr>
              <a:spLocks noChangeArrowheads="1"/>
            </p:cNvSpPr>
            <p:nvPr/>
          </p:nvSpPr>
          <p:spPr bwMode="auto">
            <a:xfrm>
              <a:off x="560" y="771"/>
              <a:ext cx="2291" cy="303"/>
            </a:xfrm>
            <a:prstGeom prst="rect">
              <a:avLst/>
            </a:prstGeom>
            <a:solidFill>
              <a:schemeClr val="accent1"/>
            </a:solidFill>
            <a:ln w="9525">
              <a:solidFill>
                <a:schemeClr val="bg1"/>
              </a:solidFill>
              <a:miter lim="800000"/>
              <a:headEnd/>
              <a:tailEnd/>
            </a:ln>
          </p:spPr>
          <p:txBody>
            <a:bodyPr wrap="none" anchor="ctr"/>
            <a:lstStyle/>
            <a:p>
              <a:endParaRPr lang="en-US">
                <a:solidFill>
                  <a:srgbClr val="FFFFFF"/>
                </a:solidFill>
              </a:endParaRPr>
            </a:p>
          </p:txBody>
        </p:sp>
        <p:sp>
          <p:nvSpPr>
            <p:cNvPr id="46086" name="Rectangle 5"/>
            <p:cNvSpPr>
              <a:spLocks noChangeArrowheads="1"/>
            </p:cNvSpPr>
            <p:nvPr/>
          </p:nvSpPr>
          <p:spPr bwMode="auto">
            <a:xfrm>
              <a:off x="560" y="771"/>
              <a:ext cx="760" cy="138"/>
            </a:xfrm>
            <a:prstGeom prst="rect">
              <a:avLst/>
            </a:prstGeom>
            <a:solidFill>
              <a:schemeClr val="accent1"/>
            </a:solidFill>
            <a:ln w="9525">
              <a:solidFill>
                <a:schemeClr val="bg1"/>
              </a:solidFill>
              <a:miter lim="800000"/>
              <a:headEnd/>
              <a:tailEnd/>
            </a:ln>
          </p:spPr>
          <p:txBody>
            <a:bodyPr wrap="none" anchor="ctr"/>
            <a:lstStyle/>
            <a:p>
              <a:pPr algn="ctr">
                <a:buFontTx/>
                <a:buNone/>
              </a:pPr>
              <a:r>
                <a:rPr lang="en-US" sz="1400" b="0">
                  <a:solidFill>
                    <a:srgbClr val="FFFFFF"/>
                  </a:solidFill>
                </a:rPr>
                <a:t>MAC Addr	</a:t>
              </a:r>
            </a:p>
          </p:txBody>
        </p:sp>
        <p:sp>
          <p:nvSpPr>
            <p:cNvPr id="46087" name="Rectangle 8"/>
            <p:cNvSpPr>
              <a:spLocks noChangeArrowheads="1"/>
            </p:cNvSpPr>
            <p:nvPr/>
          </p:nvSpPr>
          <p:spPr bwMode="auto">
            <a:xfrm>
              <a:off x="1320" y="771"/>
              <a:ext cx="949" cy="138"/>
            </a:xfrm>
            <a:prstGeom prst="rect">
              <a:avLst/>
            </a:prstGeom>
            <a:solidFill>
              <a:schemeClr val="accent1"/>
            </a:solidFill>
            <a:ln w="9525">
              <a:solidFill>
                <a:schemeClr val="bg1"/>
              </a:solidFill>
              <a:miter lim="800000"/>
              <a:headEnd/>
              <a:tailEnd/>
            </a:ln>
          </p:spPr>
          <p:txBody>
            <a:bodyPr wrap="none" anchor="ctr"/>
            <a:lstStyle/>
            <a:p>
              <a:pPr algn="ctr">
                <a:buFontTx/>
                <a:buNone/>
              </a:pPr>
              <a:r>
                <a:rPr lang="en-US" sz="1400" b="0" dirty="0">
                  <a:solidFill>
                    <a:srgbClr val="FFFFFF"/>
                  </a:solidFill>
                </a:rPr>
                <a:t>Last Seen on Port</a:t>
              </a:r>
            </a:p>
          </p:txBody>
        </p:sp>
        <p:sp>
          <p:nvSpPr>
            <p:cNvPr id="46088" name="Rectangle 9"/>
            <p:cNvSpPr>
              <a:spLocks noChangeArrowheads="1"/>
            </p:cNvSpPr>
            <p:nvPr/>
          </p:nvSpPr>
          <p:spPr bwMode="auto">
            <a:xfrm>
              <a:off x="2269" y="771"/>
              <a:ext cx="582" cy="139"/>
            </a:xfrm>
            <a:prstGeom prst="rect">
              <a:avLst/>
            </a:prstGeom>
            <a:solidFill>
              <a:schemeClr val="accent1"/>
            </a:solidFill>
            <a:ln w="9525">
              <a:solidFill>
                <a:schemeClr val="bg1"/>
              </a:solidFill>
              <a:miter lim="800000"/>
              <a:headEnd/>
              <a:tailEnd/>
            </a:ln>
          </p:spPr>
          <p:txBody>
            <a:bodyPr wrap="none" anchor="ctr"/>
            <a:lstStyle/>
            <a:p>
              <a:pPr algn="ctr">
                <a:buFontTx/>
                <a:buNone/>
              </a:pPr>
              <a:r>
                <a:rPr lang="en-US" sz="1400" b="0">
                  <a:solidFill>
                    <a:srgbClr val="FFFFFF"/>
                  </a:solidFill>
                </a:rPr>
                <a:t>Last Used</a:t>
              </a:r>
            </a:p>
          </p:txBody>
        </p:sp>
        <p:sp>
          <p:nvSpPr>
            <p:cNvPr id="46089" name="Rectangle 11"/>
            <p:cNvSpPr>
              <a:spLocks noChangeArrowheads="1"/>
            </p:cNvSpPr>
            <p:nvPr/>
          </p:nvSpPr>
          <p:spPr bwMode="auto">
            <a:xfrm>
              <a:off x="560" y="634"/>
              <a:ext cx="2291" cy="137"/>
            </a:xfrm>
            <a:prstGeom prst="rect">
              <a:avLst/>
            </a:prstGeom>
            <a:solidFill>
              <a:schemeClr val="accent1"/>
            </a:solidFill>
            <a:ln w="9525">
              <a:solidFill>
                <a:schemeClr val="bg1"/>
              </a:solidFill>
              <a:miter lim="800000"/>
              <a:headEnd/>
              <a:tailEnd/>
            </a:ln>
          </p:spPr>
          <p:txBody>
            <a:bodyPr wrap="none" anchor="ctr"/>
            <a:lstStyle/>
            <a:p>
              <a:pPr algn="ctr">
                <a:buFontTx/>
                <a:buNone/>
              </a:pPr>
              <a:r>
                <a:rPr lang="en-US" sz="1400" b="0">
                  <a:solidFill>
                    <a:srgbClr val="FFFFFF"/>
                  </a:solidFill>
                </a:rPr>
                <a:t>Bridge Table</a:t>
              </a:r>
            </a:p>
          </p:txBody>
        </p:sp>
        <p:sp>
          <p:nvSpPr>
            <p:cNvPr id="46090" name="Rectangle 12"/>
            <p:cNvSpPr>
              <a:spLocks noChangeArrowheads="1"/>
            </p:cNvSpPr>
            <p:nvPr/>
          </p:nvSpPr>
          <p:spPr bwMode="auto">
            <a:xfrm>
              <a:off x="560" y="909"/>
              <a:ext cx="760" cy="138"/>
            </a:xfrm>
            <a:prstGeom prst="rect">
              <a:avLst/>
            </a:prstGeom>
            <a:solidFill>
              <a:schemeClr val="accent1"/>
            </a:solidFill>
            <a:ln w="9525">
              <a:solidFill>
                <a:schemeClr val="bg1"/>
              </a:solidFill>
              <a:miter lim="800000"/>
              <a:headEnd/>
              <a:tailEnd/>
            </a:ln>
          </p:spPr>
          <p:txBody>
            <a:bodyPr wrap="none" anchor="ctr"/>
            <a:lstStyle/>
            <a:p>
              <a:pPr algn="ctr">
                <a:buFontTx/>
                <a:buNone/>
              </a:pPr>
              <a:r>
                <a:rPr lang="en-US" sz="1200" b="0" i="1">
                  <a:solidFill>
                    <a:srgbClr val="FFFFFF"/>
                  </a:solidFill>
                </a:rPr>
                <a:t>002080 00324a</a:t>
              </a:r>
            </a:p>
          </p:txBody>
        </p:sp>
        <p:sp>
          <p:nvSpPr>
            <p:cNvPr id="46091" name="Rectangle 13"/>
            <p:cNvSpPr>
              <a:spLocks noChangeArrowheads="1"/>
            </p:cNvSpPr>
            <p:nvPr/>
          </p:nvSpPr>
          <p:spPr bwMode="auto">
            <a:xfrm>
              <a:off x="1320" y="909"/>
              <a:ext cx="949" cy="138"/>
            </a:xfrm>
            <a:prstGeom prst="rect">
              <a:avLst/>
            </a:prstGeom>
            <a:solidFill>
              <a:schemeClr val="accent1"/>
            </a:solidFill>
            <a:ln w="9525">
              <a:solidFill>
                <a:schemeClr val="bg1"/>
              </a:solidFill>
              <a:miter lim="800000"/>
              <a:headEnd/>
              <a:tailEnd/>
            </a:ln>
          </p:spPr>
          <p:txBody>
            <a:bodyPr wrap="none" anchor="ctr"/>
            <a:lstStyle/>
            <a:p>
              <a:pPr algn="ctr">
                <a:buFontTx/>
                <a:buNone/>
              </a:pPr>
              <a:r>
                <a:rPr lang="en-US" sz="1400" b="0" i="1">
                  <a:solidFill>
                    <a:srgbClr val="FFFFFF"/>
                  </a:solidFill>
                </a:rPr>
                <a:t>FastEthernet 1/4</a:t>
              </a:r>
            </a:p>
          </p:txBody>
        </p:sp>
        <p:sp>
          <p:nvSpPr>
            <p:cNvPr id="46092" name="Rectangle 14"/>
            <p:cNvSpPr>
              <a:spLocks noChangeArrowheads="1"/>
            </p:cNvSpPr>
            <p:nvPr/>
          </p:nvSpPr>
          <p:spPr bwMode="auto">
            <a:xfrm>
              <a:off x="2269" y="909"/>
              <a:ext cx="582" cy="139"/>
            </a:xfrm>
            <a:prstGeom prst="rect">
              <a:avLst/>
            </a:prstGeom>
            <a:solidFill>
              <a:schemeClr val="accent1"/>
            </a:solidFill>
            <a:ln w="9525">
              <a:solidFill>
                <a:schemeClr val="bg1"/>
              </a:solidFill>
              <a:miter lim="800000"/>
              <a:headEnd/>
              <a:tailEnd/>
            </a:ln>
          </p:spPr>
          <p:txBody>
            <a:bodyPr wrap="none" anchor="ctr"/>
            <a:lstStyle/>
            <a:p>
              <a:pPr algn="ctr">
                <a:buFontTx/>
                <a:buNone/>
              </a:pPr>
              <a:r>
                <a:rPr lang="en-US" sz="1400" b="0" i="1">
                  <a:solidFill>
                    <a:srgbClr val="FFFFFF"/>
                  </a:solidFill>
                </a:rPr>
                <a:t>12 sec ago</a:t>
              </a:r>
            </a:p>
          </p:txBody>
        </p:sp>
        <p:sp>
          <p:nvSpPr>
            <p:cNvPr id="46093" name="Rectangle 15"/>
            <p:cNvSpPr>
              <a:spLocks noChangeArrowheads="1"/>
            </p:cNvSpPr>
            <p:nvPr/>
          </p:nvSpPr>
          <p:spPr bwMode="auto">
            <a:xfrm>
              <a:off x="560" y="1047"/>
              <a:ext cx="760" cy="138"/>
            </a:xfrm>
            <a:prstGeom prst="rect">
              <a:avLst/>
            </a:prstGeom>
            <a:solidFill>
              <a:schemeClr val="accent1"/>
            </a:solidFill>
            <a:ln w="9525">
              <a:solidFill>
                <a:schemeClr val="bg1"/>
              </a:solidFill>
              <a:miter lim="800000"/>
              <a:headEnd/>
              <a:tailEnd/>
            </a:ln>
          </p:spPr>
          <p:txBody>
            <a:bodyPr wrap="none" anchor="ctr"/>
            <a:lstStyle/>
            <a:p>
              <a:pPr algn="ctr">
                <a:buFontTx/>
                <a:buNone/>
              </a:pPr>
              <a:r>
                <a:rPr lang="en-US" sz="1200" b="0" i="1">
                  <a:solidFill>
                    <a:srgbClr val="FFFFFF"/>
                  </a:solidFill>
                </a:rPr>
                <a:t>0003ba 51733a</a:t>
              </a:r>
            </a:p>
          </p:txBody>
        </p:sp>
        <p:sp>
          <p:nvSpPr>
            <p:cNvPr id="46094" name="Rectangle 16"/>
            <p:cNvSpPr>
              <a:spLocks noChangeArrowheads="1"/>
            </p:cNvSpPr>
            <p:nvPr/>
          </p:nvSpPr>
          <p:spPr bwMode="auto">
            <a:xfrm>
              <a:off x="1320" y="1047"/>
              <a:ext cx="949" cy="138"/>
            </a:xfrm>
            <a:prstGeom prst="rect">
              <a:avLst/>
            </a:prstGeom>
            <a:solidFill>
              <a:schemeClr val="accent1"/>
            </a:solidFill>
            <a:ln w="9525">
              <a:solidFill>
                <a:schemeClr val="bg1"/>
              </a:solidFill>
              <a:miter lim="800000"/>
              <a:headEnd/>
              <a:tailEnd/>
            </a:ln>
          </p:spPr>
          <p:txBody>
            <a:bodyPr wrap="none" anchor="ctr"/>
            <a:lstStyle/>
            <a:p>
              <a:pPr algn="ctr">
                <a:buFontTx/>
                <a:buNone/>
              </a:pPr>
              <a:r>
                <a:rPr lang="en-US" sz="1400" b="0" i="1" dirty="0" err="1">
                  <a:solidFill>
                    <a:srgbClr val="FFFFFF"/>
                  </a:solidFill>
                </a:rPr>
                <a:t>FastEthernet</a:t>
              </a:r>
              <a:r>
                <a:rPr lang="en-US" sz="1400" b="0" i="1" dirty="0">
                  <a:solidFill>
                    <a:srgbClr val="FFFFFF"/>
                  </a:solidFill>
                </a:rPr>
                <a:t> 2/9</a:t>
              </a:r>
            </a:p>
          </p:txBody>
        </p:sp>
        <p:sp>
          <p:nvSpPr>
            <p:cNvPr id="46095" name="Rectangle 17"/>
            <p:cNvSpPr>
              <a:spLocks noChangeArrowheads="1"/>
            </p:cNvSpPr>
            <p:nvPr/>
          </p:nvSpPr>
          <p:spPr bwMode="auto">
            <a:xfrm>
              <a:off x="2269" y="1047"/>
              <a:ext cx="582" cy="139"/>
            </a:xfrm>
            <a:prstGeom prst="rect">
              <a:avLst/>
            </a:prstGeom>
            <a:solidFill>
              <a:schemeClr val="accent1"/>
            </a:solidFill>
            <a:ln w="9525">
              <a:solidFill>
                <a:schemeClr val="bg1"/>
              </a:solidFill>
              <a:miter lim="800000"/>
              <a:headEnd/>
              <a:tailEnd/>
            </a:ln>
          </p:spPr>
          <p:txBody>
            <a:bodyPr wrap="none" anchor="ctr"/>
            <a:lstStyle/>
            <a:p>
              <a:pPr algn="ctr">
                <a:buFontTx/>
                <a:buNone/>
              </a:pPr>
              <a:r>
                <a:rPr lang="en-US" sz="1400" b="0" i="1">
                  <a:solidFill>
                    <a:srgbClr val="FFFFFF"/>
                  </a:solidFill>
                </a:rPr>
                <a:t>72 sec ago</a:t>
              </a:r>
            </a:p>
          </p:txBody>
        </p:sp>
        <p:sp>
          <p:nvSpPr>
            <p:cNvPr id="46096" name="Rectangle 18"/>
            <p:cNvSpPr>
              <a:spLocks noChangeArrowheads="1"/>
            </p:cNvSpPr>
            <p:nvPr/>
          </p:nvSpPr>
          <p:spPr bwMode="auto">
            <a:xfrm>
              <a:off x="560" y="1185"/>
              <a:ext cx="760" cy="138"/>
            </a:xfrm>
            <a:prstGeom prst="rect">
              <a:avLst/>
            </a:prstGeom>
            <a:solidFill>
              <a:schemeClr val="accent1"/>
            </a:solidFill>
            <a:ln w="9525">
              <a:solidFill>
                <a:schemeClr val="bg1"/>
              </a:solidFill>
              <a:miter lim="800000"/>
              <a:headEnd/>
              <a:tailEnd/>
            </a:ln>
          </p:spPr>
          <p:txBody>
            <a:bodyPr wrap="none" anchor="ctr"/>
            <a:lstStyle/>
            <a:p>
              <a:pPr algn="ctr">
                <a:buFontTx/>
                <a:buNone/>
              </a:pPr>
              <a:r>
                <a:rPr lang="en-US" sz="1200" b="0" i="1">
                  <a:solidFill>
                    <a:srgbClr val="FFFFFF"/>
                  </a:solidFill>
                </a:rPr>
                <a:t>. . .</a:t>
              </a:r>
            </a:p>
          </p:txBody>
        </p:sp>
        <p:sp>
          <p:nvSpPr>
            <p:cNvPr id="46097" name="Rectangle 19"/>
            <p:cNvSpPr>
              <a:spLocks noChangeArrowheads="1"/>
            </p:cNvSpPr>
            <p:nvPr/>
          </p:nvSpPr>
          <p:spPr bwMode="auto">
            <a:xfrm>
              <a:off x="1320" y="1185"/>
              <a:ext cx="949" cy="138"/>
            </a:xfrm>
            <a:prstGeom prst="rect">
              <a:avLst/>
            </a:prstGeom>
            <a:solidFill>
              <a:schemeClr val="accent1"/>
            </a:solidFill>
            <a:ln w="9525">
              <a:solidFill>
                <a:schemeClr val="bg1"/>
              </a:solidFill>
              <a:miter lim="800000"/>
              <a:headEnd/>
              <a:tailEnd/>
            </a:ln>
          </p:spPr>
          <p:txBody>
            <a:bodyPr wrap="none" anchor="ctr"/>
            <a:lstStyle/>
            <a:p>
              <a:pPr algn="ctr">
                <a:buFontTx/>
                <a:buNone/>
              </a:pPr>
              <a:r>
                <a:rPr lang="en-US" sz="1400" b="0" i="1">
                  <a:solidFill>
                    <a:srgbClr val="FFFFFF"/>
                  </a:solidFill>
                </a:rPr>
                <a:t>. . .</a:t>
              </a:r>
            </a:p>
          </p:txBody>
        </p:sp>
        <p:sp>
          <p:nvSpPr>
            <p:cNvPr id="46098" name="Rectangle 20"/>
            <p:cNvSpPr>
              <a:spLocks noChangeArrowheads="1"/>
            </p:cNvSpPr>
            <p:nvPr/>
          </p:nvSpPr>
          <p:spPr bwMode="auto">
            <a:xfrm>
              <a:off x="2269" y="1185"/>
              <a:ext cx="582" cy="139"/>
            </a:xfrm>
            <a:prstGeom prst="rect">
              <a:avLst/>
            </a:prstGeom>
            <a:solidFill>
              <a:schemeClr val="accent1"/>
            </a:solidFill>
            <a:ln w="9525">
              <a:solidFill>
                <a:schemeClr val="bg1"/>
              </a:solidFill>
              <a:miter lim="800000"/>
              <a:headEnd/>
              <a:tailEnd/>
            </a:ln>
          </p:spPr>
          <p:txBody>
            <a:bodyPr wrap="none" anchor="ctr"/>
            <a:lstStyle/>
            <a:p>
              <a:pPr algn="ctr">
                <a:buFontTx/>
                <a:buNone/>
              </a:pPr>
              <a:r>
                <a:rPr lang="en-US" sz="1400" b="0" i="1">
                  <a:solidFill>
                    <a:srgbClr val="FFFFFF"/>
                  </a:solidFill>
                </a:rPr>
                <a:t>. . .</a:t>
              </a:r>
            </a:p>
          </p:txBody>
        </p:sp>
      </p:grpSp>
    </p:spTree>
    <p:extLst>
      <p:ext uri="{BB962C8B-B14F-4D97-AF65-F5344CB8AC3E}">
        <p14:creationId xmlns:p14="http://schemas.microsoft.com/office/powerpoint/2010/main" val="278840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6083">
                                            <p:txEl>
                                              <p:pRg st="1" end="1"/>
                                            </p:txEl>
                                          </p:spTgt>
                                        </p:tgtEl>
                                        <p:attrNameLst>
                                          <p:attrName>style.visibility</p:attrName>
                                        </p:attrNameLst>
                                      </p:cBhvr>
                                      <p:to>
                                        <p:strVal val="visible"/>
                                      </p:to>
                                    </p:set>
                                    <p:animEffect transition="in" filter="dissolve">
                                      <p:cBhvr>
                                        <p:cTn id="7" dur="500"/>
                                        <p:tgtEl>
                                          <p:spTgt spid="4608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6083">
                                            <p:txEl>
                                              <p:pRg st="2" end="2"/>
                                            </p:txEl>
                                          </p:spTgt>
                                        </p:tgtEl>
                                        <p:attrNameLst>
                                          <p:attrName>style.visibility</p:attrName>
                                        </p:attrNameLst>
                                      </p:cBhvr>
                                      <p:to>
                                        <p:strVal val="visible"/>
                                      </p:to>
                                    </p:set>
                                    <p:animEffect transition="in" filter="dissolve">
                                      <p:cBhvr>
                                        <p:cTn id="12" dur="500"/>
                                        <p:tgtEl>
                                          <p:spTgt spid="4608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6083">
                                            <p:txEl>
                                              <p:pRg st="3" end="3"/>
                                            </p:txEl>
                                          </p:spTgt>
                                        </p:tgtEl>
                                        <p:attrNameLst>
                                          <p:attrName>style.visibility</p:attrName>
                                        </p:attrNameLst>
                                      </p:cBhvr>
                                      <p:to>
                                        <p:strVal val="visible"/>
                                      </p:to>
                                    </p:set>
                                    <p:animEffect transition="in" filter="dissolve">
                                      <p:cBhvr>
                                        <p:cTn id="17" dur="500"/>
                                        <p:tgtEl>
                                          <p:spTgt spid="460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6083">
                                            <p:txEl>
                                              <p:pRg st="4" end="4"/>
                                            </p:txEl>
                                          </p:spTgt>
                                        </p:tgtEl>
                                        <p:attrNameLst>
                                          <p:attrName>style.visibility</p:attrName>
                                        </p:attrNameLst>
                                      </p:cBhvr>
                                      <p:to>
                                        <p:strVal val="visible"/>
                                      </p:to>
                                    </p:set>
                                    <p:animEffect transition="in" filter="dissolve">
                                      <p:cBhvr>
                                        <p:cTn id="22" dur="500"/>
                                        <p:tgtEl>
                                          <p:spTgt spid="460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6083">
                                            <p:txEl>
                                              <p:pRg st="5" end="5"/>
                                            </p:txEl>
                                          </p:spTgt>
                                        </p:tgtEl>
                                        <p:attrNameLst>
                                          <p:attrName>style.visibility</p:attrName>
                                        </p:attrNameLst>
                                      </p:cBhvr>
                                      <p:to>
                                        <p:strVal val="visible"/>
                                      </p:to>
                                    </p:set>
                                    <p:animEffect transition="in" filter="dissolve">
                                      <p:cBhvr>
                                        <p:cTn id="27" dur="500"/>
                                        <p:tgtEl>
                                          <p:spTgt spid="4608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6083">
                                            <p:txEl>
                                              <p:pRg st="6" end="6"/>
                                            </p:txEl>
                                          </p:spTgt>
                                        </p:tgtEl>
                                        <p:attrNameLst>
                                          <p:attrName>style.visibility</p:attrName>
                                        </p:attrNameLst>
                                      </p:cBhvr>
                                      <p:to>
                                        <p:strVal val="visible"/>
                                      </p:to>
                                    </p:set>
                                    <p:animEffect transition="in" filter="dissolve">
                                      <p:cBhvr>
                                        <p:cTn id="32" dur="500"/>
                                        <p:tgtEl>
                                          <p:spTgt spid="460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atin typeface="Arial" charset="0"/>
                <a:cs typeface="Arial" charset="0"/>
              </a:rPr>
              <a:t>Internet Protocol Stack</a:t>
            </a:r>
          </a:p>
        </p:txBody>
      </p:sp>
      <p:grpSp>
        <p:nvGrpSpPr>
          <p:cNvPr id="8195" name="Group 14"/>
          <p:cNvGrpSpPr>
            <a:grpSpLocks/>
          </p:cNvGrpSpPr>
          <p:nvPr/>
        </p:nvGrpSpPr>
        <p:grpSpPr bwMode="auto">
          <a:xfrm>
            <a:off x="1249363" y="1966821"/>
            <a:ext cx="6645275" cy="4339491"/>
            <a:chOff x="301083" y="1628033"/>
            <a:chExt cx="6646128" cy="4339679"/>
          </a:xfrm>
        </p:grpSpPr>
        <p:sp>
          <p:nvSpPr>
            <p:cNvPr id="8196" name="TextBox 4"/>
            <p:cNvSpPr txBox="1">
              <a:spLocks noChangeArrowheads="1"/>
            </p:cNvSpPr>
            <p:nvPr/>
          </p:nvSpPr>
          <p:spPr bwMode="auto">
            <a:xfrm>
              <a:off x="301083" y="5321353"/>
              <a:ext cx="3969835" cy="646359"/>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3600"/>
                <a:t>Physical</a:t>
              </a:r>
            </a:p>
          </p:txBody>
        </p:sp>
        <p:sp>
          <p:nvSpPr>
            <p:cNvPr id="8197" name="TextBox 5"/>
            <p:cNvSpPr txBox="1">
              <a:spLocks noChangeArrowheads="1"/>
            </p:cNvSpPr>
            <p:nvPr/>
          </p:nvSpPr>
          <p:spPr bwMode="auto">
            <a:xfrm>
              <a:off x="301083" y="4398023"/>
              <a:ext cx="3969835" cy="646359"/>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3600"/>
                <a:t>Link</a:t>
              </a:r>
            </a:p>
          </p:txBody>
        </p:sp>
        <p:sp>
          <p:nvSpPr>
            <p:cNvPr id="8198" name="TextBox 6"/>
            <p:cNvSpPr txBox="1">
              <a:spLocks noChangeArrowheads="1"/>
            </p:cNvSpPr>
            <p:nvPr/>
          </p:nvSpPr>
          <p:spPr bwMode="auto">
            <a:xfrm>
              <a:off x="301083" y="3474693"/>
              <a:ext cx="3969835" cy="646359"/>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3600" dirty="0"/>
                <a:t>Network</a:t>
              </a:r>
            </a:p>
          </p:txBody>
        </p:sp>
        <p:sp>
          <p:nvSpPr>
            <p:cNvPr id="8199" name="TextBox 7"/>
            <p:cNvSpPr txBox="1">
              <a:spLocks noChangeArrowheads="1"/>
            </p:cNvSpPr>
            <p:nvPr/>
          </p:nvSpPr>
          <p:spPr bwMode="auto">
            <a:xfrm>
              <a:off x="301083" y="2551363"/>
              <a:ext cx="3969835" cy="646359"/>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3600"/>
                <a:t>Transport</a:t>
              </a:r>
            </a:p>
          </p:txBody>
        </p:sp>
        <p:sp>
          <p:nvSpPr>
            <p:cNvPr id="8200" name="TextBox 8"/>
            <p:cNvSpPr txBox="1">
              <a:spLocks noChangeArrowheads="1"/>
            </p:cNvSpPr>
            <p:nvPr/>
          </p:nvSpPr>
          <p:spPr bwMode="auto">
            <a:xfrm>
              <a:off x="301083" y="1628033"/>
              <a:ext cx="3969835" cy="646359"/>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3600" dirty="0"/>
                <a:t>Application</a:t>
              </a:r>
            </a:p>
          </p:txBody>
        </p:sp>
        <p:sp>
          <p:nvSpPr>
            <p:cNvPr id="8201" name="TextBox 9"/>
            <p:cNvSpPr txBox="1">
              <a:spLocks noChangeArrowheads="1"/>
            </p:cNvSpPr>
            <p:nvPr/>
          </p:nvSpPr>
          <p:spPr bwMode="auto">
            <a:xfrm>
              <a:off x="4270919" y="5321353"/>
              <a:ext cx="2676292" cy="646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3600"/>
                <a:t>Layer 1</a:t>
              </a:r>
            </a:p>
          </p:txBody>
        </p:sp>
        <p:sp>
          <p:nvSpPr>
            <p:cNvPr id="8202" name="TextBox 10"/>
            <p:cNvSpPr txBox="1">
              <a:spLocks noChangeArrowheads="1"/>
            </p:cNvSpPr>
            <p:nvPr/>
          </p:nvSpPr>
          <p:spPr bwMode="auto">
            <a:xfrm>
              <a:off x="4270919" y="4398023"/>
              <a:ext cx="2676292" cy="646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3600"/>
                <a:t>Layer 2</a:t>
              </a:r>
            </a:p>
          </p:txBody>
        </p:sp>
        <p:sp>
          <p:nvSpPr>
            <p:cNvPr id="8203" name="TextBox 11"/>
            <p:cNvSpPr txBox="1">
              <a:spLocks noChangeArrowheads="1"/>
            </p:cNvSpPr>
            <p:nvPr/>
          </p:nvSpPr>
          <p:spPr bwMode="auto">
            <a:xfrm>
              <a:off x="4270919" y="3474693"/>
              <a:ext cx="2676292" cy="646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3600"/>
                <a:t>Layer 3</a:t>
              </a:r>
            </a:p>
          </p:txBody>
        </p:sp>
        <p:sp>
          <p:nvSpPr>
            <p:cNvPr id="8204" name="TextBox 12"/>
            <p:cNvSpPr txBox="1">
              <a:spLocks noChangeArrowheads="1"/>
            </p:cNvSpPr>
            <p:nvPr/>
          </p:nvSpPr>
          <p:spPr bwMode="auto">
            <a:xfrm>
              <a:off x="4270919" y="2551363"/>
              <a:ext cx="2676292" cy="646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3600"/>
                <a:t>Layer 4</a:t>
              </a:r>
            </a:p>
          </p:txBody>
        </p:sp>
        <p:sp>
          <p:nvSpPr>
            <p:cNvPr id="8205" name="TextBox 13"/>
            <p:cNvSpPr txBox="1">
              <a:spLocks noChangeArrowheads="1"/>
            </p:cNvSpPr>
            <p:nvPr/>
          </p:nvSpPr>
          <p:spPr bwMode="auto">
            <a:xfrm>
              <a:off x="4270919" y="1628033"/>
              <a:ext cx="2676292" cy="646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3600"/>
                <a:t>Layer 5</a:t>
              </a:r>
            </a:p>
          </p:txBody>
        </p:sp>
      </p:grpSp>
    </p:spTree>
    <p:extLst>
      <p:ext uri="{BB962C8B-B14F-4D97-AF65-F5344CB8AC3E}">
        <p14:creationId xmlns:p14="http://schemas.microsoft.com/office/powerpoint/2010/main" val="10391393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Something Is Still Missing</a:t>
            </a:r>
          </a:p>
        </p:txBody>
      </p:sp>
      <p:sp>
        <p:nvSpPr>
          <p:cNvPr id="70659" name="Rectangle 3"/>
          <p:cNvSpPr>
            <a:spLocks noGrp="1" noChangeArrowheads="1"/>
          </p:cNvSpPr>
          <p:nvPr>
            <p:ph type="body" idx="1"/>
          </p:nvPr>
        </p:nvSpPr>
        <p:spPr/>
        <p:txBody>
          <a:bodyPr/>
          <a:lstStyle/>
          <a:p>
            <a:pPr eaLnBrk="1" hangingPunct="1"/>
            <a:r>
              <a:rPr lang="en-US" dirty="0">
                <a:latin typeface="Arial" charset="0"/>
                <a:ea typeface="ＭＳ Ｐゴシック" charset="0"/>
                <a:cs typeface="ＭＳ Ｐゴシック" charset="0"/>
              </a:rPr>
              <a:t>Now more than one message can be in </a:t>
            </a:r>
            <a:r>
              <a:rPr lang="en-US">
                <a:latin typeface="Arial" charset="0"/>
                <a:ea typeface="ＭＳ Ｐゴシック" charset="0"/>
                <a:cs typeface="ＭＳ Ｐゴシック" charset="0"/>
              </a:rPr>
              <a:t>transit at a </a:t>
            </a:r>
            <a:r>
              <a:rPr lang="en-US" dirty="0">
                <a:latin typeface="Arial" charset="0"/>
                <a:ea typeface="ＭＳ Ｐゴシック" charset="0"/>
                <a:cs typeface="ＭＳ Ｐゴシック" charset="0"/>
              </a:rPr>
              <a:t>time</a:t>
            </a:r>
          </a:p>
          <a:p>
            <a:pPr eaLnBrk="1" hangingPunct="1"/>
            <a:r>
              <a:rPr lang="en-US" dirty="0">
                <a:latin typeface="Arial" charset="0"/>
                <a:ea typeface="ＭＳ Ｐゴシック" charset="0"/>
                <a:cs typeface="ＭＳ Ｐゴシック" charset="0"/>
              </a:rPr>
              <a:t>But we'</a:t>
            </a:r>
            <a:r>
              <a:rPr lang="en-US" altLang="ja-JP" dirty="0">
                <a:latin typeface="Arial" charset="0"/>
                <a:ea typeface="ＭＳ Ｐゴシック" charset="0"/>
                <a:cs typeface="ＭＳ Ｐゴシック" charset="0"/>
              </a:rPr>
              <a:t>ve only talked about MAC addresses.</a:t>
            </a:r>
          </a:p>
          <a:p>
            <a:pPr eaLnBrk="1" hangingPunct="1"/>
            <a:r>
              <a:rPr lang="en-US" dirty="0">
                <a:latin typeface="Arial" charset="0"/>
                <a:ea typeface="ＭＳ Ｐゴシック" charset="0"/>
                <a:cs typeface="ＭＳ Ｐゴシック" charset="0"/>
              </a:rPr>
              <a:t>Where are the IP addresses?</a:t>
            </a:r>
          </a:p>
        </p:txBody>
      </p:sp>
    </p:spTree>
    <p:extLst>
      <p:ext uri="{BB962C8B-B14F-4D97-AF65-F5344CB8AC3E}">
        <p14:creationId xmlns:p14="http://schemas.microsoft.com/office/powerpoint/2010/main" val="316426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animEffect transition="in" filter="dissolve">
                                      <p:cBhvr>
                                        <p:cTn id="7" dur="500"/>
                                        <p:tgtEl>
                                          <p:spTgt spid="706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0659">
                                            <p:txEl>
                                              <p:pRg st="1" end="1"/>
                                            </p:txEl>
                                          </p:spTgt>
                                        </p:tgtEl>
                                        <p:attrNameLst>
                                          <p:attrName>style.visibility</p:attrName>
                                        </p:attrNameLst>
                                      </p:cBhvr>
                                      <p:to>
                                        <p:strVal val="visible"/>
                                      </p:to>
                                    </p:set>
                                    <p:animEffect transition="in" filter="dissolve">
                                      <p:cBhvr>
                                        <p:cTn id="12" dur="500"/>
                                        <p:tgtEl>
                                          <p:spTgt spid="706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0659">
                                            <p:txEl>
                                              <p:pRg st="2" end="2"/>
                                            </p:txEl>
                                          </p:spTgt>
                                        </p:tgtEl>
                                        <p:attrNameLst>
                                          <p:attrName>style.visibility</p:attrName>
                                        </p:attrNameLst>
                                      </p:cBhvr>
                                      <p:to>
                                        <p:strVal val="visible"/>
                                      </p:to>
                                    </p:set>
                                    <p:animEffect transition="in" filter="dissolve">
                                      <p:cBhvr>
                                        <p:cTn id="17" dur="500"/>
                                        <p:tgtEl>
                                          <p:spTgt spid="706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Layer 3 (IP) packets</a:t>
            </a:r>
          </a:p>
        </p:txBody>
      </p:sp>
      <p:sp>
        <p:nvSpPr>
          <p:cNvPr id="72707" name="Rectangle 3"/>
          <p:cNvSpPr>
            <a:spLocks noGrp="1" noChangeArrowheads="1"/>
          </p:cNvSpPr>
          <p:nvPr>
            <p:ph type="body" idx="1"/>
          </p:nvPr>
        </p:nvSpPr>
        <p:spPr>
          <a:xfrm>
            <a:off x="428625" y="4160032"/>
            <a:ext cx="8229600" cy="2413137"/>
          </a:xfrm>
        </p:spPr>
        <p:txBody>
          <a:bodyPr>
            <a:normAutofit/>
          </a:bodyPr>
          <a:lstStyle/>
          <a:p>
            <a:pPr eaLnBrk="1" hangingPunct="1">
              <a:lnSpc>
                <a:spcPct val="90000"/>
              </a:lnSpc>
            </a:pPr>
            <a:r>
              <a:rPr lang="en-US" dirty="0">
                <a:latin typeface="Arial" charset="0"/>
                <a:ea typeface="ＭＳ Ｐゴシック" charset="0"/>
                <a:cs typeface="ＭＳ Ｐゴシック" charset="0"/>
              </a:rPr>
              <a:t>IP addresses appear in the Ethernet frame payload, not the header</a:t>
            </a:r>
          </a:p>
          <a:p>
            <a:pPr eaLnBrk="1" hangingPunct="1">
              <a:lnSpc>
                <a:spcPct val="90000"/>
              </a:lnSpc>
            </a:pPr>
            <a:r>
              <a:rPr lang="en-US" dirty="0">
                <a:latin typeface="Arial" charset="0"/>
                <a:ea typeface="ＭＳ Ｐゴシック" charset="0"/>
                <a:cs typeface="ＭＳ Ｐゴシック" charset="0"/>
              </a:rPr>
              <a:t>But Ethernet hardware only examines the MAC addresses in the Ethernet frame(!)</a:t>
            </a:r>
          </a:p>
          <a:p>
            <a:pPr eaLnBrk="1" hangingPunct="1">
              <a:lnSpc>
                <a:spcPct val="90000"/>
              </a:lnSpc>
            </a:pPr>
            <a:r>
              <a:rPr lang="en-US" dirty="0">
                <a:latin typeface="Arial" charset="0"/>
                <a:ea typeface="ＭＳ Ｐゴシック" charset="0"/>
                <a:cs typeface="ＭＳ Ｐゴシック" charset="0"/>
              </a:rPr>
              <a:t>How do we connect these two layers?</a:t>
            </a:r>
          </a:p>
        </p:txBody>
      </p:sp>
      <p:grpSp>
        <p:nvGrpSpPr>
          <p:cNvPr id="72708" name="Group 53"/>
          <p:cNvGrpSpPr>
            <a:grpSpLocks/>
          </p:cNvGrpSpPr>
          <p:nvPr/>
        </p:nvGrpSpPr>
        <p:grpSpPr bwMode="auto">
          <a:xfrm>
            <a:off x="490538" y="1831169"/>
            <a:ext cx="8208962" cy="777875"/>
            <a:chOff x="309" y="728"/>
            <a:chExt cx="5171" cy="585"/>
          </a:xfrm>
        </p:grpSpPr>
        <p:sp>
          <p:nvSpPr>
            <p:cNvPr id="72724" name="Rectangle 4"/>
            <p:cNvSpPr>
              <a:spLocks noChangeArrowheads="1"/>
            </p:cNvSpPr>
            <p:nvPr/>
          </p:nvSpPr>
          <p:spPr bwMode="auto">
            <a:xfrm>
              <a:off x="309" y="728"/>
              <a:ext cx="697" cy="427"/>
            </a:xfrm>
            <a:prstGeom prst="rect">
              <a:avLst/>
            </a:prstGeom>
            <a:solidFill>
              <a:srgbClr val="FBB726"/>
            </a:solidFill>
            <a:ln w="9525">
              <a:solidFill>
                <a:schemeClr val="tx1"/>
              </a:solidFill>
              <a:miter lim="800000"/>
              <a:headEnd/>
              <a:tailEnd/>
            </a:ln>
          </p:spPr>
          <p:txBody>
            <a:bodyPr anchor="ctr"/>
            <a:lstStyle/>
            <a:p>
              <a:pPr algn="ctr">
                <a:buFontTx/>
                <a:buNone/>
              </a:pPr>
              <a:r>
                <a:rPr lang="en-US" sz="1300" b="0"/>
                <a:t>Preamble</a:t>
              </a:r>
            </a:p>
          </p:txBody>
        </p:sp>
        <p:sp>
          <p:nvSpPr>
            <p:cNvPr id="72725" name="Rectangle 5"/>
            <p:cNvSpPr>
              <a:spLocks noChangeArrowheads="1"/>
            </p:cNvSpPr>
            <p:nvPr/>
          </p:nvSpPr>
          <p:spPr bwMode="auto">
            <a:xfrm>
              <a:off x="1005" y="728"/>
              <a:ext cx="697" cy="427"/>
            </a:xfrm>
            <a:prstGeom prst="rect">
              <a:avLst/>
            </a:prstGeom>
            <a:solidFill>
              <a:srgbClr val="FBF82A"/>
            </a:solidFill>
            <a:ln w="9525">
              <a:solidFill>
                <a:schemeClr val="tx1"/>
              </a:solidFill>
              <a:miter lim="800000"/>
              <a:headEnd/>
              <a:tailEnd/>
            </a:ln>
          </p:spPr>
          <p:txBody>
            <a:bodyPr anchor="ctr"/>
            <a:lstStyle/>
            <a:p>
              <a:pPr algn="ctr">
                <a:buFontTx/>
                <a:buNone/>
              </a:pPr>
              <a:r>
                <a:rPr lang="en-US" sz="1300" b="0"/>
                <a:t>Destination MAC</a:t>
              </a:r>
            </a:p>
          </p:txBody>
        </p:sp>
        <p:sp>
          <p:nvSpPr>
            <p:cNvPr id="72726" name="Rectangle 6"/>
            <p:cNvSpPr>
              <a:spLocks noChangeArrowheads="1"/>
            </p:cNvSpPr>
            <p:nvPr/>
          </p:nvSpPr>
          <p:spPr bwMode="auto">
            <a:xfrm>
              <a:off x="1701" y="728"/>
              <a:ext cx="709" cy="427"/>
            </a:xfrm>
            <a:prstGeom prst="rect">
              <a:avLst/>
            </a:prstGeom>
            <a:solidFill>
              <a:schemeClr val="accent1"/>
            </a:solidFill>
            <a:ln w="9525">
              <a:solidFill>
                <a:schemeClr val="tx1"/>
              </a:solidFill>
              <a:miter lim="800000"/>
              <a:headEnd/>
              <a:tailEnd/>
            </a:ln>
          </p:spPr>
          <p:txBody>
            <a:bodyPr anchor="ctr"/>
            <a:lstStyle/>
            <a:p>
              <a:pPr algn="ctr">
                <a:buFontTx/>
                <a:buNone/>
              </a:pPr>
              <a:r>
                <a:rPr lang="en-US" sz="1300" b="0"/>
                <a:t>Source MAC</a:t>
              </a:r>
            </a:p>
          </p:txBody>
        </p:sp>
        <p:sp>
          <p:nvSpPr>
            <p:cNvPr id="72727" name="Rectangle 7"/>
            <p:cNvSpPr>
              <a:spLocks noChangeArrowheads="1"/>
            </p:cNvSpPr>
            <p:nvPr/>
          </p:nvSpPr>
          <p:spPr bwMode="auto">
            <a:xfrm>
              <a:off x="2414" y="728"/>
              <a:ext cx="523" cy="427"/>
            </a:xfrm>
            <a:prstGeom prst="rect">
              <a:avLst/>
            </a:prstGeom>
            <a:solidFill>
              <a:srgbClr val="7FD15E"/>
            </a:solidFill>
            <a:ln w="9525">
              <a:solidFill>
                <a:schemeClr val="tx1"/>
              </a:solidFill>
              <a:miter lim="800000"/>
              <a:headEnd/>
              <a:tailEnd/>
            </a:ln>
          </p:spPr>
          <p:txBody>
            <a:bodyPr anchor="ctr"/>
            <a:lstStyle/>
            <a:p>
              <a:pPr algn="ctr">
                <a:buFontTx/>
                <a:buNone/>
              </a:pPr>
              <a:r>
                <a:rPr lang="en-US" sz="1300" b="0"/>
                <a:t>802.1Q tag</a:t>
              </a:r>
            </a:p>
          </p:txBody>
        </p:sp>
        <p:sp>
          <p:nvSpPr>
            <p:cNvPr id="72728" name="Rectangle 8"/>
            <p:cNvSpPr>
              <a:spLocks noChangeArrowheads="1"/>
            </p:cNvSpPr>
            <p:nvPr/>
          </p:nvSpPr>
          <p:spPr bwMode="auto">
            <a:xfrm>
              <a:off x="2932" y="728"/>
              <a:ext cx="425" cy="427"/>
            </a:xfrm>
            <a:prstGeom prst="rect">
              <a:avLst/>
            </a:prstGeom>
            <a:solidFill>
              <a:srgbClr val="D082D1"/>
            </a:solidFill>
            <a:ln w="9525">
              <a:solidFill>
                <a:schemeClr val="tx1"/>
              </a:solidFill>
              <a:miter lim="800000"/>
              <a:headEnd/>
              <a:tailEnd/>
            </a:ln>
          </p:spPr>
          <p:txBody>
            <a:bodyPr anchor="ctr"/>
            <a:lstStyle/>
            <a:p>
              <a:pPr algn="ctr">
                <a:buFontTx/>
                <a:buNone/>
              </a:pPr>
              <a:r>
                <a:rPr lang="en-US" sz="1200" b="0"/>
                <a:t>Ether type/</a:t>
              </a:r>
            </a:p>
            <a:p>
              <a:pPr algn="ctr">
                <a:buFontTx/>
                <a:buNone/>
              </a:pPr>
              <a:r>
                <a:rPr lang="en-US" sz="1200" b="0"/>
                <a:t>Length</a:t>
              </a:r>
            </a:p>
          </p:txBody>
        </p:sp>
        <p:sp>
          <p:nvSpPr>
            <p:cNvPr id="72729" name="Rectangle 9"/>
            <p:cNvSpPr>
              <a:spLocks noChangeArrowheads="1"/>
            </p:cNvSpPr>
            <p:nvPr/>
          </p:nvSpPr>
          <p:spPr bwMode="auto">
            <a:xfrm>
              <a:off x="3354" y="728"/>
              <a:ext cx="1065" cy="430"/>
            </a:xfrm>
            <a:prstGeom prst="rect">
              <a:avLst/>
            </a:prstGeom>
            <a:solidFill>
              <a:srgbClr val="C0C0C0"/>
            </a:solidFill>
            <a:ln w="9525">
              <a:solidFill>
                <a:schemeClr val="tx1"/>
              </a:solidFill>
              <a:miter lim="800000"/>
              <a:headEnd/>
              <a:tailEnd/>
            </a:ln>
          </p:spPr>
          <p:txBody>
            <a:bodyPr anchor="ctr"/>
            <a:lstStyle/>
            <a:p>
              <a:pPr algn="ctr">
                <a:buFontTx/>
                <a:buNone/>
              </a:pPr>
              <a:r>
                <a:rPr lang="en-US" sz="1300" b="0"/>
                <a:t>Payload</a:t>
              </a:r>
            </a:p>
          </p:txBody>
        </p:sp>
        <p:sp>
          <p:nvSpPr>
            <p:cNvPr id="72730" name="Rectangle 10"/>
            <p:cNvSpPr>
              <a:spLocks noChangeArrowheads="1"/>
            </p:cNvSpPr>
            <p:nvPr/>
          </p:nvSpPr>
          <p:spPr bwMode="auto">
            <a:xfrm>
              <a:off x="4415" y="728"/>
              <a:ext cx="369" cy="427"/>
            </a:xfrm>
            <a:prstGeom prst="rect">
              <a:avLst/>
            </a:prstGeom>
            <a:solidFill>
              <a:srgbClr val="5DE3DC"/>
            </a:solidFill>
            <a:ln w="9525">
              <a:solidFill>
                <a:schemeClr val="tx1"/>
              </a:solidFill>
              <a:miter lim="800000"/>
              <a:headEnd/>
              <a:tailEnd/>
            </a:ln>
          </p:spPr>
          <p:txBody>
            <a:bodyPr anchor="ctr"/>
            <a:lstStyle/>
            <a:p>
              <a:pPr algn="ctr">
                <a:buFontTx/>
                <a:buNone/>
              </a:pPr>
              <a:r>
                <a:rPr lang="en-US" sz="1300" b="0"/>
                <a:t>CRC</a:t>
              </a:r>
            </a:p>
          </p:txBody>
        </p:sp>
        <p:sp>
          <p:nvSpPr>
            <p:cNvPr id="72731" name="Rectangle 11"/>
            <p:cNvSpPr>
              <a:spLocks noChangeArrowheads="1"/>
            </p:cNvSpPr>
            <p:nvPr/>
          </p:nvSpPr>
          <p:spPr bwMode="auto">
            <a:xfrm>
              <a:off x="4780" y="728"/>
              <a:ext cx="700" cy="427"/>
            </a:xfrm>
            <a:prstGeom prst="rect">
              <a:avLst/>
            </a:prstGeom>
            <a:solidFill>
              <a:srgbClr val="FFFFFF"/>
            </a:solidFill>
            <a:ln w="9525">
              <a:solidFill>
                <a:schemeClr val="tx1"/>
              </a:solidFill>
              <a:miter lim="800000"/>
              <a:headEnd/>
              <a:tailEnd/>
            </a:ln>
          </p:spPr>
          <p:txBody>
            <a:bodyPr anchor="ctr"/>
            <a:lstStyle/>
            <a:p>
              <a:pPr algn="ctr">
                <a:buFontTx/>
                <a:buNone/>
              </a:pPr>
              <a:r>
                <a:rPr lang="en-US" sz="1300" b="0"/>
                <a:t>Interframe Gap</a:t>
              </a:r>
            </a:p>
          </p:txBody>
        </p:sp>
        <p:sp>
          <p:nvSpPr>
            <p:cNvPr id="72732" name="Rectangle 12"/>
            <p:cNvSpPr>
              <a:spLocks noChangeArrowheads="1"/>
            </p:cNvSpPr>
            <p:nvPr/>
          </p:nvSpPr>
          <p:spPr bwMode="auto">
            <a:xfrm>
              <a:off x="311" y="1153"/>
              <a:ext cx="697" cy="160"/>
            </a:xfrm>
            <a:prstGeom prst="rect">
              <a:avLst/>
            </a:prstGeom>
            <a:solidFill>
              <a:srgbClr val="FBB726"/>
            </a:solidFill>
            <a:ln w="9525">
              <a:solidFill>
                <a:schemeClr val="tx1"/>
              </a:solidFill>
              <a:miter lim="800000"/>
              <a:headEnd/>
              <a:tailEnd/>
            </a:ln>
          </p:spPr>
          <p:txBody>
            <a:bodyPr wrap="none" anchor="ctr"/>
            <a:lstStyle/>
            <a:p>
              <a:pPr algn="ctr">
                <a:buFontTx/>
                <a:buNone/>
              </a:pPr>
              <a:r>
                <a:rPr lang="en-US" sz="1400" b="0"/>
                <a:t>8</a:t>
              </a:r>
            </a:p>
          </p:txBody>
        </p:sp>
        <p:sp>
          <p:nvSpPr>
            <p:cNvPr id="72733" name="Rectangle 13"/>
            <p:cNvSpPr>
              <a:spLocks noChangeArrowheads="1"/>
            </p:cNvSpPr>
            <p:nvPr/>
          </p:nvSpPr>
          <p:spPr bwMode="auto">
            <a:xfrm>
              <a:off x="1005" y="1153"/>
              <a:ext cx="697" cy="160"/>
            </a:xfrm>
            <a:prstGeom prst="rect">
              <a:avLst/>
            </a:prstGeom>
            <a:solidFill>
              <a:srgbClr val="FBF82A"/>
            </a:solidFill>
            <a:ln w="9525">
              <a:solidFill>
                <a:schemeClr val="tx1"/>
              </a:solidFill>
              <a:miter lim="800000"/>
              <a:headEnd/>
              <a:tailEnd/>
            </a:ln>
          </p:spPr>
          <p:txBody>
            <a:bodyPr wrap="none" anchor="ctr"/>
            <a:lstStyle/>
            <a:p>
              <a:pPr algn="ctr">
                <a:buFontTx/>
                <a:buNone/>
              </a:pPr>
              <a:r>
                <a:rPr lang="en-US" sz="1400" b="0"/>
                <a:t>6</a:t>
              </a:r>
            </a:p>
          </p:txBody>
        </p:sp>
        <p:sp>
          <p:nvSpPr>
            <p:cNvPr id="72734" name="Rectangle 14"/>
            <p:cNvSpPr>
              <a:spLocks noChangeArrowheads="1"/>
            </p:cNvSpPr>
            <p:nvPr/>
          </p:nvSpPr>
          <p:spPr bwMode="auto">
            <a:xfrm>
              <a:off x="1701" y="1153"/>
              <a:ext cx="709" cy="16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t>6</a:t>
              </a:r>
            </a:p>
          </p:txBody>
        </p:sp>
        <p:sp>
          <p:nvSpPr>
            <p:cNvPr id="72735" name="Rectangle 15"/>
            <p:cNvSpPr>
              <a:spLocks noChangeArrowheads="1"/>
            </p:cNvSpPr>
            <p:nvPr/>
          </p:nvSpPr>
          <p:spPr bwMode="auto">
            <a:xfrm>
              <a:off x="2414" y="1153"/>
              <a:ext cx="523" cy="160"/>
            </a:xfrm>
            <a:prstGeom prst="rect">
              <a:avLst/>
            </a:prstGeom>
            <a:solidFill>
              <a:srgbClr val="7FD15E"/>
            </a:solidFill>
            <a:ln w="9525">
              <a:solidFill>
                <a:schemeClr val="tx1"/>
              </a:solidFill>
              <a:miter lim="800000"/>
              <a:headEnd/>
              <a:tailEnd/>
            </a:ln>
          </p:spPr>
          <p:txBody>
            <a:bodyPr wrap="none" anchor="ctr"/>
            <a:lstStyle/>
            <a:p>
              <a:pPr algn="ctr">
                <a:buFontTx/>
                <a:buNone/>
              </a:pPr>
              <a:r>
                <a:rPr lang="en-US" sz="1400" b="0"/>
                <a:t>0-4</a:t>
              </a:r>
            </a:p>
          </p:txBody>
        </p:sp>
        <p:sp>
          <p:nvSpPr>
            <p:cNvPr id="72736" name="Rectangle 16"/>
            <p:cNvSpPr>
              <a:spLocks noChangeArrowheads="1"/>
            </p:cNvSpPr>
            <p:nvPr/>
          </p:nvSpPr>
          <p:spPr bwMode="auto">
            <a:xfrm>
              <a:off x="2932" y="1153"/>
              <a:ext cx="425" cy="160"/>
            </a:xfrm>
            <a:prstGeom prst="rect">
              <a:avLst/>
            </a:prstGeom>
            <a:solidFill>
              <a:srgbClr val="D082D1"/>
            </a:solidFill>
            <a:ln w="9525">
              <a:solidFill>
                <a:schemeClr val="tx1"/>
              </a:solidFill>
              <a:miter lim="800000"/>
              <a:headEnd/>
              <a:tailEnd/>
            </a:ln>
          </p:spPr>
          <p:txBody>
            <a:bodyPr wrap="none" anchor="ctr"/>
            <a:lstStyle/>
            <a:p>
              <a:pPr algn="ctr">
                <a:buFontTx/>
                <a:buNone/>
              </a:pPr>
              <a:r>
                <a:rPr lang="en-US" sz="1400" b="0"/>
                <a:t>2</a:t>
              </a:r>
            </a:p>
          </p:txBody>
        </p:sp>
        <p:sp>
          <p:nvSpPr>
            <p:cNvPr id="72737" name="Rectangle 17"/>
            <p:cNvSpPr>
              <a:spLocks noChangeArrowheads="1"/>
            </p:cNvSpPr>
            <p:nvPr/>
          </p:nvSpPr>
          <p:spPr bwMode="auto">
            <a:xfrm>
              <a:off x="4414" y="1153"/>
              <a:ext cx="370" cy="160"/>
            </a:xfrm>
            <a:prstGeom prst="rect">
              <a:avLst/>
            </a:prstGeom>
            <a:solidFill>
              <a:srgbClr val="5DE3DC"/>
            </a:solidFill>
            <a:ln w="9525">
              <a:solidFill>
                <a:schemeClr val="tx1"/>
              </a:solidFill>
              <a:miter lim="800000"/>
              <a:headEnd/>
              <a:tailEnd/>
            </a:ln>
          </p:spPr>
          <p:txBody>
            <a:bodyPr wrap="none" anchor="ctr"/>
            <a:lstStyle/>
            <a:p>
              <a:pPr algn="ctr">
                <a:buFontTx/>
                <a:buNone/>
              </a:pPr>
              <a:r>
                <a:rPr lang="en-US" sz="1400" b="0"/>
                <a:t>4</a:t>
              </a:r>
            </a:p>
          </p:txBody>
        </p:sp>
        <p:sp>
          <p:nvSpPr>
            <p:cNvPr id="72738" name="Rectangle 18"/>
            <p:cNvSpPr>
              <a:spLocks noChangeArrowheads="1"/>
            </p:cNvSpPr>
            <p:nvPr/>
          </p:nvSpPr>
          <p:spPr bwMode="auto">
            <a:xfrm>
              <a:off x="4780" y="1153"/>
              <a:ext cx="700" cy="156"/>
            </a:xfrm>
            <a:prstGeom prst="rect">
              <a:avLst/>
            </a:prstGeom>
            <a:solidFill>
              <a:srgbClr val="FFFFFF"/>
            </a:solidFill>
            <a:ln w="9525">
              <a:solidFill>
                <a:schemeClr val="tx1"/>
              </a:solidFill>
              <a:miter lim="800000"/>
              <a:headEnd/>
              <a:tailEnd/>
            </a:ln>
          </p:spPr>
          <p:txBody>
            <a:bodyPr wrap="none" anchor="ctr"/>
            <a:lstStyle/>
            <a:p>
              <a:pPr algn="ctr">
                <a:buFontTx/>
                <a:buNone/>
              </a:pPr>
              <a:r>
                <a:rPr lang="en-US" sz="1400" b="0"/>
                <a:t>12</a:t>
              </a:r>
            </a:p>
          </p:txBody>
        </p:sp>
        <p:sp>
          <p:nvSpPr>
            <p:cNvPr id="72739" name="Rectangle 19"/>
            <p:cNvSpPr>
              <a:spLocks noChangeArrowheads="1"/>
            </p:cNvSpPr>
            <p:nvPr/>
          </p:nvSpPr>
          <p:spPr bwMode="auto">
            <a:xfrm>
              <a:off x="3353" y="1153"/>
              <a:ext cx="1064" cy="160"/>
            </a:xfrm>
            <a:prstGeom prst="rect">
              <a:avLst/>
            </a:prstGeom>
            <a:solidFill>
              <a:srgbClr val="C0C0C0"/>
            </a:solidFill>
            <a:ln w="9525">
              <a:solidFill>
                <a:schemeClr val="tx1"/>
              </a:solidFill>
              <a:miter lim="800000"/>
              <a:headEnd/>
              <a:tailEnd/>
            </a:ln>
          </p:spPr>
          <p:txBody>
            <a:bodyPr wrap="none" anchor="ctr"/>
            <a:lstStyle/>
            <a:p>
              <a:pPr algn="ctr">
                <a:buFontTx/>
                <a:buNone/>
              </a:pPr>
              <a:r>
                <a:rPr lang="en-US" sz="1400" b="0"/>
                <a:t>46-1500</a:t>
              </a:r>
            </a:p>
          </p:txBody>
        </p:sp>
      </p:grpSp>
      <p:sp>
        <p:nvSpPr>
          <p:cNvPr id="72709" name="Rectangle 36"/>
          <p:cNvSpPr>
            <a:spLocks noChangeArrowheads="1"/>
          </p:cNvSpPr>
          <p:nvPr/>
        </p:nvSpPr>
        <p:spPr bwMode="auto">
          <a:xfrm>
            <a:off x="2001838" y="3209119"/>
            <a:ext cx="1089025" cy="509588"/>
          </a:xfrm>
          <a:prstGeom prst="rect">
            <a:avLst/>
          </a:prstGeom>
          <a:solidFill>
            <a:srgbClr val="FFFFC4"/>
          </a:solidFill>
          <a:ln w="9525">
            <a:solidFill>
              <a:schemeClr val="tx1"/>
            </a:solidFill>
            <a:miter lim="800000"/>
            <a:headEnd/>
            <a:tailEnd/>
          </a:ln>
        </p:spPr>
        <p:txBody>
          <a:bodyPr anchor="ctr"/>
          <a:lstStyle/>
          <a:p>
            <a:pPr algn="ctr">
              <a:buFontTx/>
              <a:buNone/>
            </a:pPr>
            <a:r>
              <a:rPr lang="en-US" sz="1300"/>
              <a:t>Source IP</a:t>
            </a:r>
          </a:p>
        </p:txBody>
      </p:sp>
      <p:sp>
        <p:nvSpPr>
          <p:cNvPr id="72710" name="Rectangle 37"/>
          <p:cNvSpPr>
            <a:spLocks noChangeArrowheads="1"/>
          </p:cNvSpPr>
          <p:nvPr/>
        </p:nvSpPr>
        <p:spPr bwMode="auto">
          <a:xfrm>
            <a:off x="3089275" y="3209119"/>
            <a:ext cx="1131888" cy="509588"/>
          </a:xfrm>
          <a:prstGeom prst="rect">
            <a:avLst/>
          </a:prstGeom>
          <a:solidFill>
            <a:schemeClr val="accent1"/>
          </a:solidFill>
          <a:ln w="9525">
            <a:solidFill>
              <a:schemeClr val="tx1"/>
            </a:solidFill>
            <a:miter lim="800000"/>
            <a:headEnd/>
            <a:tailEnd/>
          </a:ln>
        </p:spPr>
        <p:txBody>
          <a:bodyPr anchor="ctr"/>
          <a:lstStyle/>
          <a:p>
            <a:pPr algn="ctr">
              <a:buFontTx/>
              <a:buNone/>
            </a:pPr>
            <a:r>
              <a:rPr lang="en-US" sz="1300"/>
              <a:t>Destination</a:t>
            </a:r>
          </a:p>
          <a:p>
            <a:pPr algn="ctr">
              <a:buFontTx/>
              <a:buNone/>
            </a:pPr>
            <a:r>
              <a:rPr lang="en-US" sz="1300"/>
              <a:t>IP</a:t>
            </a:r>
            <a:endParaRPr lang="en-US" sz="1300" b="0"/>
          </a:p>
        </p:txBody>
      </p:sp>
      <p:sp>
        <p:nvSpPr>
          <p:cNvPr id="72711" name="Rectangle 38"/>
          <p:cNvSpPr>
            <a:spLocks noChangeArrowheads="1"/>
          </p:cNvSpPr>
          <p:nvPr/>
        </p:nvSpPr>
        <p:spPr bwMode="auto">
          <a:xfrm>
            <a:off x="4176713" y="3209119"/>
            <a:ext cx="1106487" cy="509588"/>
          </a:xfrm>
          <a:prstGeom prst="rect">
            <a:avLst/>
          </a:prstGeom>
          <a:solidFill>
            <a:srgbClr val="C0C0C0"/>
          </a:solidFill>
          <a:ln w="9525">
            <a:solidFill>
              <a:schemeClr val="tx1"/>
            </a:solidFill>
            <a:miter lim="800000"/>
            <a:headEnd/>
            <a:tailEnd/>
          </a:ln>
        </p:spPr>
        <p:txBody>
          <a:bodyPr anchor="ctr"/>
          <a:lstStyle/>
          <a:p>
            <a:pPr algn="ctr">
              <a:buFontTx/>
              <a:buNone/>
            </a:pPr>
            <a:r>
              <a:rPr lang="en-US" sz="1300" b="0"/>
              <a:t>Zero</a:t>
            </a:r>
          </a:p>
        </p:txBody>
      </p:sp>
      <p:sp>
        <p:nvSpPr>
          <p:cNvPr id="72712" name="Rectangle 39"/>
          <p:cNvSpPr>
            <a:spLocks noChangeArrowheads="1"/>
          </p:cNvSpPr>
          <p:nvPr/>
        </p:nvSpPr>
        <p:spPr bwMode="auto">
          <a:xfrm>
            <a:off x="5280025" y="3209119"/>
            <a:ext cx="817563" cy="509588"/>
          </a:xfrm>
          <a:prstGeom prst="rect">
            <a:avLst/>
          </a:prstGeom>
          <a:solidFill>
            <a:srgbClr val="D082D1"/>
          </a:solidFill>
          <a:ln w="9525">
            <a:solidFill>
              <a:schemeClr val="tx1"/>
            </a:solidFill>
            <a:miter lim="800000"/>
            <a:headEnd/>
            <a:tailEnd/>
          </a:ln>
        </p:spPr>
        <p:txBody>
          <a:bodyPr anchor="ctr"/>
          <a:lstStyle/>
          <a:p>
            <a:pPr algn="ctr">
              <a:buFontTx/>
              <a:buNone/>
            </a:pPr>
            <a:r>
              <a:rPr lang="en-US" sz="1300" b="0"/>
              <a:t>Protocol</a:t>
            </a:r>
          </a:p>
        </p:txBody>
      </p:sp>
      <p:sp>
        <p:nvSpPr>
          <p:cNvPr id="72713" name="Rectangle 40"/>
          <p:cNvSpPr>
            <a:spLocks noChangeArrowheads="1"/>
          </p:cNvSpPr>
          <p:nvPr/>
        </p:nvSpPr>
        <p:spPr bwMode="auto">
          <a:xfrm>
            <a:off x="6089650" y="3209119"/>
            <a:ext cx="663575" cy="509588"/>
          </a:xfrm>
          <a:prstGeom prst="rect">
            <a:avLst/>
          </a:prstGeom>
          <a:solidFill>
            <a:schemeClr val="folHlink"/>
          </a:solidFill>
          <a:ln w="9525">
            <a:solidFill>
              <a:schemeClr val="tx1"/>
            </a:solidFill>
            <a:miter lim="800000"/>
            <a:headEnd/>
            <a:tailEnd/>
          </a:ln>
        </p:spPr>
        <p:txBody>
          <a:bodyPr anchor="ctr"/>
          <a:lstStyle/>
          <a:p>
            <a:pPr algn="ctr">
              <a:buFontTx/>
              <a:buNone/>
            </a:pPr>
            <a:r>
              <a:rPr lang="en-US" sz="1200" b="0"/>
              <a:t>Length</a:t>
            </a:r>
          </a:p>
        </p:txBody>
      </p:sp>
      <p:sp>
        <p:nvSpPr>
          <p:cNvPr id="72714" name="Rectangle 41"/>
          <p:cNvSpPr>
            <a:spLocks noChangeArrowheads="1"/>
          </p:cNvSpPr>
          <p:nvPr/>
        </p:nvSpPr>
        <p:spPr bwMode="auto">
          <a:xfrm>
            <a:off x="6748463" y="3209119"/>
            <a:ext cx="1663700" cy="512763"/>
          </a:xfrm>
          <a:prstGeom prst="rect">
            <a:avLst/>
          </a:prstGeom>
          <a:solidFill>
            <a:srgbClr val="FF6666"/>
          </a:solidFill>
          <a:ln w="9525">
            <a:solidFill>
              <a:schemeClr val="tx1"/>
            </a:solidFill>
            <a:miter lim="800000"/>
            <a:headEnd/>
            <a:tailEnd/>
          </a:ln>
        </p:spPr>
        <p:txBody>
          <a:bodyPr anchor="ctr"/>
          <a:lstStyle/>
          <a:p>
            <a:pPr algn="ctr">
              <a:buFontTx/>
              <a:buNone/>
            </a:pPr>
            <a:r>
              <a:rPr lang="en-US" sz="1300" b="0"/>
              <a:t>Data</a:t>
            </a:r>
          </a:p>
        </p:txBody>
      </p:sp>
      <p:sp>
        <p:nvSpPr>
          <p:cNvPr id="72715" name="Rectangle 44"/>
          <p:cNvSpPr>
            <a:spLocks noChangeArrowheads="1"/>
          </p:cNvSpPr>
          <p:nvPr/>
        </p:nvSpPr>
        <p:spPr bwMode="auto">
          <a:xfrm>
            <a:off x="2005013" y="3717119"/>
            <a:ext cx="1089025" cy="190500"/>
          </a:xfrm>
          <a:prstGeom prst="rect">
            <a:avLst/>
          </a:prstGeom>
          <a:solidFill>
            <a:srgbClr val="FFFFC4"/>
          </a:solidFill>
          <a:ln w="9525">
            <a:solidFill>
              <a:schemeClr val="tx1"/>
            </a:solidFill>
            <a:miter lim="800000"/>
            <a:headEnd/>
            <a:tailEnd/>
          </a:ln>
        </p:spPr>
        <p:txBody>
          <a:bodyPr wrap="none" anchor="ctr"/>
          <a:lstStyle/>
          <a:p>
            <a:pPr algn="ctr">
              <a:buFontTx/>
              <a:buNone/>
            </a:pPr>
            <a:r>
              <a:rPr lang="en-US" sz="1400" b="0"/>
              <a:t>4</a:t>
            </a:r>
          </a:p>
        </p:txBody>
      </p:sp>
      <p:sp>
        <p:nvSpPr>
          <p:cNvPr id="72716" name="Rectangle 45"/>
          <p:cNvSpPr>
            <a:spLocks noChangeArrowheads="1"/>
          </p:cNvSpPr>
          <p:nvPr/>
        </p:nvSpPr>
        <p:spPr bwMode="auto">
          <a:xfrm>
            <a:off x="3089275" y="3717119"/>
            <a:ext cx="1089025" cy="190500"/>
          </a:xfrm>
          <a:prstGeom prst="rect">
            <a:avLst/>
          </a:prstGeom>
          <a:solidFill>
            <a:schemeClr val="accent1"/>
          </a:solidFill>
          <a:ln w="9525">
            <a:solidFill>
              <a:schemeClr val="tx1"/>
            </a:solidFill>
            <a:miter lim="800000"/>
            <a:headEnd/>
            <a:tailEnd/>
          </a:ln>
        </p:spPr>
        <p:txBody>
          <a:bodyPr wrap="none" anchor="ctr"/>
          <a:lstStyle/>
          <a:p>
            <a:pPr algn="ctr">
              <a:buFontTx/>
              <a:buNone/>
            </a:pPr>
            <a:r>
              <a:rPr lang="en-US" sz="1400" b="0"/>
              <a:t>4</a:t>
            </a:r>
          </a:p>
        </p:txBody>
      </p:sp>
      <p:sp>
        <p:nvSpPr>
          <p:cNvPr id="72717" name="Rectangle 46"/>
          <p:cNvSpPr>
            <a:spLocks noChangeArrowheads="1"/>
          </p:cNvSpPr>
          <p:nvPr/>
        </p:nvSpPr>
        <p:spPr bwMode="auto">
          <a:xfrm>
            <a:off x="4176713" y="3717119"/>
            <a:ext cx="1106487" cy="190500"/>
          </a:xfrm>
          <a:prstGeom prst="rect">
            <a:avLst/>
          </a:prstGeom>
          <a:solidFill>
            <a:srgbClr val="C0C0C0"/>
          </a:solidFill>
          <a:ln w="9525">
            <a:solidFill>
              <a:schemeClr val="tx1"/>
            </a:solidFill>
            <a:miter lim="800000"/>
            <a:headEnd/>
            <a:tailEnd/>
          </a:ln>
        </p:spPr>
        <p:txBody>
          <a:bodyPr wrap="none" anchor="ctr"/>
          <a:lstStyle/>
          <a:p>
            <a:pPr algn="ctr">
              <a:buFontTx/>
              <a:buNone/>
            </a:pPr>
            <a:r>
              <a:rPr lang="en-US" sz="1400" b="0"/>
              <a:t>1</a:t>
            </a:r>
          </a:p>
        </p:txBody>
      </p:sp>
      <p:sp>
        <p:nvSpPr>
          <p:cNvPr id="72718" name="Rectangle 47"/>
          <p:cNvSpPr>
            <a:spLocks noChangeArrowheads="1"/>
          </p:cNvSpPr>
          <p:nvPr/>
        </p:nvSpPr>
        <p:spPr bwMode="auto">
          <a:xfrm>
            <a:off x="5280025" y="3717119"/>
            <a:ext cx="817563" cy="190500"/>
          </a:xfrm>
          <a:prstGeom prst="rect">
            <a:avLst/>
          </a:prstGeom>
          <a:solidFill>
            <a:srgbClr val="D082D1"/>
          </a:solidFill>
          <a:ln w="9525">
            <a:solidFill>
              <a:schemeClr val="tx1"/>
            </a:solidFill>
            <a:miter lim="800000"/>
            <a:headEnd/>
            <a:tailEnd/>
          </a:ln>
        </p:spPr>
        <p:txBody>
          <a:bodyPr wrap="none" anchor="ctr"/>
          <a:lstStyle/>
          <a:p>
            <a:pPr algn="ctr">
              <a:buFontTx/>
              <a:buNone/>
            </a:pPr>
            <a:r>
              <a:rPr lang="en-US" sz="1400" b="0"/>
              <a:t>1</a:t>
            </a:r>
          </a:p>
        </p:txBody>
      </p:sp>
      <p:sp>
        <p:nvSpPr>
          <p:cNvPr id="72719" name="Rectangle 48"/>
          <p:cNvSpPr>
            <a:spLocks noChangeArrowheads="1"/>
          </p:cNvSpPr>
          <p:nvPr/>
        </p:nvSpPr>
        <p:spPr bwMode="auto">
          <a:xfrm>
            <a:off x="6089650" y="3717119"/>
            <a:ext cx="663575" cy="190500"/>
          </a:xfrm>
          <a:prstGeom prst="rect">
            <a:avLst/>
          </a:prstGeom>
          <a:solidFill>
            <a:schemeClr val="folHlink"/>
          </a:solidFill>
          <a:ln w="9525">
            <a:solidFill>
              <a:schemeClr val="tx1"/>
            </a:solidFill>
            <a:miter lim="800000"/>
            <a:headEnd/>
            <a:tailEnd/>
          </a:ln>
        </p:spPr>
        <p:txBody>
          <a:bodyPr wrap="none" anchor="ctr"/>
          <a:lstStyle/>
          <a:p>
            <a:pPr algn="ctr">
              <a:buFontTx/>
              <a:buNone/>
            </a:pPr>
            <a:r>
              <a:rPr lang="en-US" sz="1400" b="0"/>
              <a:t>2</a:t>
            </a:r>
          </a:p>
        </p:txBody>
      </p:sp>
      <p:sp>
        <p:nvSpPr>
          <p:cNvPr id="72720" name="Rectangle 51"/>
          <p:cNvSpPr>
            <a:spLocks noChangeArrowheads="1"/>
          </p:cNvSpPr>
          <p:nvPr/>
        </p:nvSpPr>
        <p:spPr bwMode="auto">
          <a:xfrm>
            <a:off x="6746875" y="3717119"/>
            <a:ext cx="1671638" cy="190500"/>
          </a:xfrm>
          <a:prstGeom prst="rect">
            <a:avLst/>
          </a:prstGeom>
          <a:solidFill>
            <a:srgbClr val="FF6666"/>
          </a:solidFill>
          <a:ln w="9525">
            <a:solidFill>
              <a:schemeClr val="tx1"/>
            </a:solidFill>
            <a:miter lim="800000"/>
            <a:headEnd/>
            <a:tailEnd/>
          </a:ln>
        </p:spPr>
        <p:txBody>
          <a:bodyPr wrap="none" anchor="ctr"/>
          <a:lstStyle/>
          <a:p>
            <a:pPr algn="ctr">
              <a:buFontTx/>
              <a:buNone/>
            </a:pPr>
            <a:r>
              <a:rPr lang="en-US" sz="1400" b="0"/>
              <a:t>38-1492</a:t>
            </a:r>
          </a:p>
        </p:txBody>
      </p:sp>
      <p:sp>
        <p:nvSpPr>
          <p:cNvPr id="72721" name="Line 56"/>
          <p:cNvSpPr>
            <a:spLocks noChangeShapeType="1"/>
          </p:cNvSpPr>
          <p:nvPr/>
        </p:nvSpPr>
        <p:spPr bwMode="auto">
          <a:xfrm>
            <a:off x="7019925" y="2642382"/>
            <a:ext cx="1385888" cy="528637"/>
          </a:xfrm>
          <a:prstGeom prst="line">
            <a:avLst/>
          </a:prstGeom>
          <a:noFill/>
          <a:ln w="28575">
            <a:solidFill>
              <a:schemeClr val="tx1"/>
            </a:solidFill>
            <a:round/>
            <a:headEnd/>
            <a:tailEnd type="stealth" w="med" len="med"/>
          </a:ln>
          <a:extLst>
            <a:ext uri="{909E8E84-426E-40dd-AFC4-6F175D3DCCD1}">
              <a14:hiddenFill xmlns="" xmlns:a14="http://schemas.microsoft.com/office/drawing/2010/main">
                <a:noFill/>
              </a14:hiddenFill>
            </a:ext>
          </a:extLst>
        </p:spPr>
        <p:txBody>
          <a:bodyPr rIns="30953" anchor="ctr">
            <a:spAutoFit/>
          </a:bodyPr>
          <a:lstStyle/>
          <a:p>
            <a:endParaRPr lang="en-US"/>
          </a:p>
        </p:txBody>
      </p:sp>
      <p:sp>
        <p:nvSpPr>
          <p:cNvPr id="72722" name="Line 57"/>
          <p:cNvSpPr>
            <a:spLocks noChangeShapeType="1"/>
          </p:cNvSpPr>
          <p:nvPr/>
        </p:nvSpPr>
        <p:spPr bwMode="auto">
          <a:xfrm flipH="1">
            <a:off x="2081213" y="2632857"/>
            <a:ext cx="3254375" cy="538162"/>
          </a:xfrm>
          <a:prstGeom prst="line">
            <a:avLst/>
          </a:prstGeom>
          <a:noFill/>
          <a:ln w="28575">
            <a:solidFill>
              <a:schemeClr val="tx1"/>
            </a:solidFill>
            <a:round/>
            <a:headEnd/>
            <a:tailEnd type="stealth" w="med" len="med"/>
          </a:ln>
          <a:extLst>
            <a:ext uri="{909E8E84-426E-40dd-AFC4-6F175D3DCCD1}">
              <a14:hiddenFill xmlns="" xmlns:a14="http://schemas.microsoft.com/office/drawing/2010/main">
                <a:noFill/>
              </a14:hiddenFill>
            </a:ext>
          </a:extLst>
        </p:spPr>
        <p:txBody>
          <a:bodyPr rIns="30953" anchor="ctr">
            <a:spAutoFit/>
          </a:bodyPr>
          <a:lstStyle/>
          <a:p>
            <a:endParaRPr lang="en-US"/>
          </a:p>
        </p:txBody>
      </p:sp>
      <p:sp>
        <p:nvSpPr>
          <p:cNvPr id="72723" name="AutoShape 59"/>
          <p:cNvSpPr>
            <a:spLocks noChangeArrowheads="1"/>
          </p:cNvSpPr>
          <p:nvPr/>
        </p:nvSpPr>
        <p:spPr bwMode="auto">
          <a:xfrm>
            <a:off x="1308100" y="2993219"/>
            <a:ext cx="3568700" cy="1166813"/>
          </a:xfrm>
          <a:prstGeom prst="irregularSeal1">
            <a:avLst/>
          </a:prstGeom>
          <a:noFill/>
          <a:ln w="38100">
            <a:solidFill>
              <a:srgbClr val="FF6666"/>
            </a:solidFill>
            <a:miter lim="800000"/>
            <a:headEnd/>
            <a:tailEnd/>
          </a:ln>
          <a:extLst>
            <a:ext uri="{909E8E84-426E-40dd-AFC4-6F175D3DCCD1}">
              <a14:hiddenFill xmlns="" xmlns:a14="http://schemas.microsoft.com/office/drawing/2010/main">
                <a:solidFill>
                  <a:srgbClr val="FFFFFF"/>
                </a:solidFill>
              </a14:hiddenFill>
            </a:ext>
          </a:extLst>
        </p:spPr>
        <p:txBody>
          <a:bodyPr rIns="30953" anchor="ctr">
            <a:spAutoFit/>
          </a:bodyPr>
          <a:lstStyle/>
          <a:p>
            <a:endParaRPr lang="en-US"/>
          </a:p>
        </p:txBody>
      </p:sp>
      <p:sp>
        <p:nvSpPr>
          <p:cNvPr id="2" name="Date Placeholder 1"/>
          <p:cNvSpPr>
            <a:spLocks noGrp="1"/>
          </p:cNvSpPr>
          <p:nvPr>
            <p:ph type="dt" sz="half" idx="10"/>
          </p:nvPr>
        </p:nvSpPr>
        <p:spPr>
          <a:xfrm>
            <a:off x="6794936" y="6882451"/>
            <a:ext cx="2133600" cy="365125"/>
          </a:xfrm>
        </p:spPr>
        <p:txBody>
          <a:bodyPr/>
          <a:lstStyle/>
          <a:p>
            <a:fld id="{ACC4DBA6-C548-9348-9913-345ADE802322}" type="datetime1">
              <a:rPr lang="en-US" smtClean="0"/>
              <a:t>11/16/23</a:t>
            </a:fld>
            <a:endParaRPr lang="en-US"/>
          </a:p>
        </p:txBody>
      </p:sp>
    </p:spTree>
    <p:extLst>
      <p:ext uri="{BB962C8B-B14F-4D97-AF65-F5344CB8AC3E}">
        <p14:creationId xmlns:p14="http://schemas.microsoft.com/office/powerpoint/2010/main" val="196090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animEffect transition="in" filter="dissolve">
                                      <p:cBhvr>
                                        <p:cTn id="7" dur="500"/>
                                        <p:tgtEl>
                                          <p:spTgt spid="727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2707">
                                            <p:txEl>
                                              <p:pRg st="1" end="1"/>
                                            </p:txEl>
                                          </p:spTgt>
                                        </p:tgtEl>
                                        <p:attrNameLst>
                                          <p:attrName>style.visibility</p:attrName>
                                        </p:attrNameLst>
                                      </p:cBhvr>
                                      <p:to>
                                        <p:strVal val="visible"/>
                                      </p:to>
                                    </p:set>
                                    <p:animEffect transition="in" filter="dissolve">
                                      <p:cBhvr>
                                        <p:cTn id="12" dur="500"/>
                                        <p:tgtEl>
                                          <p:spTgt spid="727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2707">
                                            <p:txEl>
                                              <p:pRg st="2" end="2"/>
                                            </p:txEl>
                                          </p:spTgt>
                                        </p:tgtEl>
                                        <p:attrNameLst>
                                          <p:attrName>style.visibility</p:attrName>
                                        </p:attrNameLst>
                                      </p:cBhvr>
                                      <p:to>
                                        <p:strVal val="visible"/>
                                      </p:to>
                                    </p:set>
                                    <p:animEffect transition="in" filter="dissolve">
                                      <p:cBhvr>
                                        <p:cTn id="17" dur="500"/>
                                        <p:tgtEl>
                                          <p:spTgt spid="727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ARP</a:t>
            </a:r>
          </a:p>
        </p:txBody>
      </p:sp>
      <p:sp>
        <p:nvSpPr>
          <p:cNvPr id="74755" name="Rectangle 3"/>
          <p:cNvSpPr>
            <a:spLocks noGrp="1" noChangeArrowheads="1"/>
          </p:cNvSpPr>
          <p:nvPr>
            <p:ph type="body" idx="1"/>
          </p:nvPr>
        </p:nvSpPr>
        <p:spPr>
          <a:xfrm>
            <a:off x="500063" y="1752650"/>
            <a:ext cx="8229600" cy="4699000"/>
          </a:xfrm>
        </p:spPr>
        <p:txBody>
          <a:bodyPr>
            <a:normAutofit fontScale="92500" lnSpcReduction="10000"/>
          </a:bodyPr>
          <a:lstStyle/>
          <a:p>
            <a:pPr eaLnBrk="1" hangingPunct="1">
              <a:lnSpc>
                <a:spcPct val="90000"/>
              </a:lnSpc>
            </a:pPr>
            <a:r>
              <a:rPr lang="en-US" sz="2800" dirty="0">
                <a:latin typeface="Arial" charset="0"/>
                <a:ea typeface="ＭＳ Ｐゴシック" charset="0"/>
                <a:cs typeface="ＭＳ Ｐゴシック" charset="0"/>
              </a:rPr>
              <a:t>Address Resolution Protocol</a:t>
            </a:r>
          </a:p>
          <a:p>
            <a:pPr eaLnBrk="1" hangingPunct="1">
              <a:lnSpc>
                <a:spcPct val="90000"/>
              </a:lnSpc>
            </a:pPr>
            <a:r>
              <a:rPr lang="en-US" sz="2800" dirty="0">
                <a:latin typeface="Arial" charset="0"/>
                <a:ea typeface="ＭＳ Ｐゴシック" charset="0"/>
                <a:cs typeface="ＭＳ Ｐゴシック" charset="0"/>
              </a:rPr>
              <a:t>Used with Ethernet to discover IP addresses</a:t>
            </a:r>
          </a:p>
          <a:p>
            <a:pPr eaLnBrk="1" hangingPunct="1">
              <a:lnSpc>
                <a:spcPct val="90000"/>
              </a:lnSpc>
            </a:pPr>
            <a:r>
              <a:rPr lang="en-US" sz="2800" dirty="0">
                <a:latin typeface="Arial" charset="0"/>
                <a:ea typeface="ＭＳ Ｐゴシック" charset="0"/>
                <a:cs typeface="ＭＳ Ｐゴシック" charset="0"/>
              </a:rPr>
              <a:t>How?</a:t>
            </a:r>
          </a:p>
          <a:p>
            <a:pPr lvl="1" eaLnBrk="1" hangingPunct="1">
              <a:lnSpc>
                <a:spcPct val="90000"/>
              </a:lnSpc>
            </a:pPr>
            <a:r>
              <a:rPr lang="en-US" sz="2400" dirty="0">
                <a:latin typeface="Arial" charset="0"/>
                <a:ea typeface="ＭＳ Ｐゴシック" charset="0"/>
              </a:rPr>
              <a:t>IP stack needs to send to IP address </a:t>
            </a:r>
            <a:r>
              <a:rPr lang="en-US" sz="2400" i="1" u="sng" dirty="0">
                <a:latin typeface="Arial" charset="0"/>
                <a:ea typeface="ＭＳ Ｐゴシック" charset="0"/>
              </a:rPr>
              <a:t>a</a:t>
            </a:r>
            <a:r>
              <a:rPr lang="en-US" sz="2400" dirty="0">
                <a:latin typeface="Arial" charset="0"/>
                <a:ea typeface="ＭＳ Ｐゴシック" charset="0"/>
              </a:rPr>
              <a:t>, but </a:t>
            </a:r>
            <a:r>
              <a:rPr lang="en-US" sz="2400" dirty="0" err="1">
                <a:latin typeface="Arial" charset="0"/>
                <a:ea typeface="ＭＳ Ｐゴシック" charset="0"/>
              </a:rPr>
              <a:t>doesn</a:t>
            </a:r>
            <a:r>
              <a:rPr lang="ja-JP" altLang="en-US" sz="2400" dirty="0">
                <a:latin typeface="Arial" charset="0"/>
                <a:ea typeface="ＭＳ Ｐゴシック" charset="0"/>
              </a:rPr>
              <a:t>’</a:t>
            </a:r>
            <a:r>
              <a:rPr lang="en-US" altLang="ja-JP" sz="2400" dirty="0">
                <a:latin typeface="Arial" charset="0"/>
                <a:ea typeface="ＭＳ Ｐゴシック" charset="0"/>
              </a:rPr>
              <a:t>t know what destination MAC address to use.</a:t>
            </a:r>
          </a:p>
          <a:p>
            <a:pPr lvl="1" eaLnBrk="1" hangingPunct="1">
              <a:lnSpc>
                <a:spcPct val="90000"/>
              </a:lnSpc>
            </a:pPr>
            <a:r>
              <a:rPr lang="en-US" sz="2400" dirty="0">
                <a:latin typeface="Arial" charset="0"/>
                <a:ea typeface="ＭＳ Ｐゴシック" charset="0"/>
              </a:rPr>
              <a:t>Broadcast an ARP-request message: </a:t>
            </a:r>
            <a:r>
              <a:rPr lang="ja-JP" altLang="en-US" sz="2400" dirty="0">
                <a:latin typeface="Arial" charset="0"/>
                <a:ea typeface="ＭＳ Ｐゴシック" charset="0"/>
              </a:rPr>
              <a:t>“</a:t>
            </a:r>
            <a:r>
              <a:rPr lang="en-US" altLang="ja-JP" sz="2400" dirty="0">
                <a:latin typeface="Arial" charset="0"/>
                <a:ea typeface="ＭＳ Ｐゴシック" charset="0"/>
              </a:rPr>
              <a:t>Who has IP address </a:t>
            </a:r>
            <a:r>
              <a:rPr lang="en-US" altLang="ja-JP" sz="2400" i="1" u="sng" dirty="0">
                <a:latin typeface="Arial" charset="0"/>
                <a:ea typeface="ＭＳ Ｐゴシック" charset="0"/>
              </a:rPr>
              <a:t>a</a:t>
            </a:r>
            <a:r>
              <a:rPr lang="en-US" altLang="ja-JP" sz="2400" dirty="0">
                <a:latin typeface="Arial" charset="0"/>
                <a:ea typeface="ＭＳ Ｐゴシック" charset="0"/>
              </a:rPr>
              <a:t>?</a:t>
            </a:r>
            <a:r>
              <a:rPr lang="ja-JP" altLang="en-US" sz="2400" dirty="0">
                <a:latin typeface="Arial" charset="0"/>
                <a:ea typeface="ＭＳ Ｐゴシック" charset="0"/>
              </a:rPr>
              <a:t>”</a:t>
            </a:r>
            <a:endParaRPr lang="en-US" altLang="ja-JP" sz="2400" dirty="0">
              <a:latin typeface="Arial" charset="0"/>
              <a:ea typeface="ＭＳ Ｐゴシック" charset="0"/>
            </a:endParaRPr>
          </a:p>
          <a:p>
            <a:pPr lvl="1" eaLnBrk="1" hangingPunct="1">
              <a:lnSpc>
                <a:spcPct val="90000"/>
              </a:lnSpc>
            </a:pPr>
            <a:r>
              <a:rPr lang="en-US" sz="2400" dirty="0">
                <a:latin typeface="Arial" charset="0"/>
                <a:ea typeface="ＭＳ Ｐゴシック" charset="0"/>
              </a:rPr>
              <a:t>Wait on unicast</a:t>
            </a:r>
            <a:r>
              <a:rPr lang="en-US" sz="2400" baseline="0" dirty="0">
                <a:latin typeface="Arial" charset="0"/>
                <a:ea typeface="ＭＳ Ｐゴシック" charset="0"/>
              </a:rPr>
              <a:t> </a:t>
            </a:r>
            <a:r>
              <a:rPr lang="en-US" sz="2400" dirty="0">
                <a:latin typeface="Arial" charset="0"/>
                <a:ea typeface="ＭＳ Ｐゴシック" charset="0"/>
              </a:rPr>
              <a:t>ARP-response: </a:t>
            </a:r>
            <a:r>
              <a:rPr lang="ja-JP" altLang="en-US" sz="2400" dirty="0">
                <a:latin typeface="Arial" charset="0"/>
                <a:ea typeface="ＭＳ Ｐゴシック" charset="0"/>
              </a:rPr>
              <a:t>“</a:t>
            </a:r>
            <a:r>
              <a:rPr lang="en-US" altLang="ja-JP" sz="2400" dirty="0">
                <a:latin typeface="Arial" charset="0"/>
                <a:ea typeface="ＭＳ Ｐゴシック" charset="0"/>
              </a:rPr>
              <a:t>I have IP address </a:t>
            </a:r>
            <a:r>
              <a:rPr lang="en-US" altLang="ja-JP" sz="2400" i="1" u="sng" dirty="0">
                <a:latin typeface="Arial" charset="0"/>
                <a:ea typeface="ＭＳ Ｐゴシック" charset="0"/>
              </a:rPr>
              <a:t>a</a:t>
            </a:r>
            <a:r>
              <a:rPr lang="en-US" altLang="ja-JP" sz="2400" dirty="0">
                <a:latin typeface="Arial" charset="0"/>
                <a:ea typeface="ＭＳ Ｐゴシック" charset="0"/>
              </a:rPr>
              <a:t>.</a:t>
            </a:r>
            <a:r>
              <a:rPr lang="ja-JP" altLang="en-US" sz="2400" dirty="0">
                <a:latin typeface="Arial" charset="0"/>
                <a:ea typeface="ＭＳ Ｐゴシック" charset="0"/>
              </a:rPr>
              <a:t>”</a:t>
            </a:r>
            <a:endParaRPr lang="en-US" altLang="ja-JP" sz="2400" dirty="0">
              <a:latin typeface="Arial" charset="0"/>
              <a:ea typeface="ＭＳ Ｐゴシック" charset="0"/>
            </a:endParaRPr>
          </a:p>
          <a:p>
            <a:pPr lvl="1" eaLnBrk="1" hangingPunct="1">
              <a:lnSpc>
                <a:spcPct val="90000"/>
              </a:lnSpc>
            </a:pPr>
            <a:r>
              <a:rPr lang="en-US" sz="2400" dirty="0">
                <a:latin typeface="Arial" charset="0"/>
                <a:ea typeface="ＭＳ Ｐゴシック" charset="0"/>
              </a:rPr>
              <a:t>Store the response in a local </a:t>
            </a:r>
            <a:r>
              <a:rPr lang="en-US" sz="2400" i="1" dirty="0">
                <a:latin typeface="Arial" charset="0"/>
                <a:ea typeface="ＭＳ Ｐゴシック" charset="0"/>
              </a:rPr>
              <a:t>ARP Table</a:t>
            </a:r>
            <a:r>
              <a:rPr lang="en-US" sz="2400" dirty="0">
                <a:latin typeface="Arial" charset="0"/>
                <a:ea typeface="ＭＳ Ｐゴシック" charset="0"/>
              </a:rPr>
              <a:t>, discarding entries when they become stale.</a:t>
            </a:r>
          </a:p>
          <a:p>
            <a:pPr lvl="1" eaLnBrk="1" hangingPunct="1">
              <a:lnSpc>
                <a:spcPct val="90000"/>
              </a:lnSpc>
            </a:pPr>
            <a:r>
              <a:rPr lang="en-US" sz="2400" dirty="0">
                <a:latin typeface="Arial" charset="0"/>
                <a:ea typeface="ＭＳ Ｐゴシック" charset="0"/>
              </a:rPr>
              <a:t>Use the corresponding entry in the ARP table to set the destination MAC address of the frame.</a:t>
            </a:r>
          </a:p>
        </p:txBody>
      </p:sp>
    </p:spTree>
    <p:extLst>
      <p:ext uri="{BB962C8B-B14F-4D97-AF65-F5344CB8AC3E}">
        <p14:creationId xmlns:p14="http://schemas.microsoft.com/office/powerpoint/2010/main" val="47526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4755">
                                            <p:txEl>
                                              <p:pRg st="1" end="1"/>
                                            </p:txEl>
                                          </p:spTgt>
                                        </p:tgtEl>
                                        <p:attrNameLst>
                                          <p:attrName>style.visibility</p:attrName>
                                        </p:attrNameLst>
                                      </p:cBhvr>
                                      <p:to>
                                        <p:strVal val="visible"/>
                                      </p:to>
                                    </p:set>
                                    <p:animEffect transition="in" filter="dissolve">
                                      <p:cBhvr>
                                        <p:cTn id="7" dur="500"/>
                                        <p:tgtEl>
                                          <p:spTgt spid="747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4755">
                                            <p:txEl>
                                              <p:pRg st="2" end="2"/>
                                            </p:txEl>
                                          </p:spTgt>
                                        </p:tgtEl>
                                        <p:attrNameLst>
                                          <p:attrName>style.visibility</p:attrName>
                                        </p:attrNameLst>
                                      </p:cBhvr>
                                      <p:to>
                                        <p:strVal val="visible"/>
                                      </p:to>
                                    </p:set>
                                    <p:animEffect transition="in" filter="dissolve">
                                      <p:cBhvr>
                                        <p:cTn id="12" dur="500"/>
                                        <p:tgtEl>
                                          <p:spTgt spid="747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4755">
                                            <p:txEl>
                                              <p:pRg st="3" end="3"/>
                                            </p:txEl>
                                          </p:spTgt>
                                        </p:tgtEl>
                                        <p:attrNameLst>
                                          <p:attrName>style.visibility</p:attrName>
                                        </p:attrNameLst>
                                      </p:cBhvr>
                                      <p:to>
                                        <p:strVal val="visible"/>
                                      </p:to>
                                    </p:set>
                                    <p:animEffect transition="in" filter="dissolve">
                                      <p:cBhvr>
                                        <p:cTn id="17" dur="500"/>
                                        <p:tgtEl>
                                          <p:spTgt spid="7475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4755">
                                            <p:txEl>
                                              <p:pRg st="4" end="4"/>
                                            </p:txEl>
                                          </p:spTgt>
                                        </p:tgtEl>
                                        <p:attrNameLst>
                                          <p:attrName>style.visibility</p:attrName>
                                        </p:attrNameLst>
                                      </p:cBhvr>
                                      <p:to>
                                        <p:strVal val="visible"/>
                                      </p:to>
                                    </p:set>
                                    <p:animEffect transition="in" filter="dissolve">
                                      <p:cBhvr>
                                        <p:cTn id="22" dur="500"/>
                                        <p:tgtEl>
                                          <p:spTgt spid="7475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4755">
                                            <p:txEl>
                                              <p:pRg st="5" end="5"/>
                                            </p:txEl>
                                          </p:spTgt>
                                        </p:tgtEl>
                                        <p:attrNameLst>
                                          <p:attrName>style.visibility</p:attrName>
                                        </p:attrNameLst>
                                      </p:cBhvr>
                                      <p:to>
                                        <p:strVal val="visible"/>
                                      </p:to>
                                    </p:set>
                                    <p:animEffect transition="in" filter="dissolve">
                                      <p:cBhvr>
                                        <p:cTn id="27" dur="500"/>
                                        <p:tgtEl>
                                          <p:spTgt spid="7475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4755">
                                            <p:txEl>
                                              <p:pRg st="6" end="6"/>
                                            </p:txEl>
                                          </p:spTgt>
                                        </p:tgtEl>
                                        <p:attrNameLst>
                                          <p:attrName>style.visibility</p:attrName>
                                        </p:attrNameLst>
                                      </p:cBhvr>
                                      <p:to>
                                        <p:strVal val="visible"/>
                                      </p:to>
                                    </p:set>
                                    <p:animEffect transition="in" filter="dissolve">
                                      <p:cBhvr>
                                        <p:cTn id="32" dur="500"/>
                                        <p:tgtEl>
                                          <p:spTgt spid="7475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4755">
                                            <p:txEl>
                                              <p:pRg st="7" end="7"/>
                                            </p:txEl>
                                          </p:spTgt>
                                        </p:tgtEl>
                                        <p:attrNameLst>
                                          <p:attrName>style.visibility</p:attrName>
                                        </p:attrNameLst>
                                      </p:cBhvr>
                                      <p:to>
                                        <p:strVal val="visible"/>
                                      </p:to>
                                    </p:set>
                                    <p:animEffect transition="in" filter="dissolve">
                                      <p:cBhvr>
                                        <p:cTn id="37" dur="500"/>
                                        <p:tgtEl>
                                          <p:spTgt spid="747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ARP Table Example</a:t>
            </a:r>
          </a:p>
        </p:txBody>
      </p:sp>
      <p:sp>
        <p:nvSpPr>
          <p:cNvPr id="76803" name="Rectangle 3"/>
          <p:cNvSpPr>
            <a:spLocks noGrp="1" noChangeArrowheads="1"/>
          </p:cNvSpPr>
          <p:nvPr>
            <p:ph idx="1"/>
          </p:nvPr>
        </p:nvSpPr>
        <p:spPr>
          <a:xfrm>
            <a:off x="448787" y="2131888"/>
            <a:ext cx="8574087" cy="4837333"/>
          </a:xfrm>
        </p:spPr>
        <p:txBody>
          <a:bodyPr>
            <a:normAutofit fontScale="92500" lnSpcReduction="10000"/>
          </a:bodyPr>
          <a:lstStyle/>
          <a:p>
            <a:pPr eaLnBrk="1" hangingPunct="1">
              <a:lnSpc>
                <a:spcPct val="90000"/>
              </a:lnSpc>
              <a:spcBef>
                <a:spcPts val="0"/>
              </a:spcBef>
              <a:buFontTx/>
              <a:buNone/>
            </a:pPr>
            <a:r>
              <a:rPr lang="en-US" sz="1500" dirty="0">
                <a:latin typeface="Courier New" charset="0"/>
                <a:ea typeface="ＭＳ Ｐゴシック" charset="0"/>
                <a:cs typeface="ＭＳ Ｐゴシック" charset="0"/>
              </a:rPr>
              <a:t>% </a:t>
            </a:r>
            <a:r>
              <a:rPr lang="en-US" sz="1500" dirty="0" err="1">
                <a:latin typeface="Courier New" charset="0"/>
                <a:ea typeface="ＭＳ Ｐゴシック" charset="0"/>
                <a:cs typeface="ＭＳ Ｐゴシック" charset="0"/>
              </a:rPr>
              <a:t>arp</a:t>
            </a:r>
            <a:r>
              <a:rPr lang="en-US" sz="1500" dirty="0">
                <a:latin typeface="Courier New" charset="0"/>
                <a:ea typeface="ＭＳ Ｐゴシック" charset="0"/>
                <a:cs typeface="ＭＳ Ｐゴシック" charset="0"/>
              </a:rPr>
              <a:t> -</a:t>
            </a:r>
            <a:r>
              <a:rPr lang="en-US" sz="1500" dirty="0" err="1">
                <a:latin typeface="Courier New" charset="0"/>
                <a:ea typeface="ＭＳ Ｐゴシック" charset="0"/>
                <a:cs typeface="ＭＳ Ｐゴシック" charset="0"/>
              </a:rPr>
              <a:t>anl</a:t>
            </a:r>
            <a:endParaRPr lang="en-US" sz="1500" dirty="0">
              <a:latin typeface="Courier New" charset="0"/>
              <a:ea typeface="ＭＳ Ｐゴシック" charset="0"/>
              <a:cs typeface="ＭＳ Ｐゴシック" charset="0"/>
            </a:endParaRPr>
          </a:p>
          <a:p>
            <a:pPr eaLnBrk="1" hangingPunct="1">
              <a:lnSpc>
                <a:spcPct val="90000"/>
              </a:lnSpc>
              <a:spcBef>
                <a:spcPts val="0"/>
              </a:spcBef>
              <a:buFontTx/>
              <a:buNone/>
            </a:pPr>
            <a:r>
              <a:rPr lang="en-US" sz="1500" dirty="0">
                <a:latin typeface="Courier New" charset="0"/>
                <a:ea typeface="ＭＳ Ｐゴシック" charset="0"/>
                <a:cs typeface="ＭＳ Ｐゴシック" charset="0"/>
              </a:rPr>
              <a:t>Neighbor                </a:t>
            </a:r>
            <a:r>
              <a:rPr lang="en-US" sz="1500" dirty="0" err="1">
                <a:latin typeface="Courier New" charset="0"/>
                <a:ea typeface="ＭＳ Ｐゴシック" charset="0"/>
                <a:cs typeface="ＭＳ Ｐゴシック" charset="0"/>
              </a:rPr>
              <a:t>Linklayer</a:t>
            </a:r>
            <a:r>
              <a:rPr lang="en-US" sz="1500" dirty="0">
                <a:latin typeface="Courier New" charset="0"/>
                <a:ea typeface="ＭＳ Ｐゴシック" charset="0"/>
                <a:cs typeface="ＭＳ Ｐゴシック" charset="0"/>
              </a:rPr>
              <a:t> Address Expire(O) Expire(I)     </a:t>
            </a:r>
            <a:r>
              <a:rPr lang="en-US" sz="1500" dirty="0" err="1">
                <a:latin typeface="Courier New" charset="0"/>
                <a:ea typeface="ＭＳ Ｐゴシック" charset="0"/>
                <a:cs typeface="ＭＳ Ｐゴシック" charset="0"/>
              </a:rPr>
              <a:t>Netif</a:t>
            </a:r>
            <a:r>
              <a:rPr lang="en-US" sz="1500" dirty="0">
                <a:latin typeface="Courier New" charset="0"/>
                <a:ea typeface="ＭＳ Ｐゴシック" charset="0"/>
                <a:cs typeface="ＭＳ Ｐゴシック" charset="0"/>
              </a:rPr>
              <a:t> Refs                            </a:t>
            </a:r>
          </a:p>
          <a:p>
            <a:pPr eaLnBrk="1" hangingPunct="1">
              <a:lnSpc>
                <a:spcPct val="90000"/>
              </a:lnSpc>
              <a:spcBef>
                <a:spcPts val="0"/>
              </a:spcBef>
              <a:buFontTx/>
              <a:buNone/>
            </a:pPr>
            <a:r>
              <a:rPr lang="en-US" sz="1500" dirty="0">
                <a:latin typeface="Courier New" charset="0"/>
                <a:ea typeface="ＭＳ Ｐゴシック" charset="0"/>
                <a:cs typeface="ＭＳ Ｐゴシック" charset="0"/>
              </a:rPr>
              <a:t>192.168.0.69            f0:18:98:b:95:42  expired   expired        en0    1</a:t>
            </a:r>
          </a:p>
          <a:p>
            <a:pPr eaLnBrk="1" hangingPunct="1">
              <a:lnSpc>
                <a:spcPct val="90000"/>
              </a:lnSpc>
              <a:spcBef>
                <a:spcPts val="0"/>
              </a:spcBef>
              <a:buFontTx/>
              <a:buNone/>
            </a:pPr>
            <a:r>
              <a:rPr lang="en-US" sz="1500" dirty="0">
                <a:latin typeface="Courier New" charset="0"/>
                <a:ea typeface="ＭＳ Ｐゴシック" charset="0"/>
                <a:cs typeface="ＭＳ Ｐゴシック" charset="0"/>
              </a:rPr>
              <a:t>192.168.0.79            4c:20:b8:a9:eb:80 1m21s     1m21s          en0    1</a:t>
            </a:r>
          </a:p>
          <a:p>
            <a:pPr eaLnBrk="1" hangingPunct="1">
              <a:lnSpc>
                <a:spcPct val="90000"/>
              </a:lnSpc>
              <a:spcBef>
                <a:spcPts val="0"/>
              </a:spcBef>
              <a:buFontTx/>
              <a:buNone/>
            </a:pPr>
            <a:r>
              <a:rPr lang="en-US" sz="1500" dirty="0">
                <a:latin typeface="Courier New" charset="0"/>
                <a:ea typeface="ＭＳ Ｐゴシック" charset="0"/>
                <a:cs typeface="ＭＳ Ｐゴシック" charset="0"/>
              </a:rPr>
              <a:t>192.168.0.84            e2:3c:4f:62:bd:11 8s        15s            en0    1</a:t>
            </a:r>
          </a:p>
          <a:p>
            <a:pPr eaLnBrk="1" hangingPunct="1">
              <a:lnSpc>
                <a:spcPct val="90000"/>
              </a:lnSpc>
              <a:spcBef>
                <a:spcPts val="0"/>
              </a:spcBef>
              <a:buFontTx/>
              <a:buNone/>
            </a:pPr>
            <a:r>
              <a:rPr lang="en-US" sz="1500" dirty="0">
                <a:latin typeface="Courier New" charset="0"/>
                <a:ea typeface="ＭＳ Ｐゴシック" charset="0"/>
                <a:cs typeface="ＭＳ Ｐゴシック" charset="0"/>
              </a:rPr>
              <a:t>192.168.0.85            ee:b3:0:a5:56:f1  32s       1m17s          en0    1</a:t>
            </a:r>
          </a:p>
          <a:p>
            <a:pPr eaLnBrk="1" hangingPunct="1">
              <a:lnSpc>
                <a:spcPct val="90000"/>
              </a:lnSpc>
              <a:spcBef>
                <a:spcPts val="0"/>
              </a:spcBef>
              <a:buFontTx/>
              <a:buNone/>
            </a:pPr>
            <a:r>
              <a:rPr lang="en-US" sz="1500" dirty="0">
                <a:latin typeface="Courier New" charset="0"/>
                <a:ea typeface="ＭＳ Ｐゴシック" charset="0"/>
                <a:cs typeface="ＭＳ Ｐゴシック" charset="0"/>
              </a:rPr>
              <a:t>192.168.0.87            14:7d:da:5a:c4:24 expired   2m2s           en0    1</a:t>
            </a:r>
          </a:p>
          <a:p>
            <a:pPr eaLnBrk="1" hangingPunct="1">
              <a:lnSpc>
                <a:spcPct val="90000"/>
              </a:lnSpc>
              <a:spcBef>
                <a:spcPts val="0"/>
              </a:spcBef>
              <a:buFontTx/>
              <a:buNone/>
            </a:pPr>
            <a:r>
              <a:rPr lang="en-US" sz="1500" dirty="0">
                <a:latin typeface="Courier New" charset="0"/>
                <a:ea typeface="ＭＳ Ｐゴシック" charset="0"/>
                <a:cs typeface="ＭＳ Ｐゴシック" charset="0"/>
              </a:rPr>
              <a:t>192.168.0.88            bc:d0:74:4e:88:98 expired   38s            en0    1</a:t>
            </a:r>
          </a:p>
          <a:p>
            <a:pPr eaLnBrk="1" hangingPunct="1">
              <a:lnSpc>
                <a:spcPct val="90000"/>
              </a:lnSpc>
              <a:spcBef>
                <a:spcPts val="0"/>
              </a:spcBef>
              <a:buFontTx/>
              <a:buNone/>
            </a:pPr>
            <a:r>
              <a:rPr lang="en-US" sz="1500" dirty="0">
                <a:latin typeface="Courier New" charset="0"/>
                <a:ea typeface="ＭＳ Ｐゴシック" charset="0"/>
                <a:cs typeface="ＭＳ Ｐゴシック" charset="0"/>
              </a:rPr>
              <a:t>192.168.0.92            24:f5:a2:ab:57:15 2m34s     2m34s          en0    1</a:t>
            </a:r>
          </a:p>
          <a:p>
            <a:pPr eaLnBrk="1" hangingPunct="1">
              <a:lnSpc>
                <a:spcPct val="90000"/>
              </a:lnSpc>
              <a:spcBef>
                <a:spcPts val="0"/>
              </a:spcBef>
              <a:buFontTx/>
              <a:buNone/>
            </a:pPr>
            <a:r>
              <a:rPr lang="en-US" sz="1500" dirty="0">
                <a:latin typeface="Courier New" charset="0"/>
                <a:ea typeface="ＭＳ Ｐゴシック" charset="0"/>
                <a:cs typeface="ＭＳ Ｐゴシック" charset="0"/>
              </a:rPr>
              <a:t>192.168.0.94            b8:27:eb:a:2b:15  expired   expired        en0    1</a:t>
            </a:r>
          </a:p>
          <a:p>
            <a:pPr eaLnBrk="1" hangingPunct="1">
              <a:lnSpc>
                <a:spcPct val="90000"/>
              </a:lnSpc>
              <a:spcBef>
                <a:spcPts val="0"/>
              </a:spcBef>
              <a:buFontTx/>
              <a:buNone/>
            </a:pPr>
            <a:r>
              <a:rPr lang="en-US" sz="1500" dirty="0">
                <a:latin typeface="Courier New" charset="0"/>
                <a:ea typeface="ＭＳ Ｐゴシック" charset="0"/>
                <a:cs typeface="ＭＳ Ｐゴシック" charset="0"/>
              </a:rPr>
              <a:t>192.168.0.97            9c:50:d1:11:ca:a4 expired   1m59s          en0    1</a:t>
            </a:r>
          </a:p>
          <a:p>
            <a:pPr eaLnBrk="1" hangingPunct="1">
              <a:lnSpc>
                <a:spcPct val="90000"/>
              </a:lnSpc>
              <a:spcBef>
                <a:spcPts val="0"/>
              </a:spcBef>
              <a:buFontTx/>
              <a:buNone/>
            </a:pPr>
            <a:r>
              <a:rPr lang="en-US" sz="1500" dirty="0">
                <a:latin typeface="Courier New" charset="0"/>
                <a:ea typeface="ＭＳ Ｐゴシック" charset="0"/>
                <a:cs typeface="ＭＳ Ｐゴシック" charset="0"/>
              </a:rPr>
              <a:t>192.168.0.106           d6:7d:33:61:35:6a expired   expired        en0    2</a:t>
            </a:r>
          </a:p>
          <a:p>
            <a:pPr eaLnBrk="1" hangingPunct="1">
              <a:lnSpc>
                <a:spcPct val="90000"/>
              </a:lnSpc>
              <a:spcBef>
                <a:spcPts val="0"/>
              </a:spcBef>
              <a:buFontTx/>
              <a:buNone/>
            </a:pPr>
            <a:r>
              <a:rPr lang="en-US" sz="1500" dirty="0">
                <a:latin typeface="Courier New" charset="0"/>
                <a:ea typeface="ＭＳ Ｐゴシック" charset="0"/>
                <a:cs typeface="ＭＳ Ｐゴシック" charset="0"/>
              </a:rPr>
              <a:t>192.168.0.109           24:f5:a2:ab:5e:b9 2m14s     2m14s          en0    1</a:t>
            </a:r>
          </a:p>
          <a:p>
            <a:pPr eaLnBrk="1" hangingPunct="1">
              <a:lnSpc>
                <a:spcPct val="90000"/>
              </a:lnSpc>
              <a:spcBef>
                <a:spcPts val="0"/>
              </a:spcBef>
              <a:buFontTx/>
              <a:buNone/>
            </a:pPr>
            <a:r>
              <a:rPr lang="en-US" sz="1500" dirty="0">
                <a:latin typeface="Courier New" charset="0"/>
                <a:ea typeface="ＭＳ Ｐゴシック" charset="0"/>
                <a:cs typeface="ＭＳ Ｐゴシック" charset="0"/>
              </a:rPr>
              <a:t>192.168.0.110           24:f5:a2:ab:5e:e1 2m18s     2m18s          en0    1</a:t>
            </a:r>
          </a:p>
          <a:p>
            <a:pPr eaLnBrk="1" hangingPunct="1">
              <a:lnSpc>
                <a:spcPct val="90000"/>
              </a:lnSpc>
              <a:spcBef>
                <a:spcPts val="0"/>
              </a:spcBef>
              <a:buFontTx/>
              <a:buNone/>
            </a:pPr>
            <a:r>
              <a:rPr lang="en-US" sz="1500" dirty="0">
                <a:latin typeface="Courier New" charset="0"/>
                <a:ea typeface="ＭＳ Ｐゴシック" charset="0"/>
                <a:cs typeface="ＭＳ Ｐゴシック" charset="0"/>
              </a:rPr>
              <a:t>192.168.0.111           f6:62:f6:80:d6:f1 56s       56s            en0    1</a:t>
            </a:r>
          </a:p>
          <a:p>
            <a:pPr eaLnBrk="1" hangingPunct="1">
              <a:lnSpc>
                <a:spcPct val="90000"/>
              </a:lnSpc>
              <a:spcBef>
                <a:spcPts val="0"/>
              </a:spcBef>
              <a:buFontTx/>
              <a:buNone/>
            </a:pPr>
            <a:r>
              <a:rPr lang="en-US" sz="1500" dirty="0">
                <a:latin typeface="Courier New" charset="0"/>
                <a:ea typeface="ＭＳ Ｐゴシック" charset="0"/>
                <a:cs typeface="ＭＳ Ｐゴシック" charset="0"/>
              </a:rPr>
              <a:t>192.168.0.113           ee:6a:e8:e6:67:cb 1m22s     1m29s          en0    1</a:t>
            </a:r>
          </a:p>
          <a:p>
            <a:pPr eaLnBrk="1" hangingPunct="1">
              <a:lnSpc>
                <a:spcPct val="90000"/>
              </a:lnSpc>
              <a:spcBef>
                <a:spcPts val="0"/>
              </a:spcBef>
              <a:buFontTx/>
              <a:buNone/>
            </a:pPr>
            <a:r>
              <a:rPr lang="en-US" sz="1500" dirty="0">
                <a:latin typeface="Courier New" charset="0"/>
                <a:ea typeface="ＭＳ Ｐゴシック" charset="0"/>
                <a:cs typeface="ＭＳ Ｐゴシック" charset="0"/>
              </a:rPr>
              <a:t>192.168.0.115           0:88:65:26:71:4b  expired   expired        en0    1</a:t>
            </a:r>
          </a:p>
          <a:p>
            <a:pPr eaLnBrk="1" hangingPunct="1">
              <a:lnSpc>
                <a:spcPct val="90000"/>
              </a:lnSpc>
              <a:spcBef>
                <a:spcPts val="0"/>
              </a:spcBef>
              <a:buFontTx/>
              <a:buNone/>
            </a:pPr>
            <a:r>
              <a:rPr lang="en-US" sz="1500" dirty="0">
                <a:latin typeface="Courier New" charset="0"/>
                <a:ea typeface="ＭＳ Ｐゴシック" charset="0"/>
                <a:cs typeface="ＭＳ Ｐゴシック" charset="0"/>
              </a:rPr>
              <a:t>192.168.0.118           8e:ab:c2:75:68:5b 41s       43s            en0    1</a:t>
            </a:r>
          </a:p>
          <a:p>
            <a:pPr eaLnBrk="1" hangingPunct="1">
              <a:lnSpc>
                <a:spcPct val="90000"/>
              </a:lnSpc>
              <a:spcBef>
                <a:spcPts val="0"/>
              </a:spcBef>
              <a:buFontTx/>
              <a:buNone/>
            </a:pPr>
            <a:r>
              <a:rPr lang="en-US" sz="1500" dirty="0">
                <a:latin typeface="Courier New" charset="0"/>
                <a:ea typeface="ＭＳ Ｐゴシック" charset="0"/>
                <a:cs typeface="ＭＳ Ｐゴシック" charset="0"/>
              </a:rPr>
              <a:t>192.168.0.127           ce:7c:cf:62:b0:3d expired   expired        en0    1</a:t>
            </a:r>
          </a:p>
          <a:p>
            <a:pPr eaLnBrk="1" hangingPunct="1">
              <a:lnSpc>
                <a:spcPct val="90000"/>
              </a:lnSpc>
              <a:spcBef>
                <a:spcPts val="0"/>
              </a:spcBef>
              <a:buFontTx/>
              <a:buNone/>
            </a:pPr>
            <a:r>
              <a:rPr lang="en-US" sz="1500" dirty="0">
                <a:latin typeface="Courier New" charset="0"/>
                <a:ea typeface="ＭＳ Ｐゴシック" charset="0"/>
                <a:cs typeface="ＭＳ Ｐゴシック" charset="0"/>
              </a:rPr>
              <a:t>192.168.0.140           3c:7d:a:1:31:bc   expired   56s            en0    1</a:t>
            </a:r>
          </a:p>
          <a:p>
            <a:pPr eaLnBrk="1" hangingPunct="1">
              <a:lnSpc>
                <a:spcPct val="90000"/>
              </a:lnSpc>
              <a:spcBef>
                <a:spcPts val="0"/>
              </a:spcBef>
              <a:buFontTx/>
              <a:buNone/>
            </a:pPr>
            <a:r>
              <a:rPr lang="en-US" sz="1500" dirty="0">
                <a:latin typeface="Courier New" charset="0"/>
                <a:ea typeface="ＭＳ Ｐゴシック" charset="0"/>
                <a:cs typeface="ＭＳ Ｐゴシック" charset="0"/>
              </a:rPr>
              <a:t>192.168.0.158           b6:68:3:e1:dc:39  expired   expired        en0    1</a:t>
            </a:r>
          </a:p>
          <a:p>
            <a:pPr eaLnBrk="1" hangingPunct="1">
              <a:lnSpc>
                <a:spcPct val="90000"/>
              </a:lnSpc>
              <a:spcBef>
                <a:spcPts val="0"/>
              </a:spcBef>
              <a:buFontTx/>
              <a:buNone/>
            </a:pPr>
            <a:r>
              <a:rPr lang="en-US" sz="1500" dirty="0">
                <a:latin typeface="Courier New" charset="0"/>
                <a:ea typeface="ＭＳ Ｐゴシック" charset="0"/>
                <a:cs typeface="ＭＳ Ｐゴシック" charset="0"/>
              </a:rPr>
              <a:t>192.168.0.160           78:af:8:72:4c:37  expired   1m12s          en0    1</a:t>
            </a:r>
          </a:p>
          <a:p>
            <a:pPr eaLnBrk="1" hangingPunct="1">
              <a:lnSpc>
                <a:spcPct val="90000"/>
              </a:lnSpc>
              <a:spcBef>
                <a:spcPts val="0"/>
              </a:spcBef>
              <a:buFontTx/>
              <a:buNone/>
            </a:pPr>
            <a:r>
              <a:rPr lang="en-US" sz="1500" dirty="0">
                <a:latin typeface="Courier New" charset="0"/>
                <a:ea typeface="ＭＳ Ｐゴシック" charset="0"/>
                <a:cs typeface="ＭＳ Ｐゴシック" charset="0"/>
              </a:rPr>
              <a:t>192.168.0.163           d2:5e:70:43:c8:f6 expired   expired        en0    1</a:t>
            </a:r>
          </a:p>
          <a:p>
            <a:pPr eaLnBrk="1" hangingPunct="1">
              <a:lnSpc>
                <a:spcPct val="90000"/>
              </a:lnSpc>
              <a:spcBef>
                <a:spcPts val="0"/>
              </a:spcBef>
              <a:buFontTx/>
              <a:buNone/>
            </a:pPr>
            <a:r>
              <a:rPr lang="en-US" sz="1500" dirty="0">
                <a:latin typeface="Courier New" charset="0"/>
                <a:ea typeface="ＭＳ Ｐゴシック" charset="0"/>
                <a:cs typeface="ＭＳ Ｐゴシック" charset="0"/>
              </a:rPr>
              <a:t>192.168.0.186           c2:2b:fd:ee:74:dc expired   expired        en0    1</a:t>
            </a:r>
          </a:p>
          <a:p>
            <a:pPr eaLnBrk="1" hangingPunct="1">
              <a:lnSpc>
                <a:spcPct val="90000"/>
              </a:lnSpc>
              <a:spcBef>
                <a:spcPts val="0"/>
              </a:spcBef>
              <a:buFontTx/>
              <a:buNone/>
            </a:pPr>
            <a:r>
              <a:rPr lang="en-US" sz="1500" dirty="0">
                <a:latin typeface="Courier New" charset="0"/>
                <a:ea typeface="ＭＳ Ｐゴシック" charset="0"/>
                <a:cs typeface="ＭＳ Ｐゴシック" charset="0"/>
              </a:rPr>
              <a:t>192.168.0.254           d4:4:cd:4c:5f:f0  2m55s     2m55s          en0    1</a:t>
            </a:r>
          </a:p>
        </p:txBody>
      </p:sp>
    </p:spTree>
    <p:extLst>
      <p:ext uri="{BB962C8B-B14F-4D97-AF65-F5344CB8AC3E}">
        <p14:creationId xmlns:p14="http://schemas.microsoft.com/office/powerpoint/2010/main" val="3646097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2" name="Rectangle 4"/>
          <p:cNvSpPr>
            <a:spLocks/>
          </p:cNvSpPr>
          <p:nvPr/>
        </p:nvSpPr>
        <p:spPr bwMode="auto">
          <a:xfrm>
            <a:off x="0" y="6777038"/>
            <a:ext cx="9144000" cy="80962"/>
          </a:xfrm>
          <a:prstGeom prst="rect">
            <a:avLst/>
          </a:prstGeom>
          <a:solidFill>
            <a:srgbClr val="333333"/>
          </a:solidFill>
          <a:ln w="9525">
            <a:solidFill>
              <a:schemeClr val="tx1"/>
            </a:solidFill>
            <a:round/>
            <a:headEnd/>
            <a:tailEnd/>
          </a:ln>
        </p:spPr>
        <p:txBody>
          <a:bodyPr lIns="0" tIns="0" rIns="0" bIns="0"/>
          <a:lstStyle/>
          <a:p>
            <a:endParaRPr lang="en-US"/>
          </a:p>
        </p:txBody>
      </p:sp>
      <p:sp>
        <p:nvSpPr>
          <p:cNvPr id="48133" name="Rectangle 5"/>
          <p:cNvSpPr>
            <a:spLocks noGrp="1" noChangeArrowheads="1"/>
          </p:cNvSpPr>
          <p:nvPr>
            <p:ph type="title"/>
          </p:nvPr>
        </p:nvSpPr>
        <p:spPr/>
        <p:txBody>
          <a:bodyPr rIns="116994"/>
          <a:lstStyle/>
          <a:p>
            <a:pPr marL="57150" eaLnBrk="1" hangingPunct="1"/>
            <a:r>
              <a:rPr lang="en-US" dirty="0">
                <a:latin typeface="Arial" charset="0"/>
                <a:ea typeface="ＭＳ Ｐゴシック" charset="0"/>
                <a:cs typeface="ＭＳ Ｐゴシック" charset="0"/>
              </a:rPr>
              <a:t>VLANs</a:t>
            </a:r>
          </a:p>
        </p:txBody>
      </p:sp>
      <p:sp>
        <p:nvSpPr>
          <p:cNvPr id="48134" name="Text Box 7"/>
          <p:cNvSpPr txBox="1">
            <a:spLocks noChangeArrowheads="1"/>
          </p:cNvSpPr>
          <p:nvPr/>
        </p:nvSpPr>
        <p:spPr bwMode="auto">
          <a:xfrm>
            <a:off x="7488238" y="5599113"/>
            <a:ext cx="258762"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lstStyle>
            <a:lvl1pPr defTabSz="642938" eaLnBrk="0" hangingPunct="0">
              <a:defRPr sz="2400" b="1">
                <a:solidFill>
                  <a:schemeClr val="tx1"/>
                </a:solidFill>
                <a:latin typeface="Arial" charset="0"/>
                <a:ea typeface="ＭＳ Ｐゴシック" charset="0"/>
                <a:cs typeface="ＭＳ Ｐゴシック" charset="0"/>
              </a:defRPr>
            </a:lvl1pPr>
            <a:lvl2pPr marL="37931725" indent="-37474525" defTabSz="642938"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buFontTx/>
              <a:buNone/>
            </a:pPr>
            <a:endParaRPr lang="en-US" sz="1300" b="0" dirty="0">
              <a:cs typeface="Arial" charset="0"/>
              <a:sym typeface="Arial" charset="0"/>
            </a:endParaRPr>
          </a:p>
        </p:txBody>
      </p:sp>
      <p:sp>
        <p:nvSpPr>
          <p:cNvPr id="48135" name="Rectangle 9"/>
          <p:cNvSpPr>
            <a:spLocks noGrp="1" noChangeArrowheads="1"/>
          </p:cNvSpPr>
          <p:nvPr>
            <p:ph type="body" idx="1"/>
          </p:nvPr>
        </p:nvSpPr>
        <p:spPr>
          <a:xfrm>
            <a:off x="428625" y="1911069"/>
            <a:ext cx="8229600" cy="4525963"/>
          </a:xfrm>
        </p:spPr>
        <p:txBody>
          <a:bodyPr/>
          <a:lstStyle/>
          <a:p>
            <a:pPr eaLnBrk="1" hangingPunct="1"/>
            <a:r>
              <a:rPr lang="en-US" sz="2800" dirty="0">
                <a:latin typeface="Arial" charset="0"/>
                <a:ea typeface="ＭＳ Ｐゴシック" charset="0"/>
                <a:cs typeface="ＭＳ Ｐゴシック" charset="0"/>
              </a:rPr>
              <a:t>Virtual LAN, a.k.a. VLAN</a:t>
            </a:r>
          </a:p>
          <a:p>
            <a:pPr lvl="1" eaLnBrk="1" hangingPunct="1"/>
            <a:r>
              <a:rPr lang="en-US" sz="2400" dirty="0">
                <a:latin typeface="Arial" charset="0"/>
                <a:ea typeface="ＭＳ Ｐゴシック" charset="0"/>
              </a:rPr>
              <a:t>A group of hosts that can communicate as if they were attached to the same </a:t>
            </a:r>
            <a:r>
              <a:rPr lang="en-US" sz="2400" b="1" dirty="0">
                <a:latin typeface="Arial" charset="0"/>
                <a:ea typeface="ＭＳ Ｐゴシック" charset="0"/>
              </a:rPr>
              <a:t>broadcast domain</a:t>
            </a:r>
            <a:r>
              <a:rPr lang="en-US" sz="2400" dirty="0">
                <a:latin typeface="Arial" charset="0"/>
                <a:ea typeface="ＭＳ Ｐゴシック" charset="0"/>
              </a:rPr>
              <a:t>, </a:t>
            </a:r>
            <a:r>
              <a:rPr lang="en-US" sz="2400" u="sng" dirty="0">
                <a:latin typeface="Arial" charset="0"/>
                <a:ea typeface="ＭＳ Ｐゴシック" charset="0"/>
              </a:rPr>
              <a:t>regardless of their physical location</a:t>
            </a:r>
            <a:r>
              <a:rPr lang="en-US" sz="2400" dirty="0">
                <a:latin typeface="Arial" charset="0"/>
                <a:ea typeface="ＭＳ Ｐゴシック" charset="0"/>
              </a:rPr>
              <a:t>. </a:t>
            </a:r>
          </a:p>
          <a:p>
            <a:pPr lvl="1" eaLnBrk="1" hangingPunct="1"/>
            <a:r>
              <a:rPr lang="en-US" sz="2400" dirty="0">
                <a:latin typeface="Arial" charset="0"/>
                <a:ea typeface="ＭＳ Ｐゴシック" charset="0"/>
              </a:rPr>
              <a:t>A VLAN has the same attributes as a physical LAN, but it allows for hosts to be grouped together even if they are not connected to the same network switch. </a:t>
            </a:r>
          </a:p>
          <a:p>
            <a:pPr lvl="1" eaLnBrk="1" hangingPunct="1"/>
            <a:r>
              <a:rPr lang="en-US" sz="2400" dirty="0">
                <a:latin typeface="Arial" charset="0"/>
                <a:ea typeface="ＭＳ Ｐゴシック" charset="0"/>
              </a:rPr>
              <a:t>Network reconfiguration can be done through software instead of physically relocating devices and wires.</a:t>
            </a:r>
          </a:p>
        </p:txBody>
      </p:sp>
    </p:spTree>
    <p:extLst>
      <p:ext uri="{BB962C8B-B14F-4D97-AF65-F5344CB8AC3E}">
        <p14:creationId xmlns:p14="http://schemas.microsoft.com/office/powerpoint/2010/main" val="12284002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135">
                                            <p:txEl>
                                              <p:pRg st="0" end="0"/>
                                            </p:txEl>
                                          </p:spTgt>
                                        </p:tgtEl>
                                        <p:attrNameLst>
                                          <p:attrName>style.visibility</p:attrName>
                                        </p:attrNameLst>
                                      </p:cBhvr>
                                      <p:to>
                                        <p:strVal val="visible"/>
                                      </p:to>
                                    </p:set>
                                    <p:animEffect transition="in" filter="dissolve">
                                      <p:cBhvr>
                                        <p:cTn id="7" dur="500"/>
                                        <p:tgtEl>
                                          <p:spTgt spid="481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135">
                                            <p:txEl>
                                              <p:pRg st="1" end="1"/>
                                            </p:txEl>
                                          </p:spTgt>
                                        </p:tgtEl>
                                        <p:attrNameLst>
                                          <p:attrName>style.visibility</p:attrName>
                                        </p:attrNameLst>
                                      </p:cBhvr>
                                      <p:to>
                                        <p:strVal val="visible"/>
                                      </p:to>
                                    </p:set>
                                    <p:animEffect transition="in" filter="dissolve">
                                      <p:cBhvr>
                                        <p:cTn id="12" dur="500"/>
                                        <p:tgtEl>
                                          <p:spTgt spid="481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8135">
                                            <p:txEl>
                                              <p:pRg st="2" end="2"/>
                                            </p:txEl>
                                          </p:spTgt>
                                        </p:tgtEl>
                                        <p:attrNameLst>
                                          <p:attrName>style.visibility</p:attrName>
                                        </p:attrNameLst>
                                      </p:cBhvr>
                                      <p:to>
                                        <p:strVal val="visible"/>
                                      </p:to>
                                    </p:set>
                                    <p:animEffect transition="in" filter="dissolve">
                                      <p:cBhvr>
                                        <p:cTn id="17" dur="500"/>
                                        <p:tgtEl>
                                          <p:spTgt spid="481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8135">
                                            <p:txEl>
                                              <p:pRg st="3" end="3"/>
                                            </p:txEl>
                                          </p:spTgt>
                                        </p:tgtEl>
                                        <p:attrNameLst>
                                          <p:attrName>style.visibility</p:attrName>
                                        </p:attrNameLst>
                                      </p:cBhvr>
                                      <p:to>
                                        <p:strVal val="visible"/>
                                      </p:to>
                                    </p:set>
                                    <p:animEffect transition="in" filter="dissolve">
                                      <p:cBhvr>
                                        <p:cTn id="22" dur="500"/>
                                        <p:tgtEl>
                                          <p:spTgt spid="481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5" grpId="0" build="p"/>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80" name="Rectangle 4"/>
          <p:cNvSpPr>
            <a:spLocks/>
          </p:cNvSpPr>
          <p:nvPr/>
        </p:nvSpPr>
        <p:spPr bwMode="auto">
          <a:xfrm>
            <a:off x="0" y="6777038"/>
            <a:ext cx="9144000" cy="80962"/>
          </a:xfrm>
          <a:prstGeom prst="rect">
            <a:avLst/>
          </a:prstGeom>
          <a:solidFill>
            <a:srgbClr val="333333"/>
          </a:solidFill>
          <a:ln w="9525">
            <a:solidFill>
              <a:schemeClr val="tx1"/>
            </a:solidFill>
            <a:round/>
            <a:headEnd/>
            <a:tailEnd/>
          </a:ln>
        </p:spPr>
        <p:txBody>
          <a:bodyPr lIns="0" tIns="0" rIns="0" bIns="0"/>
          <a:lstStyle/>
          <a:p>
            <a:endParaRPr lang="en-US"/>
          </a:p>
        </p:txBody>
      </p:sp>
      <p:sp>
        <p:nvSpPr>
          <p:cNvPr id="50181" name="Rectangle 5"/>
          <p:cNvSpPr>
            <a:spLocks noGrp="1" noChangeArrowheads="1"/>
          </p:cNvSpPr>
          <p:nvPr>
            <p:ph type="title"/>
          </p:nvPr>
        </p:nvSpPr>
        <p:spPr/>
        <p:txBody>
          <a:bodyPr rIns="116994"/>
          <a:lstStyle/>
          <a:p>
            <a:pPr marL="57150" eaLnBrk="1" hangingPunct="1"/>
            <a:r>
              <a:rPr lang="en-US" dirty="0">
                <a:latin typeface="Arial" charset="0"/>
                <a:ea typeface="ＭＳ Ｐゴシック" charset="0"/>
                <a:cs typeface="ＭＳ Ｐゴシック" charset="0"/>
              </a:rPr>
              <a:t>Geographic Addressing</a:t>
            </a:r>
          </a:p>
        </p:txBody>
      </p:sp>
      <p:pic>
        <p:nvPicPr>
          <p:cNvPr id="50182"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0101" y="1851106"/>
            <a:ext cx="7333434" cy="4846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35485767"/>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9" name="Rectangle 5"/>
          <p:cNvSpPr>
            <a:spLocks noGrp="1" noChangeArrowheads="1"/>
          </p:cNvSpPr>
          <p:nvPr>
            <p:ph type="title"/>
          </p:nvPr>
        </p:nvSpPr>
        <p:spPr>
          <a:solidFill>
            <a:schemeClr val="tx1"/>
          </a:solidFill>
        </p:spPr>
        <p:txBody>
          <a:bodyPr rIns="116994"/>
          <a:lstStyle/>
          <a:p>
            <a:pPr marL="57150" eaLnBrk="1" hangingPunct="1"/>
            <a:r>
              <a:rPr lang="en-US" dirty="0">
                <a:latin typeface="Arial" charset="0"/>
                <a:ea typeface="ＭＳ Ｐゴシック" charset="0"/>
                <a:cs typeface="ＭＳ Ｐゴシック" charset="0"/>
              </a:rPr>
              <a:t>After VLANs</a:t>
            </a:r>
          </a:p>
        </p:txBody>
      </p:sp>
      <p:sp>
        <p:nvSpPr>
          <p:cNvPr id="52230" name="Rectangle 6"/>
          <p:cNvSpPr>
            <a:spLocks/>
          </p:cNvSpPr>
          <p:nvPr/>
        </p:nvSpPr>
        <p:spPr bwMode="auto">
          <a:xfrm>
            <a:off x="2943732" y="1922630"/>
            <a:ext cx="3141663" cy="534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0" tIns="0" rIns="28573" bIns="0" anchor="ctr"/>
          <a:lstStyle/>
          <a:p>
            <a:pPr marL="233363" indent="-204788" defTabSz="642938">
              <a:buClr>
                <a:srgbClr val="0183B7"/>
              </a:buClr>
              <a:buSzPct val="100000"/>
              <a:buFont typeface="Helvetica" charset="0"/>
              <a:buChar char="•"/>
            </a:pPr>
            <a:r>
              <a:rPr lang="en-US" sz="1500">
                <a:latin typeface="Helvetica" charset="0"/>
                <a:cs typeface="Helvetica" charset="0"/>
                <a:sym typeface="Helvetica" charset="0"/>
              </a:rPr>
              <a:t>Each logical VLAN is like a separate physical bridge</a:t>
            </a:r>
          </a:p>
        </p:txBody>
      </p:sp>
      <p:grpSp>
        <p:nvGrpSpPr>
          <p:cNvPr id="52231" name="Group 7"/>
          <p:cNvGrpSpPr>
            <a:grpSpLocks/>
          </p:cNvGrpSpPr>
          <p:nvPr/>
        </p:nvGrpSpPr>
        <p:grpSpPr bwMode="auto">
          <a:xfrm>
            <a:off x="611695" y="1868655"/>
            <a:ext cx="1639887" cy="1749425"/>
            <a:chOff x="172" y="33"/>
            <a:chExt cx="1468" cy="1567"/>
          </a:xfrm>
        </p:grpSpPr>
        <p:sp>
          <p:nvSpPr>
            <p:cNvPr id="52292" name="Rectangle 8"/>
            <p:cNvSpPr>
              <a:spLocks/>
            </p:cNvSpPr>
            <p:nvPr/>
          </p:nvSpPr>
          <p:spPr bwMode="auto">
            <a:xfrm>
              <a:off x="574" y="33"/>
              <a:ext cx="707"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400">
                  <a:latin typeface="Helvetica" charset="0"/>
                  <a:cs typeface="Helvetica" charset="0"/>
                  <a:sym typeface="Helvetica" charset="0"/>
                </a:rPr>
                <a:t>Switch A</a:t>
              </a:r>
            </a:p>
          </p:txBody>
        </p:sp>
        <p:grpSp>
          <p:nvGrpSpPr>
            <p:cNvPr id="52293" name="Group 11"/>
            <p:cNvGrpSpPr>
              <a:grpSpLocks/>
            </p:cNvGrpSpPr>
            <p:nvPr/>
          </p:nvGrpSpPr>
          <p:grpSpPr bwMode="auto">
            <a:xfrm>
              <a:off x="209" y="989"/>
              <a:ext cx="296" cy="191"/>
              <a:chOff x="0" y="0"/>
              <a:chExt cx="296" cy="191"/>
            </a:xfrm>
          </p:grpSpPr>
          <p:sp>
            <p:nvSpPr>
              <p:cNvPr id="52310" name="Line 12"/>
              <p:cNvSpPr>
                <a:spLocks noChangeShapeType="1"/>
              </p:cNvSpPr>
              <p:nvPr/>
            </p:nvSpPr>
            <p:spPr bwMode="auto">
              <a:xfrm>
                <a:off x="0"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311" name="Line 13"/>
              <p:cNvSpPr>
                <a:spLocks noChangeShapeType="1"/>
              </p:cNvSpPr>
              <p:nvPr/>
            </p:nvSpPr>
            <p:spPr bwMode="auto">
              <a:xfrm>
                <a:off x="98"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312" name="Line 14"/>
              <p:cNvSpPr>
                <a:spLocks noChangeShapeType="1"/>
              </p:cNvSpPr>
              <p:nvPr/>
            </p:nvSpPr>
            <p:spPr bwMode="auto">
              <a:xfrm>
                <a:off x="196"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313" name="Line 15"/>
              <p:cNvSpPr>
                <a:spLocks noChangeShapeType="1"/>
              </p:cNvSpPr>
              <p:nvPr/>
            </p:nvSpPr>
            <p:spPr bwMode="auto">
              <a:xfrm>
                <a:off x="295"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52294" name="Group 17"/>
            <p:cNvGrpSpPr>
              <a:grpSpLocks/>
            </p:cNvGrpSpPr>
            <p:nvPr/>
          </p:nvGrpSpPr>
          <p:grpSpPr bwMode="auto">
            <a:xfrm>
              <a:off x="755" y="989"/>
              <a:ext cx="297" cy="191"/>
              <a:chOff x="0" y="0"/>
              <a:chExt cx="296" cy="191"/>
            </a:xfrm>
          </p:grpSpPr>
          <p:sp>
            <p:nvSpPr>
              <p:cNvPr id="52306" name="Line 18"/>
              <p:cNvSpPr>
                <a:spLocks noChangeShapeType="1"/>
              </p:cNvSpPr>
              <p:nvPr/>
            </p:nvSpPr>
            <p:spPr bwMode="auto">
              <a:xfrm>
                <a:off x="0"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307" name="Line 19"/>
              <p:cNvSpPr>
                <a:spLocks noChangeShapeType="1"/>
              </p:cNvSpPr>
              <p:nvPr/>
            </p:nvSpPr>
            <p:spPr bwMode="auto">
              <a:xfrm>
                <a:off x="98"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308" name="Line 20"/>
              <p:cNvSpPr>
                <a:spLocks noChangeShapeType="1"/>
              </p:cNvSpPr>
              <p:nvPr/>
            </p:nvSpPr>
            <p:spPr bwMode="auto">
              <a:xfrm>
                <a:off x="196"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309" name="Line 21"/>
              <p:cNvSpPr>
                <a:spLocks noChangeShapeType="1"/>
              </p:cNvSpPr>
              <p:nvPr/>
            </p:nvSpPr>
            <p:spPr bwMode="auto">
              <a:xfrm>
                <a:off x="295"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52295" name="Group 23"/>
            <p:cNvGrpSpPr>
              <a:grpSpLocks/>
            </p:cNvGrpSpPr>
            <p:nvPr/>
          </p:nvGrpSpPr>
          <p:grpSpPr bwMode="auto">
            <a:xfrm>
              <a:off x="1293" y="989"/>
              <a:ext cx="296" cy="191"/>
              <a:chOff x="0" y="0"/>
              <a:chExt cx="296" cy="191"/>
            </a:xfrm>
          </p:grpSpPr>
          <p:sp>
            <p:nvSpPr>
              <p:cNvPr id="52302" name="Line 24"/>
              <p:cNvSpPr>
                <a:spLocks noChangeShapeType="1"/>
              </p:cNvSpPr>
              <p:nvPr/>
            </p:nvSpPr>
            <p:spPr bwMode="auto">
              <a:xfrm>
                <a:off x="0"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303" name="Line 25"/>
              <p:cNvSpPr>
                <a:spLocks noChangeShapeType="1"/>
              </p:cNvSpPr>
              <p:nvPr/>
            </p:nvSpPr>
            <p:spPr bwMode="auto">
              <a:xfrm>
                <a:off x="98"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304" name="Line 26"/>
              <p:cNvSpPr>
                <a:spLocks noChangeShapeType="1"/>
              </p:cNvSpPr>
              <p:nvPr/>
            </p:nvSpPr>
            <p:spPr bwMode="auto">
              <a:xfrm>
                <a:off x="196"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305" name="Line 27"/>
              <p:cNvSpPr>
                <a:spLocks noChangeShapeType="1"/>
              </p:cNvSpPr>
              <p:nvPr/>
            </p:nvSpPr>
            <p:spPr bwMode="auto">
              <a:xfrm>
                <a:off x="295"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sp>
          <p:nvSpPr>
            <p:cNvPr id="52296" name="Freeform 30"/>
            <p:cNvSpPr>
              <a:spLocks/>
            </p:cNvSpPr>
            <p:nvPr/>
          </p:nvSpPr>
          <p:spPr bwMode="auto">
            <a:xfrm rot="5400000">
              <a:off x="1372" y="1088"/>
              <a:ext cx="138" cy="36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52297" name="Rectangle 31"/>
            <p:cNvSpPr>
              <a:spLocks/>
            </p:cNvSpPr>
            <p:nvPr/>
          </p:nvSpPr>
          <p:spPr bwMode="auto">
            <a:xfrm>
              <a:off x="1277" y="1327"/>
              <a:ext cx="363"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Green</a:t>
              </a:r>
            </a:p>
            <a:p>
              <a:pPr marL="28575" algn="ctr" defTabSz="642938">
                <a:buFontTx/>
                <a:buNone/>
              </a:pPr>
              <a:r>
                <a:rPr lang="en-US" sz="1000">
                  <a:latin typeface="Helvetica" charset="0"/>
                  <a:cs typeface="Helvetica" charset="0"/>
                  <a:sym typeface="Helvetica" charset="0"/>
                </a:rPr>
                <a:t>VLAN</a:t>
              </a:r>
            </a:p>
          </p:txBody>
        </p:sp>
        <p:sp>
          <p:nvSpPr>
            <p:cNvPr id="52298" name="Freeform 32"/>
            <p:cNvSpPr>
              <a:spLocks/>
            </p:cNvSpPr>
            <p:nvPr/>
          </p:nvSpPr>
          <p:spPr bwMode="auto">
            <a:xfrm rot="5400000">
              <a:off x="838" y="1088"/>
              <a:ext cx="138" cy="36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52299" name="Rectangle 33"/>
            <p:cNvSpPr>
              <a:spLocks/>
            </p:cNvSpPr>
            <p:nvPr/>
          </p:nvSpPr>
          <p:spPr bwMode="auto">
            <a:xfrm>
              <a:off x="755" y="1327"/>
              <a:ext cx="375"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Black</a:t>
              </a:r>
            </a:p>
            <a:p>
              <a:pPr marL="28575" algn="ctr" defTabSz="642938">
                <a:buFontTx/>
                <a:buNone/>
              </a:pPr>
              <a:r>
                <a:rPr lang="en-US" sz="1000">
                  <a:latin typeface="Helvetica" charset="0"/>
                  <a:cs typeface="Helvetica" charset="0"/>
                  <a:sym typeface="Helvetica" charset="0"/>
                </a:rPr>
                <a:t>VLAN </a:t>
              </a:r>
            </a:p>
          </p:txBody>
        </p:sp>
        <p:sp>
          <p:nvSpPr>
            <p:cNvPr id="52300" name="Freeform 34"/>
            <p:cNvSpPr>
              <a:spLocks/>
            </p:cNvSpPr>
            <p:nvPr/>
          </p:nvSpPr>
          <p:spPr bwMode="auto">
            <a:xfrm rot="5400000">
              <a:off x="284" y="1088"/>
              <a:ext cx="138" cy="36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52301" name="Rectangle 35"/>
            <p:cNvSpPr>
              <a:spLocks/>
            </p:cNvSpPr>
            <p:nvPr/>
          </p:nvSpPr>
          <p:spPr bwMode="auto">
            <a:xfrm>
              <a:off x="190" y="1327"/>
              <a:ext cx="344"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Red</a:t>
              </a:r>
            </a:p>
            <a:p>
              <a:pPr marL="28575" algn="ctr" defTabSz="642938">
                <a:buFontTx/>
                <a:buNone/>
              </a:pPr>
              <a:r>
                <a:rPr lang="en-US" sz="1000">
                  <a:latin typeface="Helvetica" charset="0"/>
                  <a:cs typeface="Helvetica" charset="0"/>
                  <a:sym typeface="Helvetica" charset="0"/>
                </a:rPr>
                <a:t>VLAN</a:t>
              </a:r>
            </a:p>
          </p:txBody>
        </p:sp>
      </p:grpSp>
      <p:grpSp>
        <p:nvGrpSpPr>
          <p:cNvPr id="52232" name="Group 36"/>
          <p:cNvGrpSpPr>
            <a:grpSpLocks/>
          </p:cNvGrpSpPr>
          <p:nvPr/>
        </p:nvGrpSpPr>
        <p:grpSpPr bwMode="auto">
          <a:xfrm>
            <a:off x="2124582" y="4715125"/>
            <a:ext cx="1860550" cy="1763713"/>
            <a:chOff x="0" y="33"/>
            <a:chExt cx="1666" cy="1580"/>
          </a:xfrm>
        </p:grpSpPr>
        <p:sp>
          <p:nvSpPr>
            <p:cNvPr id="52267" name="Rectangle 37"/>
            <p:cNvSpPr>
              <a:spLocks/>
            </p:cNvSpPr>
            <p:nvPr/>
          </p:nvSpPr>
          <p:spPr bwMode="auto">
            <a:xfrm>
              <a:off x="190" y="33"/>
              <a:ext cx="1476"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400">
                  <a:latin typeface="Helvetica" charset="0"/>
                  <a:cs typeface="Helvetica" charset="0"/>
                  <a:sym typeface="Helvetica" charset="0"/>
                </a:rPr>
                <a:t>Switch A - 1st floor</a:t>
              </a:r>
            </a:p>
          </p:txBody>
        </p:sp>
        <p:sp>
          <p:nvSpPr>
            <p:cNvPr id="52268" name="Rectangle 38"/>
            <p:cNvSpPr>
              <a:spLocks/>
            </p:cNvSpPr>
            <p:nvPr/>
          </p:nvSpPr>
          <p:spPr bwMode="auto">
            <a:xfrm>
              <a:off x="0" y="602"/>
              <a:ext cx="1596" cy="361"/>
            </a:xfrm>
            <a:prstGeom prst="rect">
              <a:avLst/>
            </a:prstGeom>
            <a:solidFill>
              <a:srgbClr val="E7E9E8"/>
            </a:solidFill>
            <a:ln w="38100">
              <a:solidFill>
                <a:srgbClr val="B7BEB6"/>
              </a:solidFill>
              <a:miter lim="800000"/>
              <a:headEnd/>
              <a:tailEnd/>
            </a:ln>
          </p:spPr>
          <p:txBody>
            <a:bodyPr lIns="0" tIns="0" rIns="9931" bIns="0" anchor="ctr">
              <a:spAutoFit/>
            </a:bodyPr>
            <a:lstStyle/>
            <a:p>
              <a:endParaRPr lang="en-US"/>
            </a:p>
          </p:txBody>
        </p:sp>
        <p:grpSp>
          <p:nvGrpSpPr>
            <p:cNvPr id="52269" name="Group 40"/>
            <p:cNvGrpSpPr>
              <a:grpSpLocks/>
            </p:cNvGrpSpPr>
            <p:nvPr/>
          </p:nvGrpSpPr>
          <p:grpSpPr bwMode="auto">
            <a:xfrm>
              <a:off x="209" y="989"/>
              <a:ext cx="296" cy="191"/>
              <a:chOff x="0" y="0"/>
              <a:chExt cx="296" cy="191"/>
            </a:xfrm>
          </p:grpSpPr>
          <p:sp>
            <p:nvSpPr>
              <p:cNvPr id="52288" name="Line 41"/>
              <p:cNvSpPr>
                <a:spLocks noChangeShapeType="1"/>
              </p:cNvSpPr>
              <p:nvPr/>
            </p:nvSpPr>
            <p:spPr bwMode="auto">
              <a:xfrm>
                <a:off x="0"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289" name="Line 42"/>
              <p:cNvSpPr>
                <a:spLocks noChangeShapeType="1"/>
              </p:cNvSpPr>
              <p:nvPr/>
            </p:nvSpPr>
            <p:spPr bwMode="auto">
              <a:xfrm>
                <a:off x="98"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290" name="Line 43"/>
              <p:cNvSpPr>
                <a:spLocks noChangeShapeType="1"/>
              </p:cNvSpPr>
              <p:nvPr/>
            </p:nvSpPr>
            <p:spPr bwMode="auto">
              <a:xfrm>
                <a:off x="196"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291" name="Line 44"/>
              <p:cNvSpPr>
                <a:spLocks noChangeShapeType="1"/>
              </p:cNvSpPr>
              <p:nvPr/>
            </p:nvSpPr>
            <p:spPr bwMode="auto">
              <a:xfrm>
                <a:off x="295"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52270" name="Group 46"/>
            <p:cNvGrpSpPr>
              <a:grpSpLocks/>
            </p:cNvGrpSpPr>
            <p:nvPr/>
          </p:nvGrpSpPr>
          <p:grpSpPr bwMode="auto">
            <a:xfrm>
              <a:off x="755" y="989"/>
              <a:ext cx="297" cy="191"/>
              <a:chOff x="0" y="0"/>
              <a:chExt cx="296" cy="191"/>
            </a:xfrm>
          </p:grpSpPr>
          <p:sp>
            <p:nvSpPr>
              <p:cNvPr id="52284" name="Line 47"/>
              <p:cNvSpPr>
                <a:spLocks noChangeShapeType="1"/>
              </p:cNvSpPr>
              <p:nvPr/>
            </p:nvSpPr>
            <p:spPr bwMode="auto">
              <a:xfrm>
                <a:off x="0"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285" name="Line 48"/>
              <p:cNvSpPr>
                <a:spLocks noChangeShapeType="1"/>
              </p:cNvSpPr>
              <p:nvPr/>
            </p:nvSpPr>
            <p:spPr bwMode="auto">
              <a:xfrm>
                <a:off x="98"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286" name="Line 49"/>
              <p:cNvSpPr>
                <a:spLocks noChangeShapeType="1"/>
              </p:cNvSpPr>
              <p:nvPr/>
            </p:nvSpPr>
            <p:spPr bwMode="auto">
              <a:xfrm>
                <a:off x="196"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287" name="Line 50"/>
              <p:cNvSpPr>
                <a:spLocks noChangeShapeType="1"/>
              </p:cNvSpPr>
              <p:nvPr/>
            </p:nvSpPr>
            <p:spPr bwMode="auto">
              <a:xfrm>
                <a:off x="295"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52271" name="Group 52"/>
            <p:cNvGrpSpPr>
              <a:grpSpLocks/>
            </p:cNvGrpSpPr>
            <p:nvPr/>
          </p:nvGrpSpPr>
          <p:grpSpPr bwMode="auto">
            <a:xfrm>
              <a:off x="1293" y="989"/>
              <a:ext cx="296" cy="191"/>
              <a:chOff x="0" y="0"/>
              <a:chExt cx="296" cy="191"/>
            </a:xfrm>
          </p:grpSpPr>
          <p:sp>
            <p:nvSpPr>
              <p:cNvPr id="52280" name="Line 53"/>
              <p:cNvSpPr>
                <a:spLocks noChangeShapeType="1"/>
              </p:cNvSpPr>
              <p:nvPr/>
            </p:nvSpPr>
            <p:spPr bwMode="auto">
              <a:xfrm>
                <a:off x="0"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281" name="Line 54"/>
              <p:cNvSpPr>
                <a:spLocks noChangeShapeType="1"/>
              </p:cNvSpPr>
              <p:nvPr/>
            </p:nvSpPr>
            <p:spPr bwMode="auto">
              <a:xfrm>
                <a:off x="98"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282" name="Line 55"/>
              <p:cNvSpPr>
                <a:spLocks noChangeShapeType="1"/>
              </p:cNvSpPr>
              <p:nvPr/>
            </p:nvSpPr>
            <p:spPr bwMode="auto">
              <a:xfrm>
                <a:off x="196"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283" name="Line 56"/>
              <p:cNvSpPr>
                <a:spLocks noChangeShapeType="1"/>
              </p:cNvSpPr>
              <p:nvPr/>
            </p:nvSpPr>
            <p:spPr bwMode="auto">
              <a:xfrm>
                <a:off x="295"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sp>
          <p:nvSpPr>
            <p:cNvPr id="52272" name="Line 57"/>
            <p:cNvSpPr>
              <a:spLocks noChangeShapeType="1"/>
            </p:cNvSpPr>
            <p:nvPr/>
          </p:nvSpPr>
          <p:spPr bwMode="auto">
            <a:xfrm>
              <a:off x="283" y="714"/>
              <a:ext cx="1059" cy="1"/>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273" name="Line 58"/>
            <p:cNvSpPr>
              <a:spLocks noChangeShapeType="1"/>
            </p:cNvSpPr>
            <p:nvPr/>
          </p:nvSpPr>
          <p:spPr bwMode="auto">
            <a:xfrm>
              <a:off x="283" y="835"/>
              <a:ext cx="1059" cy="1"/>
            </a:xfrm>
            <a:prstGeom prst="line">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274" name="Freeform 59"/>
            <p:cNvSpPr>
              <a:spLocks/>
            </p:cNvSpPr>
            <p:nvPr/>
          </p:nvSpPr>
          <p:spPr bwMode="auto">
            <a:xfrm rot="5400000">
              <a:off x="1371" y="1088"/>
              <a:ext cx="138" cy="36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52275" name="Rectangle 60"/>
            <p:cNvSpPr>
              <a:spLocks/>
            </p:cNvSpPr>
            <p:nvPr/>
          </p:nvSpPr>
          <p:spPr bwMode="auto">
            <a:xfrm>
              <a:off x="1289" y="1340"/>
              <a:ext cx="363"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Green</a:t>
              </a:r>
            </a:p>
            <a:p>
              <a:pPr marL="28575" algn="ctr" defTabSz="642938">
                <a:buFontTx/>
                <a:buNone/>
              </a:pPr>
              <a:r>
                <a:rPr lang="en-US" sz="1000">
                  <a:latin typeface="Helvetica" charset="0"/>
                  <a:cs typeface="Helvetica" charset="0"/>
                  <a:sym typeface="Helvetica" charset="0"/>
                </a:rPr>
                <a:t>VLAN</a:t>
              </a:r>
            </a:p>
          </p:txBody>
        </p:sp>
        <p:sp>
          <p:nvSpPr>
            <p:cNvPr id="52276" name="Freeform 61"/>
            <p:cNvSpPr>
              <a:spLocks/>
            </p:cNvSpPr>
            <p:nvPr/>
          </p:nvSpPr>
          <p:spPr bwMode="auto">
            <a:xfrm rot="5400000">
              <a:off x="838" y="1088"/>
              <a:ext cx="138" cy="36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52277" name="Rectangle 62"/>
            <p:cNvSpPr>
              <a:spLocks/>
            </p:cNvSpPr>
            <p:nvPr/>
          </p:nvSpPr>
          <p:spPr bwMode="auto">
            <a:xfrm>
              <a:off x="743" y="1340"/>
              <a:ext cx="376"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Black</a:t>
              </a:r>
            </a:p>
            <a:p>
              <a:pPr marL="28575" algn="ctr" defTabSz="642938">
                <a:buFontTx/>
                <a:buNone/>
              </a:pPr>
              <a:r>
                <a:rPr lang="en-US" sz="1000">
                  <a:latin typeface="Helvetica" charset="0"/>
                  <a:cs typeface="Helvetica" charset="0"/>
                  <a:sym typeface="Helvetica" charset="0"/>
                </a:rPr>
                <a:t>VLAN </a:t>
              </a:r>
            </a:p>
          </p:txBody>
        </p:sp>
        <p:sp>
          <p:nvSpPr>
            <p:cNvPr id="52278" name="Freeform 63"/>
            <p:cNvSpPr>
              <a:spLocks/>
            </p:cNvSpPr>
            <p:nvPr/>
          </p:nvSpPr>
          <p:spPr bwMode="auto">
            <a:xfrm rot="5400000">
              <a:off x="284" y="1088"/>
              <a:ext cx="138" cy="36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52279" name="Rectangle 64"/>
            <p:cNvSpPr>
              <a:spLocks/>
            </p:cNvSpPr>
            <p:nvPr/>
          </p:nvSpPr>
          <p:spPr bwMode="auto">
            <a:xfrm>
              <a:off x="203" y="1340"/>
              <a:ext cx="344"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Red</a:t>
              </a:r>
            </a:p>
            <a:p>
              <a:pPr marL="28575" algn="ctr" defTabSz="642938">
                <a:buFontTx/>
                <a:buNone/>
              </a:pPr>
              <a:r>
                <a:rPr lang="en-US" sz="1000">
                  <a:latin typeface="Helvetica" charset="0"/>
                  <a:cs typeface="Helvetica" charset="0"/>
                  <a:sym typeface="Helvetica" charset="0"/>
                </a:rPr>
                <a:t>VLAN</a:t>
              </a:r>
            </a:p>
          </p:txBody>
        </p:sp>
      </p:grpSp>
      <p:grpSp>
        <p:nvGrpSpPr>
          <p:cNvPr id="52233" name="Group 65"/>
          <p:cNvGrpSpPr>
            <a:grpSpLocks/>
          </p:cNvGrpSpPr>
          <p:nvPr/>
        </p:nvGrpSpPr>
        <p:grpSpPr bwMode="auto">
          <a:xfrm>
            <a:off x="4604257" y="4734175"/>
            <a:ext cx="1708150" cy="1739900"/>
            <a:chOff x="162" y="33"/>
            <a:chExt cx="1530" cy="1559"/>
          </a:xfrm>
        </p:grpSpPr>
        <p:sp>
          <p:nvSpPr>
            <p:cNvPr id="52245" name="Rectangle 66"/>
            <p:cNvSpPr>
              <a:spLocks/>
            </p:cNvSpPr>
            <p:nvPr/>
          </p:nvSpPr>
          <p:spPr bwMode="auto">
            <a:xfrm>
              <a:off x="162" y="33"/>
              <a:ext cx="1530"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400">
                  <a:latin typeface="Helvetica" charset="0"/>
                  <a:cs typeface="Helvetica" charset="0"/>
                  <a:sym typeface="Helvetica" charset="0"/>
                </a:rPr>
                <a:t>Switch B - 2nd floor</a:t>
              </a:r>
            </a:p>
          </p:txBody>
        </p:sp>
        <p:grpSp>
          <p:nvGrpSpPr>
            <p:cNvPr id="52246" name="Group 69"/>
            <p:cNvGrpSpPr>
              <a:grpSpLocks/>
            </p:cNvGrpSpPr>
            <p:nvPr/>
          </p:nvGrpSpPr>
          <p:grpSpPr bwMode="auto">
            <a:xfrm>
              <a:off x="210" y="989"/>
              <a:ext cx="296" cy="191"/>
              <a:chOff x="0" y="0"/>
              <a:chExt cx="296" cy="191"/>
            </a:xfrm>
          </p:grpSpPr>
          <p:sp>
            <p:nvSpPr>
              <p:cNvPr id="52263" name="Line 70"/>
              <p:cNvSpPr>
                <a:spLocks noChangeShapeType="1"/>
              </p:cNvSpPr>
              <p:nvPr/>
            </p:nvSpPr>
            <p:spPr bwMode="auto">
              <a:xfrm>
                <a:off x="0"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264" name="Line 71"/>
              <p:cNvSpPr>
                <a:spLocks noChangeShapeType="1"/>
              </p:cNvSpPr>
              <p:nvPr/>
            </p:nvSpPr>
            <p:spPr bwMode="auto">
              <a:xfrm>
                <a:off x="98"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265" name="Line 72"/>
              <p:cNvSpPr>
                <a:spLocks noChangeShapeType="1"/>
              </p:cNvSpPr>
              <p:nvPr/>
            </p:nvSpPr>
            <p:spPr bwMode="auto">
              <a:xfrm>
                <a:off x="196"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266" name="Line 73"/>
              <p:cNvSpPr>
                <a:spLocks noChangeShapeType="1"/>
              </p:cNvSpPr>
              <p:nvPr/>
            </p:nvSpPr>
            <p:spPr bwMode="auto">
              <a:xfrm>
                <a:off x="295"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52247" name="Group 75"/>
            <p:cNvGrpSpPr>
              <a:grpSpLocks/>
            </p:cNvGrpSpPr>
            <p:nvPr/>
          </p:nvGrpSpPr>
          <p:grpSpPr bwMode="auto">
            <a:xfrm>
              <a:off x="756" y="989"/>
              <a:ext cx="296" cy="191"/>
              <a:chOff x="0" y="0"/>
              <a:chExt cx="296" cy="191"/>
            </a:xfrm>
          </p:grpSpPr>
          <p:sp>
            <p:nvSpPr>
              <p:cNvPr id="52259" name="Line 76"/>
              <p:cNvSpPr>
                <a:spLocks noChangeShapeType="1"/>
              </p:cNvSpPr>
              <p:nvPr/>
            </p:nvSpPr>
            <p:spPr bwMode="auto">
              <a:xfrm>
                <a:off x="0"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260" name="Line 77"/>
              <p:cNvSpPr>
                <a:spLocks noChangeShapeType="1"/>
              </p:cNvSpPr>
              <p:nvPr/>
            </p:nvSpPr>
            <p:spPr bwMode="auto">
              <a:xfrm>
                <a:off x="98"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261" name="Line 78"/>
              <p:cNvSpPr>
                <a:spLocks noChangeShapeType="1"/>
              </p:cNvSpPr>
              <p:nvPr/>
            </p:nvSpPr>
            <p:spPr bwMode="auto">
              <a:xfrm>
                <a:off x="196"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262" name="Line 79"/>
              <p:cNvSpPr>
                <a:spLocks noChangeShapeType="1"/>
              </p:cNvSpPr>
              <p:nvPr/>
            </p:nvSpPr>
            <p:spPr bwMode="auto">
              <a:xfrm>
                <a:off x="295"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52248" name="Group 81"/>
            <p:cNvGrpSpPr>
              <a:grpSpLocks/>
            </p:cNvGrpSpPr>
            <p:nvPr/>
          </p:nvGrpSpPr>
          <p:grpSpPr bwMode="auto">
            <a:xfrm>
              <a:off x="1293" y="989"/>
              <a:ext cx="296" cy="191"/>
              <a:chOff x="0" y="0"/>
              <a:chExt cx="296" cy="191"/>
            </a:xfrm>
          </p:grpSpPr>
          <p:sp>
            <p:nvSpPr>
              <p:cNvPr id="52255" name="Line 82"/>
              <p:cNvSpPr>
                <a:spLocks noChangeShapeType="1"/>
              </p:cNvSpPr>
              <p:nvPr/>
            </p:nvSpPr>
            <p:spPr bwMode="auto">
              <a:xfrm>
                <a:off x="0"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256" name="Line 83"/>
              <p:cNvSpPr>
                <a:spLocks noChangeShapeType="1"/>
              </p:cNvSpPr>
              <p:nvPr/>
            </p:nvSpPr>
            <p:spPr bwMode="auto">
              <a:xfrm>
                <a:off x="98"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257" name="Line 84"/>
              <p:cNvSpPr>
                <a:spLocks noChangeShapeType="1"/>
              </p:cNvSpPr>
              <p:nvPr/>
            </p:nvSpPr>
            <p:spPr bwMode="auto">
              <a:xfrm>
                <a:off x="196"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258" name="Line 85"/>
              <p:cNvSpPr>
                <a:spLocks noChangeShapeType="1"/>
              </p:cNvSpPr>
              <p:nvPr/>
            </p:nvSpPr>
            <p:spPr bwMode="auto">
              <a:xfrm>
                <a:off x="295"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sp>
          <p:nvSpPr>
            <p:cNvPr id="52249" name="Freeform 88"/>
            <p:cNvSpPr>
              <a:spLocks/>
            </p:cNvSpPr>
            <p:nvPr/>
          </p:nvSpPr>
          <p:spPr bwMode="auto">
            <a:xfrm rot="5400000">
              <a:off x="1370" y="1088"/>
              <a:ext cx="138" cy="36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52250" name="Rectangle 89"/>
            <p:cNvSpPr>
              <a:spLocks/>
            </p:cNvSpPr>
            <p:nvPr/>
          </p:nvSpPr>
          <p:spPr bwMode="auto">
            <a:xfrm>
              <a:off x="1290" y="1316"/>
              <a:ext cx="362"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Green</a:t>
              </a:r>
            </a:p>
            <a:p>
              <a:pPr marL="28575" algn="ctr" defTabSz="642938">
                <a:buFontTx/>
                <a:buNone/>
              </a:pPr>
              <a:r>
                <a:rPr lang="en-US" sz="1000">
                  <a:latin typeface="Helvetica" charset="0"/>
                  <a:cs typeface="Helvetica" charset="0"/>
                  <a:sym typeface="Helvetica" charset="0"/>
                </a:rPr>
                <a:t>VLAN</a:t>
              </a:r>
            </a:p>
          </p:txBody>
        </p:sp>
        <p:sp>
          <p:nvSpPr>
            <p:cNvPr id="52251" name="Freeform 90"/>
            <p:cNvSpPr>
              <a:spLocks/>
            </p:cNvSpPr>
            <p:nvPr/>
          </p:nvSpPr>
          <p:spPr bwMode="auto">
            <a:xfrm rot="5400000">
              <a:off x="839" y="1088"/>
              <a:ext cx="138" cy="36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52252" name="Rectangle 91"/>
            <p:cNvSpPr>
              <a:spLocks/>
            </p:cNvSpPr>
            <p:nvPr/>
          </p:nvSpPr>
          <p:spPr bwMode="auto">
            <a:xfrm>
              <a:off x="755" y="1316"/>
              <a:ext cx="375"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Black</a:t>
              </a:r>
            </a:p>
            <a:p>
              <a:pPr marL="28575" algn="ctr" defTabSz="642938">
                <a:buFontTx/>
                <a:buNone/>
              </a:pPr>
              <a:r>
                <a:rPr lang="en-US" sz="1000">
                  <a:latin typeface="Helvetica" charset="0"/>
                  <a:cs typeface="Helvetica" charset="0"/>
                  <a:sym typeface="Helvetica" charset="0"/>
                </a:rPr>
                <a:t>VLAN </a:t>
              </a:r>
            </a:p>
          </p:txBody>
        </p:sp>
        <p:sp>
          <p:nvSpPr>
            <p:cNvPr id="52253" name="Freeform 92"/>
            <p:cNvSpPr>
              <a:spLocks/>
            </p:cNvSpPr>
            <p:nvPr/>
          </p:nvSpPr>
          <p:spPr bwMode="auto">
            <a:xfrm rot="5400000">
              <a:off x="285" y="1088"/>
              <a:ext cx="138" cy="36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52254" name="Rectangle 93"/>
            <p:cNvSpPr>
              <a:spLocks/>
            </p:cNvSpPr>
            <p:nvPr/>
          </p:nvSpPr>
          <p:spPr bwMode="auto">
            <a:xfrm>
              <a:off x="191" y="1319"/>
              <a:ext cx="344"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0" tIns="0" rIns="9931" bIns="0" anchor="ctr">
              <a:spAutoFit/>
            </a:bodyPr>
            <a:lstStyle/>
            <a:p>
              <a:pPr marL="28575" algn="ctr" defTabSz="642938">
                <a:buFontTx/>
                <a:buNone/>
              </a:pPr>
              <a:r>
                <a:rPr lang="en-US" sz="1000">
                  <a:latin typeface="Helvetica" charset="0"/>
                  <a:cs typeface="Helvetica" charset="0"/>
                  <a:sym typeface="Helvetica" charset="0"/>
                </a:rPr>
                <a:t>Red</a:t>
              </a:r>
            </a:p>
            <a:p>
              <a:pPr marL="28575" algn="ctr" defTabSz="642938">
                <a:buFontTx/>
                <a:buNone/>
              </a:pPr>
              <a:r>
                <a:rPr lang="en-US" sz="1000">
                  <a:latin typeface="Helvetica" charset="0"/>
                  <a:cs typeface="Helvetica" charset="0"/>
                  <a:sym typeface="Helvetica" charset="0"/>
                </a:rPr>
                <a:t>VLAN</a:t>
              </a:r>
            </a:p>
          </p:txBody>
        </p:sp>
      </p:grpSp>
      <p:sp>
        <p:nvSpPr>
          <p:cNvPr id="52234" name="Rectangle 94"/>
          <p:cNvSpPr>
            <a:spLocks/>
          </p:cNvSpPr>
          <p:nvPr/>
        </p:nvSpPr>
        <p:spPr bwMode="auto">
          <a:xfrm>
            <a:off x="6726745" y="4827838"/>
            <a:ext cx="1677987" cy="1500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0" tIns="0" rIns="28573" bIns="0" anchor="ctr"/>
          <a:lstStyle/>
          <a:p>
            <a:pPr marL="190500" indent="-161925" defTabSz="642938">
              <a:buClr>
                <a:srgbClr val="0183B7"/>
              </a:buClr>
              <a:buSzPct val="100000"/>
              <a:buFont typeface="Arial" charset="0"/>
              <a:buChar char="•"/>
            </a:pPr>
            <a:r>
              <a:rPr lang="en-US" sz="1400" b="0">
                <a:cs typeface="Arial" charset="0"/>
                <a:sym typeface="Arial" charset="0"/>
              </a:rPr>
              <a:t>Each logical VLAN is like a separate physical bridge</a:t>
            </a:r>
          </a:p>
          <a:p>
            <a:pPr marL="190500" indent="-161925" defTabSz="642938">
              <a:buClr>
                <a:srgbClr val="0183B7"/>
              </a:buClr>
              <a:buSzPct val="100000"/>
              <a:buFont typeface="Arial" charset="0"/>
              <a:buChar char="•"/>
            </a:pPr>
            <a:r>
              <a:rPr lang="en-US" sz="1400" b="0">
                <a:cs typeface="Arial" charset="0"/>
                <a:sym typeface="Arial" charset="0"/>
              </a:rPr>
              <a:t>VLANs can span across multiple switches</a:t>
            </a:r>
          </a:p>
        </p:txBody>
      </p:sp>
      <p:sp>
        <p:nvSpPr>
          <p:cNvPr id="52235" name="Rectangle 95"/>
          <p:cNvSpPr>
            <a:spLocks/>
          </p:cNvSpPr>
          <p:nvPr/>
        </p:nvSpPr>
        <p:spPr bwMode="auto">
          <a:xfrm>
            <a:off x="3572382" y="2489368"/>
            <a:ext cx="2876550" cy="625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lIns="0" tIns="0" rIns="28573" bIns="0" anchor="ctr"/>
          <a:lstStyle/>
          <a:p>
            <a:pPr marL="28575" defTabSz="642938">
              <a:buClr>
                <a:srgbClr val="FF0000"/>
              </a:buClr>
              <a:buSzPct val="100000"/>
              <a:buFont typeface="Times New Roman" charset="0"/>
              <a:buChar char="•"/>
            </a:pPr>
            <a:r>
              <a:rPr lang="en-US" sz="1300" b="0">
                <a:solidFill>
                  <a:srgbClr val="FF0000"/>
                </a:solidFill>
                <a:latin typeface="Times New Roman" charset="0"/>
                <a:cs typeface="Times New Roman" charset="0"/>
                <a:sym typeface="Times New Roman" charset="0"/>
              </a:rPr>
              <a:t> College of Engineering (red)</a:t>
            </a:r>
          </a:p>
          <a:p>
            <a:pPr marL="28575" defTabSz="642938">
              <a:buClr>
                <a:srgbClr val="000000"/>
              </a:buClr>
              <a:buSzPct val="100000"/>
              <a:buFont typeface="Times New Roman" charset="0"/>
              <a:buChar char="•"/>
            </a:pPr>
            <a:r>
              <a:rPr lang="en-US" sz="1300" b="0">
                <a:latin typeface="Times New Roman" charset="0"/>
                <a:cs typeface="Times New Roman" charset="0"/>
                <a:sym typeface="Times New Roman" charset="0"/>
              </a:rPr>
              <a:t> College of Computing (black) </a:t>
            </a:r>
          </a:p>
          <a:p>
            <a:pPr marL="28575" defTabSz="642938">
              <a:buClr>
                <a:srgbClr val="00CC00"/>
              </a:buClr>
              <a:buSzPct val="100000"/>
              <a:buFont typeface="Times New Roman" charset="0"/>
              <a:buChar char="•"/>
            </a:pPr>
            <a:r>
              <a:rPr lang="en-US" sz="1300" b="0">
                <a:solidFill>
                  <a:srgbClr val="00CC00"/>
                </a:solidFill>
                <a:latin typeface="Times New Roman" charset="0"/>
                <a:cs typeface="Times New Roman" charset="0"/>
                <a:sym typeface="Times New Roman" charset="0"/>
              </a:rPr>
              <a:t> Classroom network (green)</a:t>
            </a:r>
            <a:r>
              <a:rPr lang="en-US" sz="1300" b="0">
                <a:latin typeface="Times New Roman" charset="0"/>
                <a:cs typeface="Times New Roman" charset="0"/>
                <a:sym typeface="Times New Roman" charset="0"/>
              </a:rPr>
              <a:t> </a:t>
            </a:r>
          </a:p>
        </p:txBody>
      </p:sp>
      <p:sp>
        <p:nvSpPr>
          <p:cNvPr id="52236" name="Line 97"/>
          <p:cNvSpPr>
            <a:spLocks noChangeShapeType="1"/>
          </p:cNvSpPr>
          <p:nvPr/>
        </p:nvSpPr>
        <p:spPr bwMode="auto">
          <a:xfrm rot="10800000" flipH="1">
            <a:off x="3358070" y="4205538"/>
            <a:ext cx="708025" cy="1082675"/>
          </a:xfrm>
          <a:prstGeom prst="line">
            <a:avLst/>
          </a:prstGeom>
          <a:noFill/>
          <a:ln w="9525">
            <a:solidFill>
              <a:schemeClr val="tx1"/>
            </a:solidFill>
            <a:round/>
            <a:headEnd type="stealth" w="med" len="me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52237" name="Line 98"/>
          <p:cNvSpPr>
            <a:spLocks noChangeShapeType="1"/>
          </p:cNvSpPr>
          <p:nvPr/>
        </p:nvSpPr>
        <p:spPr bwMode="auto">
          <a:xfrm rot="10800000">
            <a:off x="4616957" y="4257925"/>
            <a:ext cx="636588" cy="1058863"/>
          </a:xfrm>
          <a:prstGeom prst="line">
            <a:avLst/>
          </a:prstGeom>
          <a:noFill/>
          <a:ln w="9525">
            <a:solidFill>
              <a:schemeClr val="tx1"/>
            </a:solidFill>
            <a:round/>
            <a:headEnd type="stealth" w="med" len="med"/>
            <a:tailEnd/>
          </a:ln>
          <a:extLst>
            <a:ext uri="{909E8E84-426E-40dd-AFC4-6F175D3DCCD1}">
              <a14:hiddenFill xmlns="" xmlns:a14="http://schemas.microsoft.com/office/drawing/2010/main">
                <a:noFill/>
              </a14:hiddenFill>
            </a:ext>
          </a:extLst>
        </p:spPr>
        <p:txBody>
          <a:bodyPr lIns="0" tIns="0" rIns="0" bIns="0"/>
          <a:lstStyle/>
          <a:p>
            <a:endParaRPr lang="en-US"/>
          </a:p>
        </p:txBody>
      </p:sp>
      <p:pic>
        <p:nvPicPr>
          <p:cNvPr id="52238" name="Picture 9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061332" y="3719763"/>
            <a:ext cx="603250" cy="587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39" name="Rectangle 38"/>
          <p:cNvSpPr>
            <a:spLocks/>
          </p:cNvSpPr>
          <p:nvPr/>
        </p:nvSpPr>
        <p:spPr bwMode="auto">
          <a:xfrm>
            <a:off x="4480432" y="5362825"/>
            <a:ext cx="1782763" cy="403225"/>
          </a:xfrm>
          <a:prstGeom prst="rect">
            <a:avLst/>
          </a:prstGeom>
          <a:solidFill>
            <a:srgbClr val="E7E9E8"/>
          </a:solidFill>
          <a:ln w="38100">
            <a:solidFill>
              <a:srgbClr val="B7BEB6"/>
            </a:solidFill>
            <a:miter lim="800000"/>
            <a:headEnd/>
            <a:tailEnd/>
          </a:ln>
        </p:spPr>
        <p:txBody>
          <a:bodyPr lIns="0" tIns="0" rIns="9931" bIns="0" anchor="ctr">
            <a:spAutoFit/>
          </a:bodyPr>
          <a:lstStyle/>
          <a:p>
            <a:endParaRPr lang="en-US"/>
          </a:p>
        </p:txBody>
      </p:sp>
      <p:sp>
        <p:nvSpPr>
          <p:cNvPr id="52240" name="Line 57"/>
          <p:cNvSpPr>
            <a:spLocks noChangeShapeType="1"/>
          </p:cNvSpPr>
          <p:nvPr/>
        </p:nvSpPr>
        <p:spPr bwMode="auto">
          <a:xfrm>
            <a:off x="4796345" y="5488238"/>
            <a:ext cx="1182687"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241" name="Line 58"/>
          <p:cNvSpPr>
            <a:spLocks noChangeShapeType="1"/>
          </p:cNvSpPr>
          <p:nvPr/>
        </p:nvSpPr>
        <p:spPr bwMode="auto">
          <a:xfrm>
            <a:off x="4796345" y="5623175"/>
            <a:ext cx="1182687" cy="1588"/>
          </a:xfrm>
          <a:prstGeom prst="line">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242" name="Rectangle 38"/>
          <p:cNvSpPr>
            <a:spLocks/>
          </p:cNvSpPr>
          <p:nvPr/>
        </p:nvSpPr>
        <p:spPr bwMode="auto">
          <a:xfrm>
            <a:off x="478345" y="2508418"/>
            <a:ext cx="1781175" cy="403225"/>
          </a:xfrm>
          <a:prstGeom prst="rect">
            <a:avLst/>
          </a:prstGeom>
          <a:solidFill>
            <a:srgbClr val="E7E9E8"/>
          </a:solidFill>
          <a:ln w="38100">
            <a:solidFill>
              <a:srgbClr val="B7BEB6"/>
            </a:solidFill>
            <a:miter lim="800000"/>
            <a:headEnd/>
            <a:tailEnd/>
          </a:ln>
        </p:spPr>
        <p:txBody>
          <a:bodyPr lIns="0" tIns="0" rIns="9931" bIns="0" anchor="ctr">
            <a:spAutoFit/>
          </a:bodyPr>
          <a:lstStyle/>
          <a:p>
            <a:endParaRPr lang="en-US"/>
          </a:p>
        </p:txBody>
      </p:sp>
      <p:sp>
        <p:nvSpPr>
          <p:cNvPr id="52243" name="Line 57"/>
          <p:cNvSpPr>
            <a:spLocks noChangeShapeType="1"/>
          </p:cNvSpPr>
          <p:nvPr/>
        </p:nvSpPr>
        <p:spPr bwMode="auto">
          <a:xfrm>
            <a:off x="794257" y="2633830"/>
            <a:ext cx="1182688" cy="1588"/>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2244" name="Line 58"/>
          <p:cNvSpPr>
            <a:spLocks noChangeShapeType="1"/>
          </p:cNvSpPr>
          <p:nvPr/>
        </p:nvSpPr>
        <p:spPr bwMode="auto">
          <a:xfrm>
            <a:off x="794257" y="2768768"/>
            <a:ext cx="1182688" cy="1587"/>
          </a:xfrm>
          <a:prstGeom prst="line">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Tree>
    <p:extLst>
      <p:ext uri="{BB962C8B-B14F-4D97-AF65-F5344CB8AC3E}">
        <p14:creationId xmlns:p14="http://schemas.microsoft.com/office/powerpoint/2010/main" val="86958172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How Do They Do It?</a:t>
            </a:r>
          </a:p>
        </p:txBody>
      </p:sp>
      <p:sp>
        <p:nvSpPr>
          <p:cNvPr id="54275" name="Rectangle 3"/>
          <p:cNvSpPr>
            <a:spLocks noGrp="1" noChangeArrowheads="1"/>
          </p:cNvSpPr>
          <p:nvPr>
            <p:ph type="body" idx="1"/>
          </p:nvPr>
        </p:nvSpPr>
        <p:spPr>
          <a:xfrm>
            <a:off x="457200" y="2002817"/>
            <a:ext cx="8229600" cy="4644595"/>
          </a:xfrm>
        </p:spPr>
        <p:txBody>
          <a:bodyPr>
            <a:normAutofit fontScale="92500" lnSpcReduction="20000"/>
          </a:bodyPr>
          <a:lstStyle/>
          <a:p>
            <a:pPr eaLnBrk="1" hangingPunct="1">
              <a:lnSpc>
                <a:spcPct val="90000"/>
              </a:lnSpc>
            </a:pPr>
            <a:r>
              <a:rPr lang="en-US" sz="2800" dirty="0">
                <a:latin typeface="Arial" charset="0"/>
                <a:ea typeface="ＭＳ Ｐゴシック" charset="0"/>
                <a:cs typeface="ＭＳ Ｐゴシック" charset="0"/>
              </a:rPr>
              <a:t>Remember that optional 802.1q tag in the Ethernet frame?</a:t>
            </a:r>
          </a:p>
          <a:p>
            <a:pPr eaLnBrk="1" hangingPunct="1">
              <a:lnSpc>
                <a:spcPct val="90000"/>
              </a:lnSpc>
            </a:pPr>
            <a:r>
              <a:rPr lang="en-US" sz="2800" dirty="0">
                <a:latin typeface="Arial" charset="0"/>
                <a:ea typeface="ＭＳ Ｐゴシック" charset="0"/>
                <a:cs typeface="ＭＳ Ｐゴシック" charset="0"/>
              </a:rPr>
              <a:t>We fill that with a VLAN number 1-4095, i.e. </a:t>
            </a:r>
            <a:r>
              <a:rPr lang="ja-JP" altLang="en-US" sz="2800" dirty="0">
                <a:latin typeface="Arial" charset="0"/>
                <a:ea typeface="ＭＳ Ｐゴシック" charset="0"/>
                <a:cs typeface="ＭＳ Ｐゴシック" charset="0"/>
              </a:rPr>
              <a:t>“</a:t>
            </a:r>
            <a:r>
              <a:rPr lang="en-US" altLang="ja-JP" sz="2800" dirty="0">
                <a:latin typeface="Arial" charset="0"/>
                <a:ea typeface="ＭＳ Ｐゴシック" charset="0"/>
                <a:cs typeface="ＭＳ Ｐゴシック" charset="0"/>
              </a:rPr>
              <a:t>tag the frame</a:t>
            </a:r>
            <a:r>
              <a:rPr lang="ja-JP" altLang="en-US" sz="2800" dirty="0">
                <a:latin typeface="Arial" charset="0"/>
                <a:ea typeface="ＭＳ Ｐゴシック" charset="0"/>
                <a:cs typeface="ＭＳ Ｐゴシック" charset="0"/>
              </a:rPr>
              <a:t>”</a:t>
            </a:r>
            <a:r>
              <a:rPr lang="en-US" altLang="ja-JP" sz="2800" dirty="0">
                <a:latin typeface="Arial" charset="0"/>
                <a:ea typeface="ＭＳ Ｐゴシック" charset="0"/>
                <a:cs typeface="ＭＳ Ｐゴシック" charset="0"/>
              </a:rPr>
              <a:t>. </a:t>
            </a:r>
          </a:p>
          <a:p>
            <a:pPr eaLnBrk="1" hangingPunct="1">
              <a:lnSpc>
                <a:spcPct val="90000"/>
              </a:lnSpc>
            </a:pPr>
            <a:r>
              <a:rPr lang="en-US" sz="2800" dirty="0">
                <a:latin typeface="Arial" charset="0"/>
                <a:ea typeface="ＭＳ Ｐゴシック" charset="0"/>
                <a:cs typeface="ＭＳ Ｐゴシック" charset="0"/>
              </a:rPr>
              <a:t>Each edge port is labeled with a VLAN number</a:t>
            </a:r>
          </a:p>
          <a:p>
            <a:pPr eaLnBrk="1" hangingPunct="1">
              <a:lnSpc>
                <a:spcPct val="90000"/>
              </a:lnSpc>
            </a:pPr>
            <a:r>
              <a:rPr lang="en-US" sz="2800" dirty="0">
                <a:latin typeface="Arial" charset="0"/>
                <a:ea typeface="ＭＳ Ｐゴシック" charset="0"/>
                <a:cs typeface="ＭＳ Ｐゴシック" charset="0"/>
              </a:rPr>
              <a:t>Switches</a:t>
            </a:r>
          </a:p>
          <a:p>
            <a:pPr lvl="1" eaLnBrk="1" hangingPunct="1">
              <a:lnSpc>
                <a:spcPct val="90000"/>
              </a:lnSpc>
            </a:pPr>
            <a:r>
              <a:rPr lang="en-US" sz="2400" dirty="0">
                <a:latin typeface="Arial" charset="0"/>
                <a:ea typeface="ＭＳ Ｐゴシック" charset="0"/>
              </a:rPr>
              <a:t>Tag each frame as it comes in </a:t>
            </a:r>
          </a:p>
          <a:p>
            <a:pPr lvl="1" eaLnBrk="1" hangingPunct="1">
              <a:lnSpc>
                <a:spcPct val="90000"/>
              </a:lnSpc>
            </a:pPr>
            <a:r>
              <a:rPr lang="en-US" sz="2400" dirty="0">
                <a:latin typeface="Arial" charset="0"/>
                <a:ea typeface="ＭＳ Ｐゴシック" charset="0"/>
              </a:rPr>
              <a:t>Segregate traffic carrying identical VLAN tags</a:t>
            </a:r>
          </a:p>
          <a:p>
            <a:pPr lvl="1" eaLnBrk="1" hangingPunct="1">
              <a:lnSpc>
                <a:spcPct val="90000"/>
              </a:lnSpc>
            </a:pPr>
            <a:r>
              <a:rPr lang="en-US" sz="2400" dirty="0">
                <a:latin typeface="Arial" charset="0"/>
                <a:ea typeface="ＭＳ Ｐゴシック" charset="0"/>
              </a:rPr>
              <a:t>Only output tagged traffic to edge ports carrying the same VLAN tag, removing the tags on egress</a:t>
            </a:r>
          </a:p>
          <a:p>
            <a:pPr eaLnBrk="1" hangingPunct="1">
              <a:lnSpc>
                <a:spcPct val="90000"/>
              </a:lnSpc>
            </a:pPr>
            <a:r>
              <a:rPr lang="en-US" sz="2800" dirty="0">
                <a:latin typeface="Arial" charset="0"/>
                <a:ea typeface="ＭＳ Ｐゴシック" charset="0"/>
                <a:cs typeface="ＭＳ Ｐゴシック" charset="0"/>
              </a:rPr>
              <a:t>But that still </a:t>
            </a:r>
            <a:r>
              <a:rPr lang="en-US" sz="2800" dirty="0" err="1">
                <a:latin typeface="Arial" charset="0"/>
                <a:ea typeface="ＭＳ Ｐゴシック" charset="0"/>
                <a:cs typeface="ＭＳ Ｐゴシック" charset="0"/>
              </a:rPr>
              <a:t>doesn</a:t>
            </a:r>
            <a:r>
              <a:rPr lang="ja-JP" altLang="en-US" sz="2800" dirty="0">
                <a:latin typeface="Arial" charset="0"/>
                <a:ea typeface="ＭＳ Ｐゴシック" charset="0"/>
                <a:cs typeface="ＭＳ Ｐゴシック" charset="0"/>
              </a:rPr>
              <a:t>’</a:t>
            </a:r>
            <a:r>
              <a:rPr lang="en-US" altLang="ja-JP" sz="2800" dirty="0">
                <a:latin typeface="Arial" charset="0"/>
                <a:ea typeface="ＭＳ Ｐゴシック" charset="0"/>
                <a:cs typeface="ＭＳ Ｐゴシック" charset="0"/>
              </a:rPr>
              <a:t>t explain how switches communicate…</a:t>
            </a:r>
            <a:endParaRPr lang="en-US" sz="28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35678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dissolve">
                                      <p:cBhvr>
                                        <p:cTn id="7" dur="500"/>
                                        <p:tgtEl>
                                          <p:spTgt spid="542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4275">
                                            <p:txEl>
                                              <p:pRg st="1" end="1"/>
                                            </p:txEl>
                                          </p:spTgt>
                                        </p:tgtEl>
                                        <p:attrNameLst>
                                          <p:attrName>style.visibility</p:attrName>
                                        </p:attrNameLst>
                                      </p:cBhvr>
                                      <p:to>
                                        <p:strVal val="visible"/>
                                      </p:to>
                                    </p:set>
                                    <p:animEffect transition="in" filter="dissolve">
                                      <p:cBhvr>
                                        <p:cTn id="12" dur="500"/>
                                        <p:tgtEl>
                                          <p:spTgt spid="542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4275">
                                            <p:txEl>
                                              <p:pRg st="2" end="2"/>
                                            </p:txEl>
                                          </p:spTgt>
                                        </p:tgtEl>
                                        <p:attrNameLst>
                                          <p:attrName>style.visibility</p:attrName>
                                        </p:attrNameLst>
                                      </p:cBhvr>
                                      <p:to>
                                        <p:strVal val="visible"/>
                                      </p:to>
                                    </p:set>
                                    <p:animEffect transition="in" filter="dissolve">
                                      <p:cBhvr>
                                        <p:cTn id="17" dur="500"/>
                                        <p:tgtEl>
                                          <p:spTgt spid="542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4275">
                                            <p:txEl>
                                              <p:pRg st="3" end="3"/>
                                            </p:txEl>
                                          </p:spTgt>
                                        </p:tgtEl>
                                        <p:attrNameLst>
                                          <p:attrName>style.visibility</p:attrName>
                                        </p:attrNameLst>
                                      </p:cBhvr>
                                      <p:to>
                                        <p:strVal val="visible"/>
                                      </p:to>
                                    </p:set>
                                    <p:animEffect transition="in" filter="dissolve">
                                      <p:cBhvr>
                                        <p:cTn id="22" dur="500"/>
                                        <p:tgtEl>
                                          <p:spTgt spid="54275">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4275">
                                            <p:txEl>
                                              <p:pRg st="4" end="4"/>
                                            </p:txEl>
                                          </p:spTgt>
                                        </p:tgtEl>
                                        <p:attrNameLst>
                                          <p:attrName>style.visibility</p:attrName>
                                        </p:attrNameLst>
                                      </p:cBhvr>
                                      <p:to>
                                        <p:strVal val="visible"/>
                                      </p:to>
                                    </p:set>
                                    <p:animEffect transition="in" filter="dissolve">
                                      <p:cBhvr>
                                        <p:cTn id="25" dur="500"/>
                                        <p:tgtEl>
                                          <p:spTgt spid="54275">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4275">
                                            <p:txEl>
                                              <p:pRg st="5" end="5"/>
                                            </p:txEl>
                                          </p:spTgt>
                                        </p:tgtEl>
                                        <p:attrNameLst>
                                          <p:attrName>style.visibility</p:attrName>
                                        </p:attrNameLst>
                                      </p:cBhvr>
                                      <p:to>
                                        <p:strVal val="visible"/>
                                      </p:to>
                                    </p:set>
                                    <p:animEffect transition="in" filter="dissolve">
                                      <p:cBhvr>
                                        <p:cTn id="28" dur="500"/>
                                        <p:tgtEl>
                                          <p:spTgt spid="54275">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54275">
                                            <p:txEl>
                                              <p:pRg st="6" end="6"/>
                                            </p:txEl>
                                          </p:spTgt>
                                        </p:tgtEl>
                                        <p:attrNameLst>
                                          <p:attrName>style.visibility</p:attrName>
                                        </p:attrNameLst>
                                      </p:cBhvr>
                                      <p:to>
                                        <p:strVal val="visible"/>
                                      </p:to>
                                    </p:set>
                                    <p:animEffect transition="in" filter="dissolve">
                                      <p:cBhvr>
                                        <p:cTn id="31" dur="500"/>
                                        <p:tgtEl>
                                          <p:spTgt spid="54275">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54275">
                                            <p:txEl>
                                              <p:pRg st="7" end="7"/>
                                            </p:txEl>
                                          </p:spTgt>
                                        </p:tgtEl>
                                        <p:attrNameLst>
                                          <p:attrName>style.visibility</p:attrName>
                                        </p:attrNameLst>
                                      </p:cBhvr>
                                      <p:to>
                                        <p:strVal val="visible"/>
                                      </p:to>
                                    </p:set>
                                    <p:animEffect transition="in" filter="dissolve">
                                      <p:cBhvr>
                                        <p:cTn id="36" dur="500"/>
                                        <p:tgtEl>
                                          <p:spTgt spid="542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VLAN Trunks</a:t>
            </a:r>
          </a:p>
        </p:txBody>
      </p:sp>
      <p:sp>
        <p:nvSpPr>
          <p:cNvPr id="56323" name="Rectangle 3"/>
          <p:cNvSpPr>
            <a:spLocks noGrp="1" noChangeArrowheads="1"/>
          </p:cNvSpPr>
          <p:nvPr>
            <p:ph type="body" idx="1"/>
          </p:nvPr>
        </p:nvSpPr>
        <p:spPr/>
        <p:txBody>
          <a:bodyPr>
            <a:normAutofit fontScale="85000" lnSpcReduction="20000"/>
          </a:bodyPr>
          <a:lstStyle/>
          <a:p>
            <a:pPr eaLnBrk="1" hangingPunct="1"/>
            <a:r>
              <a:rPr lang="en-US" sz="2800" dirty="0">
                <a:latin typeface="Arial" charset="0"/>
                <a:ea typeface="ＭＳ Ｐゴシック" charset="0"/>
                <a:cs typeface="ＭＳ Ｐゴシック" charset="0"/>
              </a:rPr>
              <a:t>Switch communicate via 802.1q </a:t>
            </a:r>
            <a:r>
              <a:rPr lang="ja-JP" altLang="en-US" sz="2800" dirty="0">
                <a:latin typeface="Arial" charset="0"/>
                <a:ea typeface="ＭＳ Ｐゴシック" charset="0"/>
                <a:cs typeface="ＭＳ Ｐゴシック" charset="0"/>
              </a:rPr>
              <a:t>“</a:t>
            </a:r>
            <a:r>
              <a:rPr lang="en-US" altLang="ja-JP" sz="2800" dirty="0">
                <a:latin typeface="Arial" charset="0"/>
                <a:ea typeface="ＭＳ Ｐゴシック" charset="0"/>
                <a:cs typeface="ＭＳ Ｐゴシック" charset="0"/>
              </a:rPr>
              <a:t>trunks</a:t>
            </a:r>
            <a:r>
              <a:rPr lang="ja-JP" altLang="en-US" sz="2800" dirty="0">
                <a:latin typeface="Arial" charset="0"/>
                <a:ea typeface="ＭＳ Ｐゴシック" charset="0"/>
                <a:cs typeface="ＭＳ Ｐゴシック" charset="0"/>
              </a:rPr>
              <a:t>”</a:t>
            </a:r>
            <a:r>
              <a:rPr lang="en-US" altLang="ja-JP" sz="2800" dirty="0">
                <a:latin typeface="Arial" charset="0"/>
                <a:ea typeface="ＭＳ Ｐゴシック" charset="0"/>
                <a:cs typeface="ＭＳ Ｐゴシック" charset="0"/>
              </a:rPr>
              <a:t> (sometimes called VLAN multiplexing)</a:t>
            </a:r>
          </a:p>
          <a:p>
            <a:pPr eaLnBrk="1" hangingPunct="1"/>
            <a:r>
              <a:rPr lang="en-US" sz="2800" dirty="0">
                <a:latin typeface="Arial" charset="0"/>
                <a:ea typeface="ＭＳ Ｐゴシック" charset="0"/>
                <a:cs typeface="ＭＳ Ｐゴシック" charset="0"/>
              </a:rPr>
              <a:t>Trunks are inter-switch links that simply preserve the VLAN tags on links between switches</a:t>
            </a:r>
          </a:p>
          <a:p>
            <a:pPr eaLnBrk="1" hangingPunct="1"/>
            <a:r>
              <a:rPr lang="en-US" sz="2800" dirty="0">
                <a:latin typeface="Arial" charset="0"/>
                <a:ea typeface="ＭＳ Ｐゴシック" charset="0"/>
                <a:cs typeface="ＭＳ Ｐゴシック" charset="0"/>
              </a:rPr>
              <a:t>Trunks can be configured to carry one, several, or all VLANs from one switch to another</a:t>
            </a:r>
          </a:p>
          <a:p>
            <a:pPr eaLnBrk="1" hangingPunct="1"/>
            <a:r>
              <a:rPr lang="en-US" sz="2800" dirty="0">
                <a:latin typeface="Arial" charset="0"/>
                <a:ea typeface="ＭＳ Ｐゴシック" charset="0"/>
                <a:cs typeface="ＭＳ Ｐゴシック" charset="0"/>
              </a:rPr>
              <a:t>Each VLAN in a trunk uses up switch resources so GT convention is that trunks are configured to only carry necessary VLANs</a:t>
            </a:r>
          </a:p>
        </p:txBody>
      </p:sp>
    </p:spTree>
    <p:extLst>
      <p:ext uri="{BB962C8B-B14F-4D97-AF65-F5344CB8AC3E}">
        <p14:creationId xmlns:p14="http://schemas.microsoft.com/office/powerpoint/2010/main" val="307508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animEffect transition="in" filter="dissolve">
                                      <p:cBhvr>
                                        <p:cTn id="7" dur="500"/>
                                        <p:tgtEl>
                                          <p:spTgt spid="563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6323">
                                            <p:txEl>
                                              <p:pRg st="1" end="1"/>
                                            </p:txEl>
                                          </p:spTgt>
                                        </p:tgtEl>
                                        <p:attrNameLst>
                                          <p:attrName>style.visibility</p:attrName>
                                        </p:attrNameLst>
                                      </p:cBhvr>
                                      <p:to>
                                        <p:strVal val="visible"/>
                                      </p:to>
                                    </p:set>
                                    <p:animEffect transition="in" filter="dissolve">
                                      <p:cBhvr>
                                        <p:cTn id="12" dur="500"/>
                                        <p:tgtEl>
                                          <p:spTgt spid="563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6323">
                                            <p:txEl>
                                              <p:pRg st="2" end="2"/>
                                            </p:txEl>
                                          </p:spTgt>
                                        </p:tgtEl>
                                        <p:attrNameLst>
                                          <p:attrName>style.visibility</p:attrName>
                                        </p:attrNameLst>
                                      </p:cBhvr>
                                      <p:to>
                                        <p:strVal val="visible"/>
                                      </p:to>
                                    </p:set>
                                    <p:animEffect transition="in" filter="dissolve">
                                      <p:cBhvr>
                                        <p:cTn id="17" dur="500"/>
                                        <p:tgtEl>
                                          <p:spTgt spid="563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6323">
                                            <p:txEl>
                                              <p:pRg st="3" end="3"/>
                                            </p:txEl>
                                          </p:spTgt>
                                        </p:tgtEl>
                                        <p:attrNameLst>
                                          <p:attrName>style.visibility</p:attrName>
                                        </p:attrNameLst>
                                      </p:cBhvr>
                                      <p:to>
                                        <p:strVal val="visible"/>
                                      </p:to>
                                    </p:set>
                                    <p:animEffect transition="in" filter="dissolve">
                                      <p:cBhvr>
                                        <p:cTn id="22" dur="500"/>
                                        <p:tgtEl>
                                          <p:spTgt spid="563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dirty="0" err="1">
                <a:latin typeface="Arial" charset="0"/>
                <a:ea typeface="ＭＳ Ｐゴシック" charset="0"/>
                <a:cs typeface="ＭＳ Ｐゴシック" charset="0"/>
              </a:rPr>
              <a:t>Trunking</a:t>
            </a:r>
            <a:endParaRPr lang="en-US" dirty="0">
              <a:latin typeface="Arial" charset="0"/>
              <a:ea typeface="ＭＳ Ｐゴシック" charset="0"/>
              <a:cs typeface="ＭＳ Ｐゴシック" charset="0"/>
            </a:endParaRPr>
          </a:p>
        </p:txBody>
      </p:sp>
      <p:sp>
        <p:nvSpPr>
          <p:cNvPr id="58371" name="Rectangle 3"/>
          <p:cNvSpPr>
            <a:spLocks noGrp="1" noChangeArrowheads="1"/>
          </p:cNvSpPr>
          <p:nvPr>
            <p:ph type="body" idx="1"/>
          </p:nvPr>
        </p:nvSpPr>
        <p:spPr>
          <a:xfrm>
            <a:off x="428625" y="4696323"/>
            <a:ext cx="8229600" cy="2323030"/>
          </a:xfrm>
        </p:spPr>
        <p:txBody>
          <a:bodyPr>
            <a:normAutofit fontScale="85000" lnSpcReduction="20000"/>
          </a:bodyPr>
          <a:lstStyle/>
          <a:p>
            <a:pPr eaLnBrk="1" hangingPunct="1">
              <a:lnSpc>
                <a:spcPct val="90000"/>
              </a:lnSpc>
            </a:pPr>
            <a:r>
              <a:rPr lang="en-US" sz="2800" dirty="0">
                <a:latin typeface="Arial" charset="0"/>
                <a:ea typeface="ＭＳ Ｐゴシック" charset="0"/>
                <a:cs typeface="ＭＳ Ｐゴシック" charset="0"/>
              </a:rPr>
              <a:t>End result:</a:t>
            </a:r>
          </a:p>
          <a:p>
            <a:pPr lvl="1" eaLnBrk="1" hangingPunct="1">
              <a:lnSpc>
                <a:spcPct val="90000"/>
              </a:lnSpc>
            </a:pPr>
            <a:r>
              <a:rPr lang="en-US" sz="2400" dirty="0">
                <a:latin typeface="Arial" charset="0"/>
                <a:ea typeface="ＭＳ Ｐゴシック" charset="0"/>
              </a:rPr>
              <a:t>All the green ports appear in one broadcast domain (I.e. they appear to be on the same physical Ethernet)</a:t>
            </a:r>
          </a:p>
          <a:p>
            <a:pPr lvl="1" eaLnBrk="1" hangingPunct="1">
              <a:lnSpc>
                <a:spcPct val="90000"/>
              </a:lnSpc>
            </a:pPr>
            <a:r>
              <a:rPr lang="en-US" sz="2400" dirty="0">
                <a:latin typeface="Arial" charset="0"/>
                <a:ea typeface="ＭＳ Ｐゴシック" charset="0"/>
              </a:rPr>
              <a:t>The red ports appear on a different broadcast domain</a:t>
            </a:r>
          </a:p>
          <a:p>
            <a:pPr lvl="1" eaLnBrk="1" hangingPunct="1">
              <a:lnSpc>
                <a:spcPct val="90000"/>
              </a:lnSpc>
            </a:pPr>
            <a:r>
              <a:rPr lang="en-US" sz="2400" dirty="0">
                <a:latin typeface="Arial" charset="0"/>
                <a:ea typeface="ＭＳ Ｐゴシック" charset="0"/>
              </a:rPr>
              <a:t>And the black ports on a third broadcast domain</a:t>
            </a:r>
          </a:p>
          <a:p>
            <a:pPr eaLnBrk="1" hangingPunct="1">
              <a:lnSpc>
                <a:spcPct val="90000"/>
              </a:lnSpc>
            </a:pPr>
            <a:r>
              <a:rPr lang="en-US" sz="2800" dirty="0">
                <a:latin typeface="Arial" charset="0"/>
                <a:ea typeface="ＭＳ Ｐゴシック" charset="0"/>
                <a:cs typeface="ＭＳ Ｐゴシック" charset="0"/>
              </a:rPr>
              <a:t>VLAN tags carried by ports and trunks are all configurable in software </a:t>
            </a:r>
          </a:p>
        </p:txBody>
      </p:sp>
      <p:grpSp>
        <p:nvGrpSpPr>
          <p:cNvPr id="58372" name="Group 4"/>
          <p:cNvGrpSpPr>
            <a:grpSpLocks/>
          </p:cNvGrpSpPr>
          <p:nvPr/>
        </p:nvGrpSpPr>
        <p:grpSpPr bwMode="auto">
          <a:xfrm>
            <a:off x="2228850" y="2783092"/>
            <a:ext cx="1668463" cy="1747837"/>
            <a:chOff x="172" y="33"/>
            <a:chExt cx="1494" cy="1567"/>
          </a:xfrm>
        </p:grpSpPr>
        <p:sp>
          <p:nvSpPr>
            <p:cNvPr id="58413" name="Rectangle 5"/>
            <p:cNvSpPr>
              <a:spLocks/>
            </p:cNvSpPr>
            <p:nvPr/>
          </p:nvSpPr>
          <p:spPr bwMode="auto">
            <a:xfrm>
              <a:off x="190" y="33"/>
              <a:ext cx="1476"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400">
                  <a:latin typeface="Helvetica" charset="0"/>
                  <a:cs typeface="Helvetica" charset="0"/>
                  <a:sym typeface="Helvetica" charset="0"/>
                </a:rPr>
                <a:t>Switch A - 1st floor</a:t>
              </a:r>
            </a:p>
          </p:txBody>
        </p:sp>
        <p:grpSp>
          <p:nvGrpSpPr>
            <p:cNvPr id="58414" name="Group 8"/>
            <p:cNvGrpSpPr>
              <a:grpSpLocks/>
            </p:cNvGrpSpPr>
            <p:nvPr/>
          </p:nvGrpSpPr>
          <p:grpSpPr bwMode="auto">
            <a:xfrm>
              <a:off x="209" y="989"/>
              <a:ext cx="296" cy="191"/>
              <a:chOff x="0" y="0"/>
              <a:chExt cx="296" cy="191"/>
            </a:xfrm>
          </p:grpSpPr>
          <p:sp>
            <p:nvSpPr>
              <p:cNvPr id="58431" name="Line 9"/>
              <p:cNvSpPr>
                <a:spLocks noChangeShapeType="1"/>
              </p:cNvSpPr>
              <p:nvPr/>
            </p:nvSpPr>
            <p:spPr bwMode="auto">
              <a:xfrm>
                <a:off x="0"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8432" name="Line 10"/>
              <p:cNvSpPr>
                <a:spLocks noChangeShapeType="1"/>
              </p:cNvSpPr>
              <p:nvPr/>
            </p:nvSpPr>
            <p:spPr bwMode="auto">
              <a:xfrm>
                <a:off x="98"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8433" name="Line 11"/>
              <p:cNvSpPr>
                <a:spLocks noChangeShapeType="1"/>
              </p:cNvSpPr>
              <p:nvPr/>
            </p:nvSpPr>
            <p:spPr bwMode="auto">
              <a:xfrm>
                <a:off x="196"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8434" name="Line 12"/>
              <p:cNvSpPr>
                <a:spLocks noChangeShapeType="1"/>
              </p:cNvSpPr>
              <p:nvPr/>
            </p:nvSpPr>
            <p:spPr bwMode="auto">
              <a:xfrm>
                <a:off x="295"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58415" name="Group 14"/>
            <p:cNvGrpSpPr>
              <a:grpSpLocks/>
            </p:cNvGrpSpPr>
            <p:nvPr/>
          </p:nvGrpSpPr>
          <p:grpSpPr bwMode="auto">
            <a:xfrm>
              <a:off x="755" y="989"/>
              <a:ext cx="297" cy="191"/>
              <a:chOff x="0" y="0"/>
              <a:chExt cx="296" cy="191"/>
            </a:xfrm>
          </p:grpSpPr>
          <p:sp>
            <p:nvSpPr>
              <p:cNvPr id="58427" name="Line 15"/>
              <p:cNvSpPr>
                <a:spLocks noChangeShapeType="1"/>
              </p:cNvSpPr>
              <p:nvPr/>
            </p:nvSpPr>
            <p:spPr bwMode="auto">
              <a:xfrm>
                <a:off x="0"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8428" name="Line 16"/>
              <p:cNvSpPr>
                <a:spLocks noChangeShapeType="1"/>
              </p:cNvSpPr>
              <p:nvPr/>
            </p:nvSpPr>
            <p:spPr bwMode="auto">
              <a:xfrm>
                <a:off x="98"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8429" name="Line 17"/>
              <p:cNvSpPr>
                <a:spLocks noChangeShapeType="1"/>
              </p:cNvSpPr>
              <p:nvPr/>
            </p:nvSpPr>
            <p:spPr bwMode="auto">
              <a:xfrm>
                <a:off x="196"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8430" name="Line 18"/>
              <p:cNvSpPr>
                <a:spLocks noChangeShapeType="1"/>
              </p:cNvSpPr>
              <p:nvPr/>
            </p:nvSpPr>
            <p:spPr bwMode="auto">
              <a:xfrm>
                <a:off x="295"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58416" name="Group 20"/>
            <p:cNvGrpSpPr>
              <a:grpSpLocks/>
            </p:cNvGrpSpPr>
            <p:nvPr/>
          </p:nvGrpSpPr>
          <p:grpSpPr bwMode="auto">
            <a:xfrm>
              <a:off x="1293" y="989"/>
              <a:ext cx="296" cy="191"/>
              <a:chOff x="0" y="0"/>
              <a:chExt cx="296" cy="191"/>
            </a:xfrm>
          </p:grpSpPr>
          <p:sp>
            <p:nvSpPr>
              <p:cNvPr id="58423" name="Line 21"/>
              <p:cNvSpPr>
                <a:spLocks noChangeShapeType="1"/>
              </p:cNvSpPr>
              <p:nvPr/>
            </p:nvSpPr>
            <p:spPr bwMode="auto">
              <a:xfrm>
                <a:off x="0"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8424" name="Line 22"/>
              <p:cNvSpPr>
                <a:spLocks noChangeShapeType="1"/>
              </p:cNvSpPr>
              <p:nvPr/>
            </p:nvSpPr>
            <p:spPr bwMode="auto">
              <a:xfrm>
                <a:off x="98"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8425" name="Line 23"/>
              <p:cNvSpPr>
                <a:spLocks noChangeShapeType="1"/>
              </p:cNvSpPr>
              <p:nvPr/>
            </p:nvSpPr>
            <p:spPr bwMode="auto">
              <a:xfrm>
                <a:off x="196"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8426" name="Line 24"/>
              <p:cNvSpPr>
                <a:spLocks noChangeShapeType="1"/>
              </p:cNvSpPr>
              <p:nvPr/>
            </p:nvSpPr>
            <p:spPr bwMode="auto">
              <a:xfrm>
                <a:off x="295"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sp>
          <p:nvSpPr>
            <p:cNvPr id="58417" name="Freeform 27"/>
            <p:cNvSpPr>
              <a:spLocks/>
            </p:cNvSpPr>
            <p:nvPr/>
          </p:nvSpPr>
          <p:spPr bwMode="auto">
            <a:xfrm rot="5400000">
              <a:off x="1371" y="1088"/>
              <a:ext cx="138" cy="36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58418" name="Rectangle 28"/>
            <p:cNvSpPr>
              <a:spLocks/>
            </p:cNvSpPr>
            <p:nvPr/>
          </p:nvSpPr>
          <p:spPr bwMode="auto">
            <a:xfrm>
              <a:off x="1289" y="1327"/>
              <a:ext cx="363"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Green</a:t>
              </a:r>
            </a:p>
            <a:p>
              <a:pPr marL="28575" algn="ctr" defTabSz="642938">
                <a:buFontTx/>
                <a:buNone/>
              </a:pPr>
              <a:r>
                <a:rPr lang="en-US" sz="1000">
                  <a:latin typeface="Helvetica" charset="0"/>
                  <a:cs typeface="Helvetica" charset="0"/>
                  <a:sym typeface="Helvetica" charset="0"/>
                </a:rPr>
                <a:t>VLAN</a:t>
              </a:r>
            </a:p>
          </p:txBody>
        </p:sp>
        <p:sp>
          <p:nvSpPr>
            <p:cNvPr id="58419" name="Freeform 29"/>
            <p:cNvSpPr>
              <a:spLocks/>
            </p:cNvSpPr>
            <p:nvPr/>
          </p:nvSpPr>
          <p:spPr bwMode="auto">
            <a:xfrm rot="5400000">
              <a:off x="838" y="1088"/>
              <a:ext cx="138" cy="36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58420" name="Rectangle 30"/>
            <p:cNvSpPr>
              <a:spLocks/>
            </p:cNvSpPr>
            <p:nvPr/>
          </p:nvSpPr>
          <p:spPr bwMode="auto">
            <a:xfrm>
              <a:off x="755" y="1327"/>
              <a:ext cx="375"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Black</a:t>
              </a:r>
            </a:p>
            <a:p>
              <a:pPr marL="28575" algn="ctr" defTabSz="642938">
                <a:buFontTx/>
                <a:buNone/>
              </a:pPr>
              <a:r>
                <a:rPr lang="en-US" sz="1000">
                  <a:latin typeface="Helvetica" charset="0"/>
                  <a:cs typeface="Helvetica" charset="0"/>
                  <a:sym typeface="Helvetica" charset="0"/>
                </a:rPr>
                <a:t>VLAN </a:t>
              </a:r>
            </a:p>
          </p:txBody>
        </p:sp>
        <p:sp>
          <p:nvSpPr>
            <p:cNvPr id="58421" name="Freeform 31"/>
            <p:cNvSpPr>
              <a:spLocks/>
            </p:cNvSpPr>
            <p:nvPr/>
          </p:nvSpPr>
          <p:spPr bwMode="auto">
            <a:xfrm rot="5400000">
              <a:off x="284" y="1088"/>
              <a:ext cx="138" cy="36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58422" name="Rectangle 32"/>
            <p:cNvSpPr>
              <a:spLocks/>
            </p:cNvSpPr>
            <p:nvPr/>
          </p:nvSpPr>
          <p:spPr bwMode="auto">
            <a:xfrm>
              <a:off x="215" y="1327"/>
              <a:ext cx="344"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Red</a:t>
              </a:r>
            </a:p>
            <a:p>
              <a:pPr marL="28575" algn="ctr" defTabSz="642938">
                <a:buFontTx/>
                <a:buNone/>
              </a:pPr>
              <a:r>
                <a:rPr lang="en-US" sz="1000">
                  <a:latin typeface="Helvetica" charset="0"/>
                  <a:cs typeface="Helvetica" charset="0"/>
                  <a:sym typeface="Helvetica" charset="0"/>
                </a:rPr>
                <a:t>VLAN</a:t>
              </a:r>
            </a:p>
          </p:txBody>
        </p:sp>
      </p:grpSp>
      <p:grpSp>
        <p:nvGrpSpPr>
          <p:cNvPr id="58373" name="Group 33"/>
          <p:cNvGrpSpPr>
            <a:grpSpLocks/>
          </p:cNvGrpSpPr>
          <p:nvPr/>
        </p:nvGrpSpPr>
        <p:grpSpPr bwMode="auto">
          <a:xfrm>
            <a:off x="4530725" y="2802142"/>
            <a:ext cx="1708150" cy="1735137"/>
            <a:chOff x="162" y="33"/>
            <a:chExt cx="1530" cy="1555"/>
          </a:xfrm>
        </p:grpSpPr>
        <p:sp>
          <p:nvSpPr>
            <p:cNvPr id="58391" name="Rectangle 34"/>
            <p:cNvSpPr>
              <a:spLocks/>
            </p:cNvSpPr>
            <p:nvPr/>
          </p:nvSpPr>
          <p:spPr bwMode="auto">
            <a:xfrm>
              <a:off x="162" y="33"/>
              <a:ext cx="1530"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400">
                  <a:latin typeface="Helvetica" charset="0"/>
                  <a:cs typeface="Helvetica" charset="0"/>
                  <a:sym typeface="Helvetica" charset="0"/>
                </a:rPr>
                <a:t>Switch B - 2nd floor</a:t>
              </a:r>
            </a:p>
          </p:txBody>
        </p:sp>
        <p:grpSp>
          <p:nvGrpSpPr>
            <p:cNvPr id="58392" name="Group 37"/>
            <p:cNvGrpSpPr>
              <a:grpSpLocks/>
            </p:cNvGrpSpPr>
            <p:nvPr/>
          </p:nvGrpSpPr>
          <p:grpSpPr bwMode="auto">
            <a:xfrm>
              <a:off x="210" y="989"/>
              <a:ext cx="296" cy="191"/>
              <a:chOff x="0" y="0"/>
              <a:chExt cx="296" cy="191"/>
            </a:xfrm>
          </p:grpSpPr>
          <p:sp>
            <p:nvSpPr>
              <p:cNvPr id="58409" name="Line 38"/>
              <p:cNvSpPr>
                <a:spLocks noChangeShapeType="1"/>
              </p:cNvSpPr>
              <p:nvPr/>
            </p:nvSpPr>
            <p:spPr bwMode="auto">
              <a:xfrm>
                <a:off x="0"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8410" name="Line 39"/>
              <p:cNvSpPr>
                <a:spLocks noChangeShapeType="1"/>
              </p:cNvSpPr>
              <p:nvPr/>
            </p:nvSpPr>
            <p:spPr bwMode="auto">
              <a:xfrm>
                <a:off x="98"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8411" name="Line 40"/>
              <p:cNvSpPr>
                <a:spLocks noChangeShapeType="1"/>
              </p:cNvSpPr>
              <p:nvPr/>
            </p:nvSpPr>
            <p:spPr bwMode="auto">
              <a:xfrm>
                <a:off x="196"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8412" name="Line 41"/>
              <p:cNvSpPr>
                <a:spLocks noChangeShapeType="1"/>
              </p:cNvSpPr>
              <p:nvPr/>
            </p:nvSpPr>
            <p:spPr bwMode="auto">
              <a:xfrm>
                <a:off x="295" y="0"/>
                <a:ext cx="1" cy="191"/>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58393" name="Group 43"/>
            <p:cNvGrpSpPr>
              <a:grpSpLocks/>
            </p:cNvGrpSpPr>
            <p:nvPr/>
          </p:nvGrpSpPr>
          <p:grpSpPr bwMode="auto">
            <a:xfrm>
              <a:off x="756" y="989"/>
              <a:ext cx="296" cy="191"/>
              <a:chOff x="0" y="0"/>
              <a:chExt cx="296" cy="191"/>
            </a:xfrm>
          </p:grpSpPr>
          <p:sp>
            <p:nvSpPr>
              <p:cNvPr id="58405" name="Line 44"/>
              <p:cNvSpPr>
                <a:spLocks noChangeShapeType="1"/>
              </p:cNvSpPr>
              <p:nvPr/>
            </p:nvSpPr>
            <p:spPr bwMode="auto">
              <a:xfrm>
                <a:off x="0"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8406" name="Line 45"/>
              <p:cNvSpPr>
                <a:spLocks noChangeShapeType="1"/>
              </p:cNvSpPr>
              <p:nvPr/>
            </p:nvSpPr>
            <p:spPr bwMode="auto">
              <a:xfrm>
                <a:off x="98"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8407" name="Line 46"/>
              <p:cNvSpPr>
                <a:spLocks noChangeShapeType="1"/>
              </p:cNvSpPr>
              <p:nvPr/>
            </p:nvSpPr>
            <p:spPr bwMode="auto">
              <a:xfrm>
                <a:off x="196"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8408" name="Line 47"/>
              <p:cNvSpPr>
                <a:spLocks noChangeShapeType="1"/>
              </p:cNvSpPr>
              <p:nvPr/>
            </p:nvSpPr>
            <p:spPr bwMode="auto">
              <a:xfrm>
                <a:off x="295" y="0"/>
                <a:ext cx="1" cy="19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grpSp>
          <p:nvGrpSpPr>
            <p:cNvPr id="58394" name="Group 49"/>
            <p:cNvGrpSpPr>
              <a:grpSpLocks/>
            </p:cNvGrpSpPr>
            <p:nvPr/>
          </p:nvGrpSpPr>
          <p:grpSpPr bwMode="auto">
            <a:xfrm>
              <a:off x="1293" y="989"/>
              <a:ext cx="296" cy="191"/>
              <a:chOff x="0" y="0"/>
              <a:chExt cx="296" cy="191"/>
            </a:xfrm>
          </p:grpSpPr>
          <p:sp>
            <p:nvSpPr>
              <p:cNvPr id="58401" name="Line 50"/>
              <p:cNvSpPr>
                <a:spLocks noChangeShapeType="1"/>
              </p:cNvSpPr>
              <p:nvPr/>
            </p:nvSpPr>
            <p:spPr bwMode="auto">
              <a:xfrm>
                <a:off x="0"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8402" name="Line 51"/>
              <p:cNvSpPr>
                <a:spLocks noChangeShapeType="1"/>
              </p:cNvSpPr>
              <p:nvPr/>
            </p:nvSpPr>
            <p:spPr bwMode="auto">
              <a:xfrm>
                <a:off x="98"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8403" name="Line 52"/>
              <p:cNvSpPr>
                <a:spLocks noChangeShapeType="1"/>
              </p:cNvSpPr>
              <p:nvPr/>
            </p:nvSpPr>
            <p:spPr bwMode="auto">
              <a:xfrm>
                <a:off x="196"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8404" name="Line 53"/>
              <p:cNvSpPr>
                <a:spLocks noChangeShapeType="1"/>
              </p:cNvSpPr>
              <p:nvPr/>
            </p:nvSpPr>
            <p:spPr bwMode="auto">
              <a:xfrm>
                <a:off x="295" y="0"/>
                <a:ext cx="1" cy="191"/>
              </a:xfrm>
              <a:prstGeom prst="line">
                <a:avLst/>
              </a:prstGeom>
              <a:noFill/>
              <a:ln w="38100">
                <a:solidFill>
                  <a:srgbClr val="07D71B"/>
                </a:solidFill>
                <a:round/>
                <a:headEn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grpSp>
        <p:sp>
          <p:nvSpPr>
            <p:cNvPr id="58395" name="Freeform 56"/>
            <p:cNvSpPr>
              <a:spLocks/>
            </p:cNvSpPr>
            <p:nvPr/>
          </p:nvSpPr>
          <p:spPr bwMode="auto">
            <a:xfrm rot="5400000">
              <a:off x="1370" y="1088"/>
              <a:ext cx="138" cy="36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58396" name="Rectangle 57"/>
            <p:cNvSpPr>
              <a:spLocks/>
            </p:cNvSpPr>
            <p:nvPr/>
          </p:nvSpPr>
          <p:spPr bwMode="auto">
            <a:xfrm>
              <a:off x="1289" y="1315"/>
              <a:ext cx="363"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Green</a:t>
              </a:r>
            </a:p>
            <a:p>
              <a:pPr marL="28575" algn="ctr" defTabSz="642938">
                <a:buFontTx/>
                <a:buNone/>
              </a:pPr>
              <a:r>
                <a:rPr lang="en-US" sz="1000">
                  <a:latin typeface="Helvetica" charset="0"/>
                  <a:cs typeface="Helvetica" charset="0"/>
                  <a:sym typeface="Helvetica" charset="0"/>
                </a:rPr>
                <a:t>VLAN</a:t>
              </a:r>
            </a:p>
          </p:txBody>
        </p:sp>
        <p:sp>
          <p:nvSpPr>
            <p:cNvPr id="58397" name="Freeform 58"/>
            <p:cNvSpPr>
              <a:spLocks/>
            </p:cNvSpPr>
            <p:nvPr/>
          </p:nvSpPr>
          <p:spPr bwMode="auto">
            <a:xfrm rot="5400000">
              <a:off x="839" y="1088"/>
              <a:ext cx="138" cy="36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58398" name="Rectangle 59"/>
            <p:cNvSpPr>
              <a:spLocks/>
            </p:cNvSpPr>
            <p:nvPr/>
          </p:nvSpPr>
          <p:spPr bwMode="auto">
            <a:xfrm>
              <a:off x="755" y="1315"/>
              <a:ext cx="375"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Black</a:t>
              </a:r>
            </a:p>
            <a:p>
              <a:pPr marL="28575" algn="ctr" defTabSz="642938">
                <a:buFontTx/>
                <a:buNone/>
              </a:pPr>
              <a:r>
                <a:rPr lang="en-US" sz="1000">
                  <a:latin typeface="Helvetica" charset="0"/>
                  <a:cs typeface="Helvetica" charset="0"/>
                  <a:sym typeface="Helvetica" charset="0"/>
                </a:rPr>
                <a:t>VLAN </a:t>
              </a:r>
            </a:p>
          </p:txBody>
        </p:sp>
        <p:sp>
          <p:nvSpPr>
            <p:cNvPr id="58399" name="Freeform 60"/>
            <p:cNvSpPr>
              <a:spLocks/>
            </p:cNvSpPr>
            <p:nvPr/>
          </p:nvSpPr>
          <p:spPr bwMode="auto">
            <a:xfrm rot="5400000">
              <a:off x="285" y="1088"/>
              <a:ext cx="138" cy="36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0" tIns="0" rIns="9931" bIns="0" anchor="ctr">
              <a:spAutoFit/>
            </a:bodyPr>
            <a:lstStyle/>
            <a:p>
              <a:endParaRPr lang="en-US"/>
            </a:p>
          </p:txBody>
        </p:sp>
        <p:sp>
          <p:nvSpPr>
            <p:cNvPr id="58400" name="Rectangle 61"/>
            <p:cNvSpPr>
              <a:spLocks/>
            </p:cNvSpPr>
            <p:nvPr/>
          </p:nvSpPr>
          <p:spPr bwMode="auto">
            <a:xfrm>
              <a:off x="215" y="1315"/>
              <a:ext cx="344"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0" tIns="0" rIns="9931" bIns="0" anchor="ctr">
              <a:spAutoFit/>
            </a:bodyPr>
            <a:lstStyle/>
            <a:p>
              <a:pPr marL="28575" algn="ctr" defTabSz="642938">
                <a:buFontTx/>
                <a:buNone/>
              </a:pPr>
              <a:r>
                <a:rPr lang="en-US" sz="1000">
                  <a:latin typeface="Helvetica" charset="0"/>
                  <a:cs typeface="Helvetica" charset="0"/>
                  <a:sym typeface="Helvetica" charset="0"/>
                </a:rPr>
                <a:t>Red</a:t>
              </a:r>
            </a:p>
            <a:p>
              <a:pPr marL="28575" algn="ctr" defTabSz="642938">
                <a:buFontTx/>
                <a:buNone/>
              </a:pPr>
              <a:r>
                <a:rPr lang="en-US" sz="1000">
                  <a:latin typeface="Helvetica" charset="0"/>
                  <a:cs typeface="Helvetica" charset="0"/>
                  <a:sym typeface="Helvetica" charset="0"/>
                </a:rPr>
                <a:t>VLAN</a:t>
              </a:r>
            </a:p>
          </p:txBody>
        </p:sp>
      </p:grpSp>
      <p:sp>
        <p:nvSpPr>
          <p:cNvPr id="58374" name="Line 63"/>
          <p:cNvSpPr>
            <a:spLocks noChangeShapeType="1"/>
          </p:cNvSpPr>
          <p:nvPr/>
        </p:nvSpPr>
        <p:spPr bwMode="auto">
          <a:xfrm rot="10800000" flipH="1">
            <a:off x="3108325" y="2219529"/>
            <a:ext cx="939800" cy="1166813"/>
          </a:xfrm>
          <a:prstGeom prst="line">
            <a:avLst/>
          </a:prstGeom>
          <a:noFill/>
          <a:ln w="28575">
            <a:solidFill>
              <a:schemeClr val="tx1"/>
            </a:solidFill>
            <a:round/>
            <a:headEnd type="stealth" w="med" len="me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58375" name="Line 64"/>
          <p:cNvSpPr>
            <a:spLocks noChangeShapeType="1"/>
          </p:cNvSpPr>
          <p:nvPr/>
        </p:nvSpPr>
        <p:spPr bwMode="auto">
          <a:xfrm rot="10800000">
            <a:off x="4432300" y="2236992"/>
            <a:ext cx="1206500" cy="1139825"/>
          </a:xfrm>
          <a:prstGeom prst="line">
            <a:avLst/>
          </a:prstGeom>
          <a:noFill/>
          <a:ln w="28575">
            <a:solidFill>
              <a:schemeClr val="tx1"/>
            </a:solidFill>
            <a:round/>
            <a:headEnd type="stealth" w="med" len="me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58376" name="Line 65"/>
          <p:cNvSpPr>
            <a:spLocks noChangeShapeType="1"/>
          </p:cNvSpPr>
          <p:nvPr/>
        </p:nvSpPr>
        <p:spPr bwMode="auto">
          <a:xfrm flipV="1">
            <a:off x="4543425" y="2335417"/>
            <a:ext cx="115888" cy="9048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58377" name="Line 66"/>
          <p:cNvSpPr>
            <a:spLocks noChangeShapeType="1"/>
          </p:cNvSpPr>
          <p:nvPr/>
        </p:nvSpPr>
        <p:spPr bwMode="auto">
          <a:xfrm flipV="1">
            <a:off x="4598988" y="2389392"/>
            <a:ext cx="115887" cy="90487"/>
          </a:xfrm>
          <a:prstGeom prst="line">
            <a:avLst/>
          </a:prstGeom>
          <a:noFill/>
          <a:ln w="19050">
            <a:solidFill>
              <a:srgbClr val="07D71B"/>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58378" name="Line 67"/>
          <p:cNvSpPr>
            <a:spLocks noChangeShapeType="1"/>
          </p:cNvSpPr>
          <p:nvPr/>
        </p:nvSpPr>
        <p:spPr bwMode="auto">
          <a:xfrm flipV="1">
            <a:off x="4652963" y="2441779"/>
            <a:ext cx="115887" cy="90488"/>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58379" name="Line 68"/>
          <p:cNvSpPr>
            <a:spLocks noChangeShapeType="1"/>
          </p:cNvSpPr>
          <p:nvPr/>
        </p:nvSpPr>
        <p:spPr bwMode="auto">
          <a:xfrm flipH="1" flipV="1">
            <a:off x="3902075" y="2306842"/>
            <a:ext cx="115888" cy="9048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58380" name="Line 69"/>
          <p:cNvSpPr>
            <a:spLocks noChangeShapeType="1"/>
          </p:cNvSpPr>
          <p:nvPr/>
        </p:nvSpPr>
        <p:spPr bwMode="auto">
          <a:xfrm flipH="1" flipV="1">
            <a:off x="3846513" y="2360817"/>
            <a:ext cx="115887" cy="90487"/>
          </a:xfrm>
          <a:prstGeom prst="line">
            <a:avLst/>
          </a:prstGeom>
          <a:noFill/>
          <a:ln w="19050">
            <a:solidFill>
              <a:srgbClr val="07D71B"/>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58381" name="Line 70"/>
          <p:cNvSpPr>
            <a:spLocks noChangeShapeType="1"/>
          </p:cNvSpPr>
          <p:nvPr/>
        </p:nvSpPr>
        <p:spPr bwMode="auto">
          <a:xfrm flipH="1" flipV="1">
            <a:off x="3792538" y="2413204"/>
            <a:ext cx="115887" cy="90488"/>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rIns="30953" anchor="ctr">
            <a:spAutoFit/>
          </a:bodyPr>
          <a:lstStyle/>
          <a:p>
            <a:endParaRPr lang="en-US"/>
          </a:p>
        </p:txBody>
      </p:sp>
      <p:sp>
        <p:nvSpPr>
          <p:cNvPr id="58382" name="AutoShape 72"/>
          <p:cNvSpPr>
            <a:spLocks noChangeArrowheads="1"/>
          </p:cNvSpPr>
          <p:nvPr/>
        </p:nvSpPr>
        <p:spPr bwMode="auto">
          <a:xfrm>
            <a:off x="5183188" y="1938542"/>
            <a:ext cx="1087437" cy="336550"/>
          </a:xfrm>
          <a:prstGeom prst="wedgeRoundRectCallout">
            <a:avLst>
              <a:gd name="adj1" fmla="val -83870"/>
              <a:gd name="adj2" fmla="val 102356"/>
              <a:gd name="adj3" fmla="val 16667"/>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rIns="30953" anchor="ctr">
            <a:spAutoFit/>
          </a:bodyPr>
          <a:lstStyle/>
          <a:p>
            <a:pPr algn="ctr">
              <a:buFontTx/>
              <a:buNone/>
            </a:pPr>
            <a:r>
              <a:rPr lang="en-US" sz="1400"/>
              <a:t>Trunk</a:t>
            </a:r>
          </a:p>
        </p:txBody>
      </p:sp>
      <p:sp>
        <p:nvSpPr>
          <p:cNvPr id="58383" name="AutoShape 73"/>
          <p:cNvSpPr>
            <a:spLocks noChangeArrowheads="1"/>
          </p:cNvSpPr>
          <p:nvPr/>
        </p:nvSpPr>
        <p:spPr bwMode="auto">
          <a:xfrm>
            <a:off x="2119313" y="1862342"/>
            <a:ext cx="1087437" cy="336550"/>
          </a:xfrm>
          <a:prstGeom prst="wedgeRoundRectCallout">
            <a:avLst>
              <a:gd name="adj1" fmla="val 103579"/>
              <a:gd name="adj2" fmla="val 143398"/>
              <a:gd name="adj3" fmla="val 16667"/>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rIns="30953" anchor="ctr">
            <a:spAutoFit/>
          </a:bodyPr>
          <a:lstStyle/>
          <a:p>
            <a:pPr algn="ctr">
              <a:buFontTx/>
              <a:buNone/>
            </a:pPr>
            <a:r>
              <a:rPr lang="en-US" sz="1400"/>
              <a:t>Trunk</a:t>
            </a:r>
          </a:p>
        </p:txBody>
      </p:sp>
      <p:pic>
        <p:nvPicPr>
          <p:cNvPr id="58384"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954463" y="1702004"/>
            <a:ext cx="604837" cy="587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385" name="Rectangle 38"/>
          <p:cNvSpPr>
            <a:spLocks/>
          </p:cNvSpPr>
          <p:nvPr/>
        </p:nvSpPr>
        <p:spPr bwMode="auto">
          <a:xfrm>
            <a:off x="2114550" y="3414917"/>
            <a:ext cx="1782763" cy="403225"/>
          </a:xfrm>
          <a:prstGeom prst="rect">
            <a:avLst/>
          </a:prstGeom>
          <a:solidFill>
            <a:srgbClr val="E7E9E8"/>
          </a:solidFill>
          <a:ln w="38100">
            <a:solidFill>
              <a:srgbClr val="B7BEB6"/>
            </a:solidFill>
            <a:miter lim="800000"/>
            <a:headEnd/>
            <a:tailEnd/>
          </a:ln>
        </p:spPr>
        <p:txBody>
          <a:bodyPr lIns="0" tIns="0" rIns="9931" bIns="0" anchor="ctr">
            <a:spAutoFit/>
          </a:bodyPr>
          <a:lstStyle/>
          <a:p>
            <a:endParaRPr lang="en-US"/>
          </a:p>
        </p:txBody>
      </p:sp>
      <p:sp>
        <p:nvSpPr>
          <p:cNvPr id="58386" name="Line 57"/>
          <p:cNvSpPr>
            <a:spLocks noChangeShapeType="1"/>
          </p:cNvSpPr>
          <p:nvPr/>
        </p:nvSpPr>
        <p:spPr bwMode="auto">
          <a:xfrm>
            <a:off x="2430463" y="3540329"/>
            <a:ext cx="1182687"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8387" name="Line 58"/>
          <p:cNvSpPr>
            <a:spLocks noChangeShapeType="1"/>
          </p:cNvSpPr>
          <p:nvPr/>
        </p:nvSpPr>
        <p:spPr bwMode="auto">
          <a:xfrm>
            <a:off x="2430463" y="3675267"/>
            <a:ext cx="1182687" cy="0"/>
          </a:xfrm>
          <a:prstGeom prst="line">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8388" name="Rectangle 38"/>
          <p:cNvSpPr>
            <a:spLocks/>
          </p:cNvSpPr>
          <p:nvPr/>
        </p:nvSpPr>
        <p:spPr bwMode="auto">
          <a:xfrm>
            <a:off x="4491038" y="3433967"/>
            <a:ext cx="1782762" cy="403225"/>
          </a:xfrm>
          <a:prstGeom prst="rect">
            <a:avLst/>
          </a:prstGeom>
          <a:solidFill>
            <a:srgbClr val="E7E9E8"/>
          </a:solidFill>
          <a:ln w="38100">
            <a:solidFill>
              <a:srgbClr val="B7BEB6"/>
            </a:solidFill>
            <a:miter lim="800000"/>
            <a:headEnd/>
            <a:tailEnd/>
          </a:ln>
        </p:spPr>
        <p:txBody>
          <a:bodyPr lIns="0" tIns="0" rIns="9931" bIns="0" anchor="ctr">
            <a:spAutoFit/>
          </a:bodyPr>
          <a:lstStyle/>
          <a:p>
            <a:endParaRPr lang="en-US"/>
          </a:p>
        </p:txBody>
      </p:sp>
      <p:sp>
        <p:nvSpPr>
          <p:cNvPr id="58389" name="Line 57"/>
          <p:cNvSpPr>
            <a:spLocks noChangeShapeType="1"/>
          </p:cNvSpPr>
          <p:nvPr/>
        </p:nvSpPr>
        <p:spPr bwMode="auto">
          <a:xfrm>
            <a:off x="4806950" y="3559379"/>
            <a:ext cx="1182688"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58390" name="Line 58"/>
          <p:cNvSpPr>
            <a:spLocks noChangeShapeType="1"/>
          </p:cNvSpPr>
          <p:nvPr/>
        </p:nvSpPr>
        <p:spPr bwMode="auto">
          <a:xfrm>
            <a:off x="4806950" y="3694317"/>
            <a:ext cx="1182688" cy="0"/>
          </a:xfrm>
          <a:prstGeom prst="line">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lIns="0" tIns="0" rIns="9931" bIns="0" anchor="ctr">
            <a:spAutoFit/>
          </a:bodyPr>
          <a:lstStyle/>
          <a:p>
            <a:endParaRPr lang="en-US"/>
          </a:p>
        </p:txBody>
      </p:sp>
      <p:sp>
        <p:nvSpPr>
          <p:cNvPr id="2" name="Date Placeholder 1"/>
          <p:cNvSpPr>
            <a:spLocks noGrp="1"/>
          </p:cNvSpPr>
          <p:nvPr>
            <p:ph type="dt" sz="half" idx="10"/>
          </p:nvPr>
        </p:nvSpPr>
        <p:spPr>
          <a:xfrm>
            <a:off x="6794936" y="6863497"/>
            <a:ext cx="2133600" cy="365125"/>
          </a:xfrm>
        </p:spPr>
        <p:txBody>
          <a:bodyPr/>
          <a:lstStyle/>
          <a:p>
            <a:fld id="{FD5E6305-D21E-4A4B-9BF9-6BE9DAF1D1B3}" type="datetime1">
              <a:rPr lang="en-US" smtClean="0"/>
              <a:t>11/16/23</a:t>
            </a:fld>
            <a:endParaRPr lang="en-US"/>
          </a:p>
        </p:txBody>
      </p:sp>
    </p:spTree>
    <p:extLst>
      <p:ext uri="{BB962C8B-B14F-4D97-AF65-F5344CB8AC3E}">
        <p14:creationId xmlns:p14="http://schemas.microsoft.com/office/powerpoint/2010/main" val="545098182"/>
      </p:ext>
    </p:extLst>
  </p:cSld>
  <p:clrMapOvr>
    <a:masterClrMapping/>
  </p:clrMapOvr>
</p:sld>
</file>

<file path=ppt/theme/theme1.xml><?xml version="1.0" encoding="utf-8"?>
<a:theme xmlns:a="http://schemas.openxmlformats.org/drawingml/2006/main" name="Spectrum">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Spectrum.thmx</Template>
  <TotalTime>108883</TotalTime>
  <Words>14143</Words>
  <Application>Microsoft Macintosh PowerPoint</Application>
  <PresentationFormat>On-screen Show (4:3)</PresentationFormat>
  <Paragraphs>2935</Paragraphs>
  <Slides>175</Slides>
  <Notes>119</Notes>
  <HiddenSlides>13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175</vt:i4>
      </vt:variant>
    </vt:vector>
  </HeadingPairs>
  <TitlesOfParts>
    <vt:vector size="186" baseType="lpstr">
      <vt:lpstr>Arial</vt:lpstr>
      <vt:lpstr>Calibri</vt:lpstr>
      <vt:lpstr>Comic Sans MS</vt:lpstr>
      <vt:lpstr>Corbel</vt:lpstr>
      <vt:lpstr>Courier New</vt:lpstr>
      <vt:lpstr>Gill Sans MT</vt:lpstr>
      <vt:lpstr>Helvetica</vt:lpstr>
      <vt:lpstr>Times New Roman</vt:lpstr>
      <vt:lpstr>Wingdings</vt:lpstr>
      <vt:lpstr>ヒラギノ角ゴ ProN W3</vt:lpstr>
      <vt:lpstr>Spectrum</vt:lpstr>
      <vt:lpstr>Networking</vt:lpstr>
      <vt:lpstr>What do you mean by network?</vt:lpstr>
      <vt:lpstr>The traditional way</vt:lpstr>
      <vt:lpstr>The modern way</vt:lpstr>
      <vt:lpstr>Commonality</vt:lpstr>
      <vt:lpstr>IP network connections</vt:lpstr>
      <vt:lpstr>Contrast: Datagram or VC network</vt:lpstr>
      <vt:lpstr>Why does IP need a protocol stack?</vt:lpstr>
      <vt:lpstr>Internet Protocol Stack</vt:lpstr>
      <vt:lpstr>The OSI Model</vt:lpstr>
      <vt:lpstr>Getting from here to there…</vt:lpstr>
      <vt:lpstr>Transport (session) protocol</vt:lpstr>
      <vt:lpstr>Who invented the Internet?</vt:lpstr>
      <vt:lpstr>Stop and wait (for ack)</vt:lpstr>
      <vt:lpstr>Latency</vt:lpstr>
      <vt:lpstr>One round trip</vt:lpstr>
      <vt:lpstr>Lost packet</vt:lpstr>
      <vt:lpstr>Lost ack</vt:lpstr>
      <vt:lpstr>More details</vt:lpstr>
      <vt:lpstr>Assumptions</vt:lpstr>
      <vt:lpstr>Working at top speed!</vt:lpstr>
      <vt:lpstr>How many packet buffers does the sender need for stop-and-wait protocol?</vt:lpstr>
      <vt:lpstr>Pipelined protocol</vt:lpstr>
      <vt:lpstr>Reliable pipelined protocol</vt:lpstr>
      <vt:lpstr>Reliable pipelined protocol</vt:lpstr>
      <vt:lpstr>Reliable pipelined protocol</vt:lpstr>
      <vt:lpstr>How many?</vt:lpstr>
      <vt:lpstr>What might a packet look like?</vt:lpstr>
      <vt:lpstr>Transport (&amp; session) layer concerns</vt:lpstr>
      <vt:lpstr>Transport (&amp; session) layer concerns</vt:lpstr>
      <vt:lpstr>Network congestion</vt:lpstr>
      <vt:lpstr>Reliable protocol with windowing</vt:lpstr>
      <vt:lpstr>Transport protocols on the Internet</vt:lpstr>
      <vt:lpstr>Choice of transport protocols</vt:lpstr>
      <vt:lpstr>Now let's look lower</vt:lpstr>
      <vt:lpstr>The Story of IP</vt:lpstr>
      <vt:lpstr>The Story of IP</vt:lpstr>
      <vt:lpstr>IP datagram (packet) format</vt:lpstr>
      <vt:lpstr>TCP Segment Header</vt:lpstr>
      <vt:lpstr>Visible relations between layers</vt:lpstr>
      <vt:lpstr>Encapsulated packets</vt:lpstr>
      <vt:lpstr>IPv4 Header</vt:lpstr>
      <vt:lpstr>TCP Segment Header</vt:lpstr>
      <vt:lpstr>IP Addressing</vt:lpstr>
      <vt:lpstr>Subnet and CIDR Notation</vt:lpstr>
      <vt:lpstr>What gets assigned an IP address?</vt:lpstr>
      <vt:lpstr>What does it mean to be on the same network?</vt:lpstr>
      <vt:lpstr>Are these two IP addresses on the same network?</vt:lpstr>
      <vt:lpstr>Are these two IP addresses on the same network?</vt:lpstr>
      <vt:lpstr>Subnets</vt:lpstr>
      <vt:lpstr>Connecting the Islands</vt:lpstr>
      <vt:lpstr>Traveling between the Islands</vt:lpstr>
      <vt:lpstr>IP Classes – History Lesson</vt:lpstr>
      <vt:lpstr>CIDR: Classless Inter-Domain Routing</vt:lpstr>
      <vt:lpstr>IP Routing Table for an Edge Device</vt:lpstr>
      <vt:lpstr>Our Example Network</vt:lpstr>
      <vt:lpstr>IP Routing Table for a Router</vt:lpstr>
      <vt:lpstr>Questions: IP Routing rules</vt:lpstr>
      <vt:lpstr>Questions: IP Routing rules</vt:lpstr>
      <vt:lpstr>Now let’s add Layers 4-5 in IP</vt:lpstr>
      <vt:lpstr>Starting a TCP connection</vt:lpstr>
      <vt:lpstr>Three-Way Handshake</vt:lpstr>
      <vt:lpstr>Three-way handshake in a picture</vt:lpstr>
      <vt:lpstr>Ports and connection addressing</vt:lpstr>
      <vt:lpstr>TCP (and UDP) port addressing</vt:lpstr>
      <vt:lpstr>TCP and UDP port numbers</vt:lpstr>
      <vt:lpstr>TCP and UDP port numbers</vt:lpstr>
      <vt:lpstr>A browser opens two TCP connections to a web server</vt:lpstr>
      <vt:lpstr>Conversations</vt:lpstr>
      <vt:lpstr>Stateful Firewalls</vt:lpstr>
      <vt:lpstr>Network Address Translation</vt:lpstr>
      <vt:lpstr>Remote procedure call (RPC)</vt:lpstr>
      <vt:lpstr>NFS (Linux network file system)</vt:lpstr>
      <vt:lpstr>IPv6</vt:lpstr>
      <vt:lpstr>Basic differences</vt:lpstr>
      <vt:lpstr>IPv6 Addressing</vt:lpstr>
      <vt:lpstr>What is the size of an IPv6 address?</vt:lpstr>
      <vt:lpstr>GT IPv6 Addressing Plan</vt:lpstr>
      <vt:lpstr>Now let's look at the data link layer</vt:lpstr>
      <vt:lpstr>Let’s talk about Ethernet</vt:lpstr>
      <vt:lpstr>Terminology</vt:lpstr>
      <vt:lpstr>Ethernet Addressing</vt:lpstr>
      <vt:lpstr>Ethernet Frames</vt:lpstr>
      <vt:lpstr>Something is Missing…</vt:lpstr>
      <vt:lpstr>Ethernet Topology (some history)</vt:lpstr>
      <vt:lpstr>Ethernet Topology (some history)</vt:lpstr>
      <vt:lpstr>Ethernet Topology (some history)</vt:lpstr>
      <vt:lpstr>Ethernet Topology (a history)</vt:lpstr>
      <vt:lpstr>Ethernet Bridging Algorithm (simplified)</vt:lpstr>
      <vt:lpstr>Something Is Still Missing</vt:lpstr>
      <vt:lpstr>Layer 3 (IP) packets</vt:lpstr>
      <vt:lpstr>ARP</vt:lpstr>
      <vt:lpstr>ARP Table Example</vt:lpstr>
      <vt:lpstr>VLANs</vt:lpstr>
      <vt:lpstr>Geographic Addressing</vt:lpstr>
      <vt:lpstr>After VLANs</vt:lpstr>
      <vt:lpstr>How Do They Do It?</vt:lpstr>
      <vt:lpstr>VLAN Trunks</vt:lpstr>
      <vt:lpstr>Trunking</vt:lpstr>
      <vt:lpstr>Other VLAN Trivia</vt:lpstr>
      <vt:lpstr>Broadcast Mischief</vt:lpstr>
      <vt:lpstr>Making a Broadcast Storm</vt:lpstr>
      <vt:lpstr>Spanning Tree to the Rescue</vt:lpstr>
      <vt:lpstr>No More Loops</vt:lpstr>
      <vt:lpstr>Now let's look at the last layer</vt:lpstr>
      <vt:lpstr>Ethernet physical media standards</vt:lpstr>
      <vt:lpstr>Manchester encoding</vt:lpstr>
      <vt:lpstr>What’s in a Home Router?</vt:lpstr>
      <vt:lpstr>Now let’s look above the top layer</vt:lpstr>
      <vt:lpstr>Network socket programming</vt:lpstr>
      <vt:lpstr>Example server</vt:lpstr>
      <vt:lpstr>Example client</vt:lpstr>
      <vt:lpstr>Performance metrics</vt:lpstr>
      <vt:lpstr>Performance metrics</vt:lpstr>
      <vt:lpstr>Performance metrics</vt:lpstr>
      <vt:lpstr>Timeline example</vt:lpstr>
      <vt:lpstr>Timeline example</vt:lpstr>
      <vt:lpstr>In the expression S + Tw + Tf + R</vt:lpstr>
      <vt:lpstr>Acknowledgement example</vt:lpstr>
      <vt:lpstr>Packets and payloads </vt:lpstr>
      <vt:lpstr>Back to the network layer</vt:lpstr>
      <vt:lpstr>PowerPoint Presentation</vt:lpstr>
      <vt:lpstr>Network layer</vt:lpstr>
      <vt:lpstr>Intuition behind routing algorithms (link state, distance vector)</vt:lpstr>
      <vt:lpstr>Distance vector in action</vt:lpstr>
      <vt:lpstr>Distance vector in action</vt:lpstr>
      <vt:lpstr>Distance vector in action</vt:lpstr>
      <vt:lpstr>Distance vector in action</vt:lpstr>
      <vt:lpstr>Distance vector in action</vt:lpstr>
      <vt:lpstr>Distance vector in action</vt:lpstr>
      <vt:lpstr>Distance Vector vs Link State</vt:lpstr>
      <vt:lpstr>Link state in action</vt:lpstr>
      <vt:lpstr>Link state in action</vt:lpstr>
      <vt:lpstr>Link state in action</vt:lpstr>
      <vt:lpstr>Link state in action</vt:lpstr>
      <vt:lpstr>Link state in action</vt:lpstr>
      <vt:lpstr>A host using link state routing protocol</vt:lpstr>
      <vt:lpstr>Hierarchical routing algorithms</vt:lpstr>
      <vt:lpstr>Hierarchical routing algorithms</vt:lpstr>
      <vt:lpstr>Border Gateway Protocol (BGP)</vt:lpstr>
      <vt:lpstr>Routing at GT</vt:lpstr>
      <vt:lpstr>Remember this slide?</vt:lpstr>
      <vt:lpstr>There really is no internet core …</vt:lpstr>
      <vt:lpstr>There really is no internet core …</vt:lpstr>
      <vt:lpstr>PowerPoint Presentation</vt:lpstr>
      <vt:lpstr>Reviewing Internet Addressing</vt:lpstr>
      <vt:lpstr>Where is the core of the internet located?</vt:lpstr>
      <vt:lpstr>Network Layer Summary</vt:lpstr>
      <vt:lpstr>Network Layer Summary</vt:lpstr>
      <vt:lpstr>Summary</vt:lpstr>
      <vt:lpstr>A brief history of electronic communication </vt:lpstr>
      <vt:lpstr>From Telephony to Computer Networking</vt:lpstr>
      <vt:lpstr>From Telephony to Computer Networking</vt:lpstr>
      <vt:lpstr>From Telephony to Computer Networking</vt:lpstr>
      <vt:lpstr>From Telephony to Computer Networking</vt:lpstr>
      <vt:lpstr>From Telephony to Computer Networking</vt:lpstr>
      <vt:lpstr>Evolution of the Internet</vt:lpstr>
      <vt:lpstr>Evolution of the Internet</vt:lpstr>
      <vt:lpstr>Evolution of the Internet</vt:lpstr>
      <vt:lpstr>Evolution of the Internet</vt:lpstr>
      <vt:lpstr>Evolution of the Internet</vt:lpstr>
      <vt:lpstr>Evolution of the Internet</vt:lpstr>
      <vt:lpstr>Evolution of the Internet</vt:lpstr>
      <vt:lpstr>PC and the arrival of LAN</vt:lpstr>
      <vt:lpstr>PC and the arrival of LAN</vt:lpstr>
      <vt:lpstr>PC and the arrival of LAN</vt:lpstr>
      <vt:lpstr>PC and the arrival of LAN</vt:lpstr>
      <vt:lpstr>PC and the arrival of LAN</vt:lpstr>
      <vt:lpstr>PC and the arrival of LAN</vt:lpstr>
      <vt:lpstr>PC and the arrival of LAN</vt:lpstr>
      <vt:lpstr>PC and the arrival of LAN</vt:lpstr>
      <vt:lpstr>PC and the arrival of LAN</vt:lpstr>
      <vt:lpstr>Evolution of LAN</vt:lpstr>
      <vt:lpstr>Evolution of LAN</vt:lpstr>
      <vt:lpstr>Evolution of LAN</vt:lpstr>
    </vt:vector>
  </TitlesOfParts>
  <Company>Georgia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Classroom slides - Processor</dc:title>
  <dc:creator> College of Computing</dc:creator>
  <cp:lastModifiedBy>Forsyth, Daniel H</cp:lastModifiedBy>
  <cp:revision>1423</cp:revision>
  <cp:lastPrinted>2020-03-11T23:32:07Z</cp:lastPrinted>
  <dcterms:created xsi:type="dcterms:W3CDTF">2006-01-17T13:54:25Z</dcterms:created>
  <dcterms:modified xsi:type="dcterms:W3CDTF">2023-11-21T03:32:45Z</dcterms:modified>
</cp:coreProperties>
</file>